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99" r:id="rId3"/>
    <p:sldId id="262" r:id="rId4"/>
    <p:sldId id="306" r:id="rId5"/>
    <p:sldId id="317" r:id="rId6"/>
    <p:sldId id="316" r:id="rId7"/>
    <p:sldId id="318" r:id="rId8"/>
    <p:sldId id="307" r:id="rId9"/>
    <p:sldId id="308" r:id="rId10"/>
    <p:sldId id="319" r:id="rId11"/>
    <p:sldId id="310" r:id="rId12"/>
    <p:sldId id="309" r:id="rId13"/>
    <p:sldId id="311" r:id="rId14"/>
    <p:sldId id="312" r:id="rId15"/>
    <p:sldId id="313" r:id="rId16"/>
    <p:sldId id="314" r:id="rId17"/>
    <p:sldId id="315" r:id="rId18"/>
    <p:sldId id="305" r:id="rId19"/>
  </p:sldIdLst>
  <p:sldSz cx="18288000" cy="10287000"/>
  <p:notesSz cx="6858000" cy="9144000"/>
  <p:embeddedFontLst>
    <p:embeddedFont>
      <p:font typeface="Poppins" panose="00000500000000000000" pitchFamily="2" charset="0"/>
      <p:regular r:id="rId21"/>
      <p:bold r:id="rId22"/>
      <p:italic r:id="rId23"/>
      <p:boldItalic r:id="rId24"/>
    </p:embeddedFont>
    <p:embeddedFont>
      <p:font typeface="Poppins Bold" panose="020B0604020202020204" charset="0"/>
      <p:regular r:id="rId25"/>
      <p:bold r:id="rId26"/>
    </p:embeddedFont>
    <p:embeddedFont>
      <p:font typeface="Poppins Italics" panose="020B0604020202020204"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26" autoAdjust="0"/>
    <p:restoredTop sz="74640" autoAdjust="0"/>
  </p:normalViewPr>
  <p:slideViewPr>
    <p:cSldViewPr>
      <p:cViewPr varScale="1">
        <p:scale>
          <a:sx n="48" d="100"/>
          <a:sy n="48" d="100"/>
        </p:scale>
        <p:origin x="43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A10C6-F21D-DB47-B183-D224104F5645}"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E6149-FD21-3A47-B85F-0D4076D31B16}" type="slidenum">
              <a:rPr lang="en-US" smtClean="0"/>
              <a:t>‹#›</a:t>
            </a:fld>
            <a:endParaRPr lang="en-US"/>
          </a:p>
        </p:txBody>
      </p:sp>
    </p:spTree>
    <p:extLst>
      <p:ext uri="{BB962C8B-B14F-4D97-AF65-F5344CB8AC3E}">
        <p14:creationId xmlns:p14="http://schemas.microsoft.com/office/powerpoint/2010/main" val="3861662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name it to tame it – and to address it and support it</a:t>
            </a:r>
          </a:p>
        </p:txBody>
      </p:sp>
      <p:sp>
        <p:nvSpPr>
          <p:cNvPr id="4" name="Slide Number Placeholder 3"/>
          <p:cNvSpPr>
            <a:spLocks noGrp="1"/>
          </p:cNvSpPr>
          <p:nvPr>
            <p:ph type="sldNum" sz="quarter" idx="5"/>
          </p:nvPr>
        </p:nvSpPr>
        <p:spPr/>
        <p:txBody>
          <a:bodyPr/>
          <a:lstStyle/>
          <a:p>
            <a:fld id="{515E6149-FD21-3A47-B85F-0D4076D31B16}" type="slidenum">
              <a:rPr lang="en-US" smtClean="0"/>
              <a:t>1</a:t>
            </a:fld>
            <a:endParaRPr lang="en-US"/>
          </a:p>
        </p:txBody>
      </p:sp>
    </p:spTree>
    <p:extLst>
      <p:ext uri="{BB962C8B-B14F-4D97-AF65-F5344CB8AC3E}">
        <p14:creationId xmlns:p14="http://schemas.microsoft.com/office/powerpoint/2010/main" val="425815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F71AF-C984-C20D-8213-146971046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92FB-6B04-CC51-01CA-0D042BEF5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D971D-C028-B88C-85C6-9F45199BBC6A}"/>
              </a:ext>
            </a:extLst>
          </p:cNvPr>
          <p:cNvSpPr>
            <a:spLocks noGrp="1"/>
          </p:cNvSpPr>
          <p:nvPr>
            <p:ph type="body" idx="1"/>
          </p:nvPr>
        </p:nvSpPr>
        <p:spPr/>
        <p:txBody>
          <a:bodyPr/>
          <a:lstStyle/>
          <a:p>
            <a:r>
              <a:rPr lang="en-US" dirty="0"/>
              <a:t>To change photos: </a:t>
            </a:r>
          </a:p>
          <a:p>
            <a:pPr marL="228600" indent="-228600">
              <a:buAutoNum type="arabicPeriod"/>
            </a:pPr>
            <a:r>
              <a:rPr lang="en-US" dirty="0"/>
              <a:t>Click ‘Insert’ in top left corner</a:t>
            </a:r>
          </a:p>
          <a:p>
            <a:pPr marL="228600" indent="-228600">
              <a:buAutoNum type="arabicPeriod"/>
            </a:pPr>
            <a:r>
              <a:rPr lang="en-US" dirty="0"/>
              <a:t>Click the pictures drop down menu just below, and pick a method to upload your photo to the presentation </a:t>
            </a:r>
          </a:p>
          <a:p>
            <a:pPr marL="228600" indent="-228600">
              <a:buAutoNum type="arabicPeriod"/>
            </a:pPr>
            <a:r>
              <a:rPr lang="en-US" dirty="0"/>
              <a:t>Insert your image and align the dimensions to the image on the slide </a:t>
            </a:r>
          </a:p>
          <a:p>
            <a:pPr marL="228600" indent="-228600">
              <a:buAutoNum type="arabicPeriod"/>
            </a:pPr>
            <a:r>
              <a:rPr lang="en-US" dirty="0"/>
              <a:t>Clean up your work by deleting the image that sits below the image you just uploaded</a:t>
            </a:r>
          </a:p>
          <a:p>
            <a:endParaRPr lang="en-US" dirty="0"/>
          </a:p>
        </p:txBody>
      </p:sp>
      <p:sp>
        <p:nvSpPr>
          <p:cNvPr id="4" name="Slide Number Placeholder 3">
            <a:extLst>
              <a:ext uri="{FF2B5EF4-FFF2-40B4-BE49-F238E27FC236}">
                <a16:creationId xmlns:a16="http://schemas.microsoft.com/office/drawing/2014/main" id="{3EBC2E43-1447-8119-05D3-1EC0A7E80C23}"/>
              </a:ext>
            </a:extLst>
          </p:cNvPr>
          <p:cNvSpPr>
            <a:spLocks noGrp="1"/>
          </p:cNvSpPr>
          <p:nvPr>
            <p:ph type="sldNum" sz="quarter" idx="5"/>
          </p:nvPr>
        </p:nvSpPr>
        <p:spPr/>
        <p:txBody>
          <a:bodyPr/>
          <a:lstStyle/>
          <a:p>
            <a:fld id="{515E6149-FD21-3A47-B85F-0D4076D31B16}" type="slidenum">
              <a:rPr lang="en-US" smtClean="0"/>
              <a:t>11</a:t>
            </a:fld>
            <a:endParaRPr lang="en-US"/>
          </a:p>
        </p:txBody>
      </p:sp>
    </p:spTree>
    <p:extLst>
      <p:ext uri="{BB962C8B-B14F-4D97-AF65-F5344CB8AC3E}">
        <p14:creationId xmlns:p14="http://schemas.microsoft.com/office/powerpoint/2010/main" val="347215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7E54-7E93-7875-B920-CE64FE881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199FF-45AC-16C2-8E89-4B675C04E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F8C67-0D3D-F8AB-E6BB-CAF5CD41C9FB}"/>
              </a:ext>
            </a:extLst>
          </p:cNvPr>
          <p:cNvSpPr>
            <a:spLocks noGrp="1"/>
          </p:cNvSpPr>
          <p:nvPr>
            <p:ph type="body" idx="1"/>
          </p:nvPr>
        </p:nvSpPr>
        <p:spPr/>
        <p:txBody>
          <a:bodyPr/>
          <a:lstStyle/>
          <a:p>
            <a:r>
              <a:rPr lang="en-US" dirty="0"/>
              <a:t>Parent have a strong desire to advocate for their child. It is a core part of feeling like they are being a “good parent” to their child.</a:t>
            </a:r>
          </a:p>
        </p:txBody>
      </p:sp>
      <p:sp>
        <p:nvSpPr>
          <p:cNvPr id="4" name="Slide Number Placeholder 3">
            <a:extLst>
              <a:ext uri="{FF2B5EF4-FFF2-40B4-BE49-F238E27FC236}">
                <a16:creationId xmlns:a16="http://schemas.microsoft.com/office/drawing/2014/main" id="{F76B07E8-5277-55B1-09E2-8F10CD56F859}"/>
              </a:ext>
            </a:extLst>
          </p:cNvPr>
          <p:cNvSpPr>
            <a:spLocks noGrp="1"/>
          </p:cNvSpPr>
          <p:nvPr>
            <p:ph type="sldNum" sz="quarter" idx="5"/>
          </p:nvPr>
        </p:nvSpPr>
        <p:spPr/>
        <p:txBody>
          <a:bodyPr/>
          <a:lstStyle/>
          <a:p>
            <a:fld id="{515E6149-FD21-3A47-B85F-0D4076D31B16}" type="slidenum">
              <a:rPr lang="en-US" smtClean="0"/>
              <a:t>12</a:t>
            </a:fld>
            <a:endParaRPr lang="en-US"/>
          </a:p>
        </p:txBody>
      </p:sp>
    </p:spTree>
    <p:extLst>
      <p:ext uri="{BB962C8B-B14F-4D97-AF65-F5344CB8AC3E}">
        <p14:creationId xmlns:p14="http://schemas.microsoft.com/office/powerpoint/2010/main" val="239264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271F9-C6DA-1F01-D51C-29D8A72B8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EC2F8-697F-352F-D920-7DE94F866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2AF6D-A70E-D8D5-B4BC-365543A3B73C}"/>
              </a:ext>
            </a:extLst>
          </p:cNvPr>
          <p:cNvSpPr>
            <a:spLocks noGrp="1"/>
          </p:cNvSpPr>
          <p:nvPr>
            <p:ph type="body" idx="1"/>
          </p:nvPr>
        </p:nvSpPr>
        <p:spPr/>
        <p:txBody>
          <a:bodyPr/>
          <a:lstStyle/>
          <a:p>
            <a:r>
              <a:rPr lang="en-US" dirty="0"/>
              <a:t>To change photos: </a:t>
            </a:r>
          </a:p>
          <a:p>
            <a:pPr marL="228600" indent="-228600">
              <a:buAutoNum type="arabicPeriod"/>
            </a:pPr>
            <a:r>
              <a:rPr lang="en-US" dirty="0"/>
              <a:t>Click ‘Insert’ in top left corner</a:t>
            </a:r>
          </a:p>
          <a:p>
            <a:pPr marL="228600" indent="-228600">
              <a:buAutoNum type="arabicPeriod"/>
            </a:pPr>
            <a:r>
              <a:rPr lang="en-US" dirty="0"/>
              <a:t>Click the pictures drop down menu just below, and pick a method to upload your photo to the presentation </a:t>
            </a:r>
          </a:p>
          <a:p>
            <a:pPr marL="228600" indent="-228600">
              <a:buAutoNum type="arabicPeriod"/>
            </a:pPr>
            <a:r>
              <a:rPr lang="en-US" dirty="0"/>
              <a:t>Insert your image and align the dimensions to the image on the slide </a:t>
            </a:r>
          </a:p>
          <a:p>
            <a:pPr marL="228600" indent="-228600">
              <a:buAutoNum type="arabicPeriod"/>
            </a:pPr>
            <a:r>
              <a:rPr lang="en-US" dirty="0"/>
              <a:t>Clean up your work by deleting the image that sits below the image you just uploaded</a:t>
            </a:r>
          </a:p>
          <a:p>
            <a:endParaRPr lang="en-US" dirty="0"/>
          </a:p>
        </p:txBody>
      </p:sp>
      <p:sp>
        <p:nvSpPr>
          <p:cNvPr id="4" name="Slide Number Placeholder 3">
            <a:extLst>
              <a:ext uri="{FF2B5EF4-FFF2-40B4-BE49-F238E27FC236}">
                <a16:creationId xmlns:a16="http://schemas.microsoft.com/office/drawing/2014/main" id="{8C0BD02F-AF1B-8067-37B4-EC2208BAAEAA}"/>
              </a:ext>
            </a:extLst>
          </p:cNvPr>
          <p:cNvSpPr>
            <a:spLocks noGrp="1"/>
          </p:cNvSpPr>
          <p:nvPr>
            <p:ph type="sldNum" sz="quarter" idx="5"/>
          </p:nvPr>
        </p:nvSpPr>
        <p:spPr/>
        <p:txBody>
          <a:bodyPr/>
          <a:lstStyle/>
          <a:p>
            <a:fld id="{515E6149-FD21-3A47-B85F-0D4076D31B16}" type="slidenum">
              <a:rPr lang="en-US" smtClean="0"/>
              <a:t>13</a:t>
            </a:fld>
            <a:endParaRPr lang="en-US"/>
          </a:p>
        </p:txBody>
      </p:sp>
    </p:spTree>
    <p:extLst>
      <p:ext uri="{BB962C8B-B14F-4D97-AF65-F5344CB8AC3E}">
        <p14:creationId xmlns:p14="http://schemas.microsoft.com/office/powerpoint/2010/main" val="4038613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5BDE-F63C-4249-056D-697FBE09D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1404-398A-B630-1843-6D7244071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97E9D-D6AC-B824-DEB2-01A5DCF9DC4D}"/>
              </a:ext>
            </a:extLst>
          </p:cNvPr>
          <p:cNvSpPr>
            <a:spLocks noGrp="1"/>
          </p:cNvSpPr>
          <p:nvPr>
            <p:ph type="body" idx="1"/>
          </p:nvPr>
        </p:nvSpPr>
        <p:spPr/>
        <p:txBody>
          <a:bodyPr/>
          <a:lstStyle/>
          <a:p>
            <a:r>
              <a:rPr lang="en-US" dirty="0"/>
              <a:t>GET CREATIVE</a:t>
            </a:r>
          </a:p>
          <a:p>
            <a:endParaRPr lang="en-US" dirty="0"/>
          </a:p>
          <a:p>
            <a:r>
              <a:rPr lang="en-US" dirty="0"/>
              <a:t>Patient organizations, books, CPN videos, </a:t>
            </a:r>
          </a:p>
        </p:txBody>
      </p:sp>
      <p:sp>
        <p:nvSpPr>
          <p:cNvPr id="4" name="Slide Number Placeholder 3">
            <a:extLst>
              <a:ext uri="{FF2B5EF4-FFF2-40B4-BE49-F238E27FC236}">
                <a16:creationId xmlns:a16="http://schemas.microsoft.com/office/drawing/2014/main" id="{DA6CFED0-6C72-39C4-EB50-F2568D689708}"/>
              </a:ext>
            </a:extLst>
          </p:cNvPr>
          <p:cNvSpPr>
            <a:spLocks noGrp="1"/>
          </p:cNvSpPr>
          <p:nvPr>
            <p:ph type="sldNum" sz="quarter" idx="5"/>
          </p:nvPr>
        </p:nvSpPr>
        <p:spPr/>
        <p:txBody>
          <a:bodyPr/>
          <a:lstStyle/>
          <a:p>
            <a:fld id="{515E6149-FD21-3A47-B85F-0D4076D31B16}" type="slidenum">
              <a:rPr lang="en-US" smtClean="0"/>
              <a:t>14</a:t>
            </a:fld>
            <a:endParaRPr lang="en-US"/>
          </a:p>
        </p:txBody>
      </p:sp>
    </p:spTree>
    <p:extLst>
      <p:ext uri="{BB962C8B-B14F-4D97-AF65-F5344CB8AC3E}">
        <p14:creationId xmlns:p14="http://schemas.microsoft.com/office/powerpoint/2010/main" val="306343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8B9D8-2783-ACB1-CF55-4021B0B5D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9862C-C205-E447-FCFF-4DE0E200D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DE74D-5476-4C69-4C47-03F250653958}"/>
              </a:ext>
            </a:extLst>
          </p:cNvPr>
          <p:cNvSpPr>
            <a:spLocks noGrp="1"/>
          </p:cNvSpPr>
          <p:nvPr>
            <p:ph type="body" idx="1"/>
          </p:nvPr>
        </p:nvSpPr>
        <p:spPr/>
        <p:txBody>
          <a:bodyPr/>
          <a:lstStyle/>
          <a:p>
            <a:r>
              <a:rPr lang="en-US" dirty="0"/>
              <a:t>To change photos: </a:t>
            </a:r>
          </a:p>
          <a:p>
            <a:pPr marL="228600" indent="-228600">
              <a:buAutoNum type="arabicPeriod"/>
            </a:pPr>
            <a:r>
              <a:rPr lang="en-US" dirty="0"/>
              <a:t>Click ‘Insert’ in top left corner</a:t>
            </a:r>
          </a:p>
          <a:p>
            <a:pPr marL="228600" indent="-228600">
              <a:buAutoNum type="arabicPeriod"/>
            </a:pPr>
            <a:r>
              <a:rPr lang="en-US" dirty="0"/>
              <a:t>Click the pictures drop down menu just below, and pick a method to upload your photo to the presentation </a:t>
            </a:r>
          </a:p>
          <a:p>
            <a:pPr marL="228600" indent="-228600">
              <a:buAutoNum type="arabicPeriod"/>
            </a:pPr>
            <a:r>
              <a:rPr lang="en-US" dirty="0"/>
              <a:t>Insert your image and align the dimensions to the image on the slide </a:t>
            </a:r>
          </a:p>
          <a:p>
            <a:pPr marL="228600" indent="-228600">
              <a:buAutoNum type="arabicPeriod"/>
            </a:pPr>
            <a:r>
              <a:rPr lang="en-US" dirty="0"/>
              <a:t>Clean up your work by deleting the image that sits below the image you just uploaded</a:t>
            </a:r>
          </a:p>
          <a:p>
            <a:endParaRPr lang="en-US" dirty="0"/>
          </a:p>
        </p:txBody>
      </p:sp>
      <p:sp>
        <p:nvSpPr>
          <p:cNvPr id="4" name="Slide Number Placeholder 3">
            <a:extLst>
              <a:ext uri="{FF2B5EF4-FFF2-40B4-BE49-F238E27FC236}">
                <a16:creationId xmlns:a16="http://schemas.microsoft.com/office/drawing/2014/main" id="{5C30FAAD-2D9A-D1BD-2B14-AF25DCA79AEC}"/>
              </a:ext>
            </a:extLst>
          </p:cNvPr>
          <p:cNvSpPr>
            <a:spLocks noGrp="1"/>
          </p:cNvSpPr>
          <p:nvPr>
            <p:ph type="sldNum" sz="quarter" idx="5"/>
          </p:nvPr>
        </p:nvSpPr>
        <p:spPr/>
        <p:txBody>
          <a:bodyPr/>
          <a:lstStyle/>
          <a:p>
            <a:fld id="{515E6149-FD21-3A47-B85F-0D4076D31B16}" type="slidenum">
              <a:rPr lang="en-US" smtClean="0"/>
              <a:t>15</a:t>
            </a:fld>
            <a:endParaRPr lang="en-US"/>
          </a:p>
        </p:txBody>
      </p:sp>
    </p:spTree>
    <p:extLst>
      <p:ext uri="{BB962C8B-B14F-4D97-AF65-F5344CB8AC3E}">
        <p14:creationId xmlns:p14="http://schemas.microsoft.com/office/powerpoint/2010/main" val="4072752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0F68-C0A6-BDAF-CEDD-CA3D82D03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725D4-3EAE-60CA-C402-2B10CF030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AF869-7390-90ED-9561-6CD0960EB69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 was already very good at advocating for Andalyn but </a:t>
            </a:r>
            <a:r>
              <a:rPr lang="en-US" sz="1200" b="1" i="0" kern="1200" dirty="0">
                <a:solidFill>
                  <a:schemeClr val="tx1"/>
                </a:solidFill>
                <a:effectLst/>
                <a:latin typeface="+mn-lt"/>
                <a:ea typeface="+mn-ea"/>
                <a:cs typeface="+mn-cs"/>
              </a:rPr>
              <a:t>I never dared consider the idea of advocating for myself until a palliative care doctor came into my world.</a:t>
            </a:r>
            <a:r>
              <a:rPr lang="en-US" sz="1200" b="0" i="0" kern="1200" dirty="0">
                <a:solidFill>
                  <a:schemeClr val="tx1"/>
                </a:solidFill>
                <a:effectLst/>
                <a:latin typeface="+mn-lt"/>
                <a:ea typeface="+mn-ea"/>
                <a:cs typeface="+mn-cs"/>
              </a:rPr>
              <a:t> Her medical team frequently anticipated problems offering solutions before I could even ask for help. Even so, there was a lot I never said either because I didn’t know exactly what I needed or because I was too scared I would be misunderstood. I have learned the hard way that in the medical world big feelings and too much honesty have a way of making boundaries and invisible walls appear where openness and comfortability once was. Palliative care became a valuable resource facilitating communication with her medical team, especially around difficult topics, so my needs could be better received. - Amanda</a:t>
            </a:r>
            <a:endParaRPr lang="en-US" dirty="0"/>
          </a:p>
        </p:txBody>
      </p:sp>
      <p:sp>
        <p:nvSpPr>
          <p:cNvPr id="4" name="Slide Number Placeholder 3">
            <a:extLst>
              <a:ext uri="{FF2B5EF4-FFF2-40B4-BE49-F238E27FC236}">
                <a16:creationId xmlns:a16="http://schemas.microsoft.com/office/drawing/2014/main" id="{5CA465AF-C7AF-57F6-16EB-9EB21DEA3C81}"/>
              </a:ext>
            </a:extLst>
          </p:cNvPr>
          <p:cNvSpPr>
            <a:spLocks noGrp="1"/>
          </p:cNvSpPr>
          <p:nvPr>
            <p:ph type="sldNum" sz="quarter" idx="5"/>
          </p:nvPr>
        </p:nvSpPr>
        <p:spPr/>
        <p:txBody>
          <a:bodyPr/>
          <a:lstStyle/>
          <a:p>
            <a:fld id="{515E6149-FD21-3A47-B85F-0D4076D31B16}" type="slidenum">
              <a:rPr lang="en-US" smtClean="0"/>
              <a:t>16</a:t>
            </a:fld>
            <a:endParaRPr lang="en-US"/>
          </a:p>
        </p:txBody>
      </p:sp>
    </p:spTree>
    <p:extLst>
      <p:ext uri="{BB962C8B-B14F-4D97-AF65-F5344CB8AC3E}">
        <p14:creationId xmlns:p14="http://schemas.microsoft.com/office/powerpoint/2010/main" val="120193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1D9D-A30B-1DD7-75BB-5DDB6AAED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CDDE1-8B54-EB82-195C-1D6CF000E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A9DA6-AC65-827E-C03F-D3FC5DF6B1EE}"/>
              </a:ext>
            </a:extLst>
          </p:cNvPr>
          <p:cNvSpPr>
            <a:spLocks noGrp="1"/>
          </p:cNvSpPr>
          <p:nvPr>
            <p:ph type="body" idx="1"/>
          </p:nvPr>
        </p:nvSpPr>
        <p:spPr/>
        <p:txBody>
          <a:bodyPr/>
          <a:lstStyle/>
          <a:p>
            <a:r>
              <a:rPr lang="en-US" dirty="0"/>
              <a:t>VIDEO TEMPLATE</a:t>
            </a:r>
          </a:p>
          <a:p>
            <a:pPr marL="228600" indent="-228600">
              <a:buAutoNum type="arabicPeriod"/>
            </a:pPr>
            <a:r>
              <a:rPr lang="en-US" dirty="0"/>
              <a:t>Click ‘insert’ in the top left corner</a:t>
            </a:r>
          </a:p>
          <a:p>
            <a:pPr marL="228600" indent="-228600">
              <a:buAutoNum type="arabicPeriod"/>
            </a:pPr>
            <a:r>
              <a:rPr lang="en-US" dirty="0"/>
              <a:t>Click the dropdown associated with ‘Video’ on the right end of the tool bar</a:t>
            </a:r>
          </a:p>
          <a:p>
            <a:pPr marL="228600" indent="-228600">
              <a:buAutoNum type="arabicPeriod"/>
            </a:pPr>
            <a:r>
              <a:rPr lang="en-US" dirty="0"/>
              <a:t>If using a video from the web, select   Online Movie’ and enter your desired URL</a:t>
            </a:r>
          </a:p>
          <a:p>
            <a:pPr marL="228600" indent="-228600">
              <a:buAutoNum type="arabicPeriod"/>
            </a:pPr>
            <a:r>
              <a:rPr lang="en-US" dirty="0"/>
              <a:t>If using a video from your computer, select ‘Movie from file’ to browse videos being held on your device</a:t>
            </a:r>
          </a:p>
          <a:p>
            <a:pPr marL="228600" indent="-228600">
              <a:buAutoNum type="arabicPeriod"/>
            </a:pPr>
            <a:r>
              <a:rPr lang="en-US" dirty="0"/>
              <a:t>Once the video is on the page you can manipulate it’s size until everything works at it’s best. </a:t>
            </a:r>
          </a:p>
          <a:p>
            <a:endParaRPr lang="en-US" dirty="0"/>
          </a:p>
        </p:txBody>
      </p:sp>
      <p:sp>
        <p:nvSpPr>
          <p:cNvPr id="4" name="Slide Number Placeholder 3">
            <a:extLst>
              <a:ext uri="{FF2B5EF4-FFF2-40B4-BE49-F238E27FC236}">
                <a16:creationId xmlns:a16="http://schemas.microsoft.com/office/drawing/2014/main" id="{B9AD107F-7126-9118-ED64-52941B5E1757}"/>
              </a:ext>
            </a:extLst>
          </p:cNvPr>
          <p:cNvSpPr>
            <a:spLocks noGrp="1"/>
          </p:cNvSpPr>
          <p:nvPr>
            <p:ph type="sldNum" sz="quarter" idx="5"/>
          </p:nvPr>
        </p:nvSpPr>
        <p:spPr/>
        <p:txBody>
          <a:bodyPr/>
          <a:lstStyle/>
          <a:p>
            <a:fld id="{515E6149-FD21-3A47-B85F-0D4076D31B16}" type="slidenum">
              <a:rPr lang="en-US" smtClean="0"/>
              <a:t>17</a:t>
            </a:fld>
            <a:endParaRPr lang="en-US"/>
          </a:p>
        </p:txBody>
      </p:sp>
    </p:spTree>
    <p:extLst>
      <p:ext uri="{BB962C8B-B14F-4D97-AF65-F5344CB8AC3E}">
        <p14:creationId xmlns:p14="http://schemas.microsoft.com/office/powerpoint/2010/main" val="148509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E6149-FD21-3A47-B85F-0D4076D31B16}" type="slidenum">
              <a:rPr lang="en-US" smtClean="0"/>
              <a:t>3</a:t>
            </a:fld>
            <a:endParaRPr lang="en-US"/>
          </a:p>
        </p:txBody>
      </p:sp>
    </p:spTree>
    <p:extLst>
      <p:ext uri="{BB962C8B-B14F-4D97-AF65-F5344CB8AC3E}">
        <p14:creationId xmlns:p14="http://schemas.microsoft.com/office/powerpoint/2010/main" val="273088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Anticipatory guidance is delivered by pediatricians, but what does it look like for families of children with medical complexity.</a:t>
            </a:r>
          </a:p>
        </p:txBody>
      </p:sp>
      <p:sp>
        <p:nvSpPr>
          <p:cNvPr id="4" name="Slide Number Placeholder 3"/>
          <p:cNvSpPr>
            <a:spLocks noGrp="1"/>
          </p:cNvSpPr>
          <p:nvPr>
            <p:ph type="sldNum" sz="quarter" idx="5"/>
          </p:nvPr>
        </p:nvSpPr>
        <p:spPr/>
        <p:txBody>
          <a:bodyPr/>
          <a:lstStyle/>
          <a:p>
            <a:fld id="{515E6149-FD21-3A47-B85F-0D4076D31B16}" type="slidenum">
              <a:rPr lang="en-US" smtClean="0"/>
              <a:t>4</a:t>
            </a:fld>
            <a:endParaRPr lang="en-US"/>
          </a:p>
        </p:txBody>
      </p:sp>
    </p:spTree>
    <p:extLst>
      <p:ext uri="{BB962C8B-B14F-4D97-AF65-F5344CB8AC3E}">
        <p14:creationId xmlns:p14="http://schemas.microsoft.com/office/powerpoint/2010/main" val="209129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F7C92-3BD9-AB6B-7570-04BF26AAA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DDC07-D6EC-84E0-DFE1-CA652A919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B8AD9-30CD-567A-24BF-DCEE13204BFA}"/>
              </a:ext>
            </a:extLst>
          </p:cNvPr>
          <p:cNvSpPr>
            <a:spLocks noGrp="1"/>
          </p:cNvSpPr>
          <p:nvPr>
            <p:ph type="body" idx="1"/>
          </p:nvPr>
        </p:nvSpPr>
        <p:spPr/>
        <p:txBody>
          <a:bodyPr/>
          <a:lstStyle/>
          <a:p>
            <a:r>
              <a:rPr lang="en-US" dirty="0"/>
              <a:t>VIDEO TEMPLATE</a:t>
            </a:r>
          </a:p>
          <a:p>
            <a:pPr marL="228600" indent="-228600">
              <a:buAutoNum type="arabicPeriod"/>
            </a:pPr>
            <a:r>
              <a:rPr lang="en-US" dirty="0"/>
              <a:t>Click ‘insert’ in the top left corner</a:t>
            </a:r>
          </a:p>
          <a:p>
            <a:pPr marL="228600" indent="-228600">
              <a:buAutoNum type="arabicPeriod"/>
            </a:pPr>
            <a:r>
              <a:rPr lang="en-US" dirty="0"/>
              <a:t>Click the dropdown associated with ‘Video’ on the right end of the tool bar</a:t>
            </a:r>
          </a:p>
          <a:p>
            <a:pPr marL="228600" indent="-228600">
              <a:buAutoNum type="arabicPeriod"/>
            </a:pPr>
            <a:r>
              <a:rPr lang="en-US" dirty="0"/>
              <a:t>If using a video from the web, select   Online Movie’ and enter your desired URL</a:t>
            </a:r>
          </a:p>
          <a:p>
            <a:pPr marL="228600" indent="-228600">
              <a:buAutoNum type="arabicPeriod"/>
            </a:pPr>
            <a:r>
              <a:rPr lang="en-US" dirty="0"/>
              <a:t>If using a video from your computer, select ‘Movie from file’ to browse videos being held on your device</a:t>
            </a:r>
          </a:p>
          <a:p>
            <a:pPr marL="228600" indent="-228600">
              <a:buAutoNum type="arabicPeriod"/>
            </a:pPr>
            <a:r>
              <a:rPr lang="en-US" dirty="0"/>
              <a:t>Once the video is on the page you can manipulate it’s size until everything works at it’s best. </a:t>
            </a:r>
          </a:p>
          <a:p>
            <a:endParaRPr lang="en-US" dirty="0"/>
          </a:p>
        </p:txBody>
      </p:sp>
      <p:sp>
        <p:nvSpPr>
          <p:cNvPr id="4" name="Slide Number Placeholder 3">
            <a:extLst>
              <a:ext uri="{FF2B5EF4-FFF2-40B4-BE49-F238E27FC236}">
                <a16:creationId xmlns:a16="http://schemas.microsoft.com/office/drawing/2014/main" id="{E3592E48-2149-7A63-3B82-B5EC6C227855}"/>
              </a:ext>
            </a:extLst>
          </p:cNvPr>
          <p:cNvSpPr>
            <a:spLocks noGrp="1"/>
          </p:cNvSpPr>
          <p:nvPr>
            <p:ph type="sldNum" sz="quarter" idx="5"/>
          </p:nvPr>
        </p:nvSpPr>
        <p:spPr/>
        <p:txBody>
          <a:bodyPr/>
          <a:lstStyle/>
          <a:p>
            <a:fld id="{515E6149-FD21-3A47-B85F-0D4076D31B16}" type="slidenum">
              <a:rPr lang="en-US" smtClean="0"/>
              <a:t>5</a:t>
            </a:fld>
            <a:endParaRPr lang="en-US"/>
          </a:p>
        </p:txBody>
      </p:sp>
    </p:spTree>
    <p:extLst>
      <p:ext uri="{BB962C8B-B14F-4D97-AF65-F5344CB8AC3E}">
        <p14:creationId xmlns:p14="http://schemas.microsoft.com/office/powerpoint/2010/main" val="78787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7F08-11B6-F757-10D8-3DD2FE17C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92D9C-9739-C2C8-9F10-B17C29291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1D205-BF43-38AB-8CEC-CB1DF63FB034}"/>
              </a:ext>
            </a:extLst>
          </p:cNvPr>
          <p:cNvSpPr>
            <a:spLocks noGrp="1"/>
          </p:cNvSpPr>
          <p:nvPr>
            <p:ph type="body" idx="1"/>
          </p:nvPr>
        </p:nvSpPr>
        <p:spPr/>
        <p:txBody>
          <a:bodyPr/>
          <a:lstStyle/>
          <a:p>
            <a:r>
              <a:rPr lang="en-US" dirty="0"/>
              <a:t>VIDEO TEMPLATE</a:t>
            </a:r>
          </a:p>
          <a:p>
            <a:pPr marL="228600" indent="-228600">
              <a:buAutoNum type="arabicPeriod"/>
            </a:pPr>
            <a:r>
              <a:rPr lang="en-US" dirty="0"/>
              <a:t>Click ‘insert’ in the top left corner</a:t>
            </a:r>
          </a:p>
          <a:p>
            <a:pPr marL="228600" indent="-228600">
              <a:buAutoNum type="arabicPeriod"/>
            </a:pPr>
            <a:r>
              <a:rPr lang="en-US" dirty="0"/>
              <a:t>Click the dropdown associated with ‘Video’ on the right end of the tool bar</a:t>
            </a:r>
          </a:p>
          <a:p>
            <a:pPr marL="228600" indent="-228600">
              <a:buAutoNum type="arabicPeriod"/>
            </a:pPr>
            <a:r>
              <a:rPr lang="en-US" dirty="0"/>
              <a:t>If using a video from the web, select   Online Movie’ and enter your desired URL</a:t>
            </a:r>
          </a:p>
          <a:p>
            <a:pPr marL="228600" indent="-228600">
              <a:buAutoNum type="arabicPeriod"/>
            </a:pPr>
            <a:r>
              <a:rPr lang="en-US" dirty="0"/>
              <a:t>If using a video from your computer, select ‘Movie from file’ to browse videos being held on your device</a:t>
            </a:r>
          </a:p>
          <a:p>
            <a:pPr marL="228600" indent="-228600">
              <a:buAutoNum type="arabicPeriod"/>
            </a:pPr>
            <a:r>
              <a:rPr lang="en-US" dirty="0"/>
              <a:t>Once the video is on the page you can manipulate it’s size until everything works at it’s best. </a:t>
            </a:r>
          </a:p>
          <a:p>
            <a:endParaRPr lang="en-US" dirty="0"/>
          </a:p>
        </p:txBody>
      </p:sp>
      <p:sp>
        <p:nvSpPr>
          <p:cNvPr id="4" name="Slide Number Placeholder 3">
            <a:extLst>
              <a:ext uri="{FF2B5EF4-FFF2-40B4-BE49-F238E27FC236}">
                <a16:creationId xmlns:a16="http://schemas.microsoft.com/office/drawing/2014/main" id="{A66505F9-3F08-7438-A8F6-FDCA97F33374}"/>
              </a:ext>
            </a:extLst>
          </p:cNvPr>
          <p:cNvSpPr>
            <a:spLocks noGrp="1"/>
          </p:cNvSpPr>
          <p:nvPr>
            <p:ph type="sldNum" sz="quarter" idx="5"/>
          </p:nvPr>
        </p:nvSpPr>
        <p:spPr/>
        <p:txBody>
          <a:bodyPr/>
          <a:lstStyle/>
          <a:p>
            <a:fld id="{515E6149-FD21-3A47-B85F-0D4076D31B16}" type="slidenum">
              <a:rPr lang="en-US" smtClean="0"/>
              <a:t>6</a:t>
            </a:fld>
            <a:endParaRPr lang="en-US"/>
          </a:p>
        </p:txBody>
      </p:sp>
    </p:spTree>
    <p:extLst>
      <p:ext uri="{BB962C8B-B14F-4D97-AF65-F5344CB8AC3E}">
        <p14:creationId xmlns:p14="http://schemas.microsoft.com/office/powerpoint/2010/main" val="23065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D280-FC08-D697-65C2-A572A8A2F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479C9-F2F4-3C75-0F11-F1A2C4E5C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5CC1A-5592-9063-2541-2BB1DA91E57F}"/>
              </a:ext>
            </a:extLst>
          </p:cNvPr>
          <p:cNvSpPr>
            <a:spLocks noGrp="1"/>
          </p:cNvSpPr>
          <p:nvPr>
            <p:ph type="body" idx="1"/>
          </p:nvPr>
        </p:nvSpPr>
        <p:spPr/>
        <p:txBody>
          <a:bodyPr/>
          <a:lstStyle/>
          <a:p>
            <a:r>
              <a:rPr lang="en-US" dirty="0"/>
              <a:t>VIDEO TEMPLATE</a:t>
            </a:r>
          </a:p>
          <a:p>
            <a:pPr marL="228600" indent="-228600">
              <a:buAutoNum type="arabicPeriod"/>
            </a:pPr>
            <a:r>
              <a:rPr lang="en-US" dirty="0"/>
              <a:t>Click ‘insert’ in the top left corner</a:t>
            </a:r>
          </a:p>
          <a:p>
            <a:pPr marL="228600" indent="-228600">
              <a:buAutoNum type="arabicPeriod"/>
            </a:pPr>
            <a:r>
              <a:rPr lang="en-US" dirty="0"/>
              <a:t>Click the dropdown associated with ‘Video’ on the right end of the tool bar</a:t>
            </a:r>
          </a:p>
          <a:p>
            <a:pPr marL="228600" indent="-228600">
              <a:buAutoNum type="arabicPeriod"/>
            </a:pPr>
            <a:r>
              <a:rPr lang="en-US" dirty="0"/>
              <a:t>If using a video from the web, select   Online Movie’ and enter your desired URL</a:t>
            </a:r>
          </a:p>
          <a:p>
            <a:pPr marL="228600" indent="-228600">
              <a:buAutoNum type="arabicPeriod"/>
            </a:pPr>
            <a:r>
              <a:rPr lang="en-US" dirty="0"/>
              <a:t>If using a video from your computer, select ‘Movie from file’ to browse videos being held on your device</a:t>
            </a:r>
          </a:p>
          <a:p>
            <a:pPr marL="228600" indent="-228600">
              <a:buAutoNum type="arabicPeriod"/>
            </a:pPr>
            <a:r>
              <a:rPr lang="en-US" dirty="0"/>
              <a:t>Once the video is on the page you can manipulate it’s size until everything works at it’s best. </a:t>
            </a:r>
          </a:p>
          <a:p>
            <a:endParaRPr lang="en-US" dirty="0"/>
          </a:p>
        </p:txBody>
      </p:sp>
      <p:sp>
        <p:nvSpPr>
          <p:cNvPr id="4" name="Slide Number Placeholder 3">
            <a:extLst>
              <a:ext uri="{FF2B5EF4-FFF2-40B4-BE49-F238E27FC236}">
                <a16:creationId xmlns:a16="http://schemas.microsoft.com/office/drawing/2014/main" id="{E25B95E8-DE36-4BD0-F932-7B5EAB00B2F3}"/>
              </a:ext>
            </a:extLst>
          </p:cNvPr>
          <p:cNvSpPr>
            <a:spLocks noGrp="1"/>
          </p:cNvSpPr>
          <p:nvPr>
            <p:ph type="sldNum" sz="quarter" idx="5"/>
          </p:nvPr>
        </p:nvSpPr>
        <p:spPr/>
        <p:txBody>
          <a:bodyPr/>
          <a:lstStyle/>
          <a:p>
            <a:fld id="{515E6149-FD21-3A47-B85F-0D4076D31B16}" type="slidenum">
              <a:rPr lang="en-US" smtClean="0"/>
              <a:t>7</a:t>
            </a:fld>
            <a:endParaRPr lang="en-US"/>
          </a:p>
        </p:txBody>
      </p:sp>
    </p:spTree>
    <p:extLst>
      <p:ext uri="{BB962C8B-B14F-4D97-AF65-F5344CB8AC3E}">
        <p14:creationId xmlns:p14="http://schemas.microsoft.com/office/powerpoint/2010/main" val="4136407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9870-8E37-851B-47A1-FC04BD786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16B11-94DC-0983-BEEF-F6CE44908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8421B-1ED7-ABDB-84BE-79CC4BFADB4B}"/>
              </a:ext>
            </a:extLst>
          </p:cNvPr>
          <p:cNvSpPr>
            <a:spLocks noGrp="1"/>
          </p:cNvSpPr>
          <p:nvPr>
            <p:ph type="body" idx="1"/>
          </p:nvPr>
        </p:nvSpPr>
        <p:spPr/>
        <p:txBody>
          <a:bodyPr/>
          <a:lstStyle/>
          <a:p>
            <a:r>
              <a:rPr lang="en-US" dirty="0"/>
              <a:t>To change photos: </a:t>
            </a:r>
          </a:p>
          <a:p>
            <a:pPr marL="228600" indent="-228600">
              <a:buAutoNum type="arabicPeriod"/>
            </a:pPr>
            <a:r>
              <a:rPr lang="en-US" dirty="0"/>
              <a:t>Click ‘Insert’ in top left corner</a:t>
            </a:r>
          </a:p>
          <a:p>
            <a:pPr marL="228600" indent="-228600">
              <a:buAutoNum type="arabicPeriod"/>
            </a:pPr>
            <a:r>
              <a:rPr lang="en-US" dirty="0"/>
              <a:t>Click the pictures drop down menu just below, and pick a method to upload your photo to the presentation </a:t>
            </a:r>
          </a:p>
          <a:p>
            <a:pPr marL="228600" indent="-228600">
              <a:buAutoNum type="arabicPeriod"/>
            </a:pPr>
            <a:r>
              <a:rPr lang="en-US" dirty="0"/>
              <a:t>Insert your image and align the dimensions to the image on the slide </a:t>
            </a:r>
          </a:p>
          <a:p>
            <a:pPr marL="228600" indent="-228600">
              <a:buAutoNum type="arabicPeriod"/>
            </a:pPr>
            <a:r>
              <a:rPr lang="en-US" dirty="0"/>
              <a:t>Clean up your work by deleting the image that sits below the image you just uploaded</a:t>
            </a:r>
          </a:p>
          <a:p>
            <a:endParaRPr lang="en-US" dirty="0"/>
          </a:p>
        </p:txBody>
      </p:sp>
      <p:sp>
        <p:nvSpPr>
          <p:cNvPr id="4" name="Slide Number Placeholder 3">
            <a:extLst>
              <a:ext uri="{FF2B5EF4-FFF2-40B4-BE49-F238E27FC236}">
                <a16:creationId xmlns:a16="http://schemas.microsoft.com/office/drawing/2014/main" id="{57CCCD32-D1CA-DF48-B12B-3C9D6C3E45DA}"/>
              </a:ext>
            </a:extLst>
          </p:cNvPr>
          <p:cNvSpPr>
            <a:spLocks noGrp="1"/>
          </p:cNvSpPr>
          <p:nvPr>
            <p:ph type="sldNum" sz="quarter" idx="5"/>
          </p:nvPr>
        </p:nvSpPr>
        <p:spPr/>
        <p:txBody>
          <a:bodyPr/>
          <a:lstStyle/>
          <a:p>
            <a:fld id="{515E6149-FD21-3A47-B85F-0D4076D31B16}" type="slidenum">
              <a:rPr lang="en-US" smtClean="0"/>
              <a:t>8</a:t>
            </a:fld>
            <a:endParaRPr lang="en-US"/>
          </a:p>
        </p:txBody>
      </p:sp>
    </p:spTree>
    <p:extLst>
      <p:ext uri="{BB962C8B-B14F-4D97-AF65-F5344CB8AC3E}">
        <p14:creationId xmlns:p14="http://schemas.microsoft.com/office/powerpoint/2010/main" val="345088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00425-FF72-53DE-34C9-5246BEB7F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32668-7AE7-757A-719F-A4973116A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5AE13-4334-8049-1600-58B5477B3A28}"/>
              </a:ext>
            </a:extLst>
          </p:cNvPr>
          <p:cNvSpPr>
            <a:spLocks noGrp="1"/>
          </p:cNvSpPr>
          <p:nvPr>
            <p:ph type="body" idx="1"/>
          </p:nvPr>
        </p:nvSpPr>
        <p:spPr/>
        <p:txBody>
          <a:bodyPr/>
          <a:lstStyle/>
          <a:p>
            <a:r>
              <a:rPr lang="en-US" dirty="0"/>
              <a:t>Anticipatory guidance is delivered by pediatricians, but what does it look like for families of children with medical complexity.</a:t>
            </a:r>
          </a:p>
        </p:txBody>
      </p:sp>
      <p:sp>
        <p:nvSpPr>
          <p:cNvPr id="4" name="Slide Number Placeholder 3">
            <a:extLst>
              <a:ext uri="{FF2B5EF4-FFF2-40B4-BE49-F238E27FC236}">
                <a16:creationId xmlns:a16="http://schemas.microsoft.com/office/drawing/2014/main" id="{DC83A929-9F82-70F7-1C09-DBDFB334CFA9}"/>
              </a:ext>
            </a:extLst>
          </p:cNvPr>
          <p:cNvSpPr>
            <a:spLocks noGrp="1"/>
          </p:cNvSpPr>
          <p:nvPr>
            <p:ph type="sldNum" sz="quarter" idx="5"/>
          </p:nvPr>
        </p:nvSpPr>
        <p:spPr/>
        <p:txBody>
          <a:bodyPr/>
          <a:lstStyle/>
          <a:p>
            <a:fld id="{515E6149-FD21-3A47-B85F-0D4076D31B16}" type="slidenum">
              <a:rPr lang="en-US" smtClean="0"/>
              <a:t>9</a:t>
            </a:fld>
            <a:endParaRPr lang="en-US"/>
          </a:p>
        </p:txBody>
      </p:sp>
    </p:spTree>
    <p:extLst>
      <p:ext uri="{BB962C8B-B14F-4D97-AF65-F5344CB8AC3E}">
        <p14:creationId xmlns:p14="http://schemas.microsoft.com/office/powerpoint/2010/main" val="117587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5802D-F70C-725C-1883-6BDA9CCE9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8076B-C5B8-7E1C-0428-5592E8045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F1B65-D5C2-D466-9BD0-0BF8807DCAAE}"/>
              </a:ext>
            </a:extLst>
          </p:cNvPr>
          <p:cNvSpPr>
            <a:spLocks noGrp="1"/>
          </p:cNvSpPr>
          <p:nvPr>
            <p:ph type="body" idx="1"/>
          </p:nvPr>
        </p:nvSpPr>
        <p:spPr/>
        <p:txBody>
          <a:bodyPr/>
          <a:lstStyle/>
          <a:p>
            <a:r>
              <a:rPr lang="en-US" dirty="0"/>
              <a:t>VIDEO TEMPLATE</a:t>
            </a:r>
          </a:p>
          <a:p>
            <a:pPr marL="228600" indent="-228600">
              <a:buAutoNum type="arabicPeriod"/>
            </a:pPr>
            <a:r>
              <a:rPr lang="en-US" dirty="0"/>
              <a:t>Click ‘insert’ in the top left corner</a:t>
            </a:r>
          </a:p>
          <a:p>
            <a:pPr marL="228600" indent="-228600">
              <a:buAutoNum type="arabicPeriod"/>
            </a:pPr>
            <a:r>
              <a:rPr lang="en-US" dirty="0"/>
              <a:t>Click the dropdown associated with ‘Video’ on the right end of the tool bar</a:t>
            </a:r>
          </a:p>
          <a:p>
            <a:pPr marL="228600" indent="-228600">
              <a:buAutoNum type="arabicPeriod"/>
            </a:pPr>
            <a:r>
              <a:rPr lang="en-US" dirty="0"/>
              <a:t>If using a video from the web, select   Online Movie’ and enter your desired URL</a:t>
            </a:r>
          </a:p>
          <a:p>
            <a:pPr marL="228600" indent="-228600">
              <a:buAutoNum type="arabicPeriod"/>
            </a:pPr>
            <a:r>
              <a:rPr lang="en-US" dirty="0"/>
              <a:t>If using a video from your computer, select ‘Movie from file’ to browse videos being held on your device</a:t>
            </a:r>
          </a:p>
          <a:p>
            <a:pPr marL="228600" indent="-228600">
              <a:buAutoNum type="arabicPeriod"/>
            </a:pPr>
            <a:r>
              <a:rPr lang="en-US" dirty="0"/>
              <a:t>Once the video is on the page you can manipulate it’s size until everything works at it’s best. </a:t>
            </a:r>
          </a:p>
          <a:p>
            <a:endParaRPr lang="en-US" dirty="0"/>
          </a:p>
        </p:txBody>
      </p:sp>
      <p:sp>
        <p:nvSpPr>
          <p:cNvPr id="4" name="Slide Number Placeholder 3">
            <a:extLst>
              <a:ext uri="{FF2B5EF4-FFF2-40B4-BE49-F238E27FC236}">
                <a16:creationId xmlns:a16="http://schemas.microsoft.com/office/drawing/2014/main" id="{1E84B7B7-F4A0-6823-4FD2-AD731BA872E4}"/>
              </a:ext>
            </a:extLst>
          </p:cNvPr>
          <p:cNvSpPr>
            <a:spLocks noGrp="1"/>
          </p:cNvSpPr>
          <p:nvPr>
            <p:ph type="sldNum" sz="quarter" idx="5"/>
          </p:nvPr>
        </p:nvSpPr>
        <p:spPr/>
        <p:txBody>
          <a:bodyPr/>
          <a:lstStyle/>
          <a:p>
            <a:fld id="{515E6149-FD21-3A47-B85F-0D4076D31B16}" type="slidenum">
              <a:rPr lang="en-US" smtClean="0"/>
              <a:t>10</a:t>
            </a:fld>
            <a:endParaRPr lang="en-US"/>
          </a:p>
        </p:txBody>
      </p:sp>
    </p:spTree>
    <p:extLst>
      <p:ext uri="{BB962C8B-B14F-4D97-AF65-F5344CB8AC3E}">
        <p14:creationId xmlns:p14="http://schemas.microsoft.com/office/powerpoint/2010/main" val="3456164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6.sv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6.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6.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0.png"/><Relationship Id="rId5" Type="http://schemas.openxmlformats.org/officeDocument/2006/relationships/image" Target="../media/image4.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mailto:Chrissy@courageousparentsnetwork.org"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5.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6.sv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6.sv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6.sv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662927"/>
            <a:ext cx="8115300" cy="1411774"/>
          </a:xfrm>
          <a:custGeom>
            <a:avLst/>
            <a:gdLst/>
            <a:ahLst/>
            <a:cxnLst/>
            <a:rect l="l" t="t" r="r" b="b"/>
            <a:pathLst>
              <a:path w="8115300" h="1411774">
                <a:moveTo>
                  <a:pt x="0" y="0"/>
                </a:moveTo>
                <a:lnTo>
                  <a:pt x="8115300" y="0"/>
                </a:lnTo>
                <a:lnTo>
                  <a:pt x="8115300" y="1411774"/>
                </a:lnTo>
                <a:lnTo>
                  <a:pt x="0" y="141177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3156727"/>
            <a:ext cx="8115300" cy="1500411"/>
          </a:xfrm>
          <a:prstGeom prst="rect">
            <a:avLst/>
          </a:prstGeom>
        </p:spPr>
        <p:txBody>
          <a:bodyPr wrap="square" lIns="0" tIns="0" rIns="0" bIns="0" rtlCol="0" anchor="t">
            <a:spAutoFit/>
          </a:bodyPr>
          <a:lstStyle/>
          <a:p>
            <a:pPr algn="l">
              <a:lnSpc>
                <a:spcPts val="6000"/>
              </a:lnSpc>
              <a:spcBef>
                <a:spcPct val="0"/>
              </a:spcBef>
            </a:pPr>
            <a:r>
              <a:rPr lang="en-US" sz="6500" b="1" dirty="0">
                <a:solidFill>
                  <a:srgbClr val="22457B"/>
                </a:solidFill>
                <a:latin typeface="Poppins Bold"/>
                <a:ea typeface="Poppins Bold"/>
                <a:cs typeface="Poppins Bold"/>
                <a:sym typeface="Poppins Bold"/>
              </a:rPr>
              <a:t>Naming the Needs</a:t>
            </a:r>
          </a:p>
          <a:p>
            <a:pPr algn="l">
              <a:lnSpc>
                <a:spcPts val="6000"/>
              </a:lnSpc>
              <a:spcBef>
                <a:spcPct val="0"/>
              </a:spcBef>
            </a:pPr>
            <a:r>
              <a:rPr lang="en-US" sz="4000" b="1" dirty="0">
                <a:solidFill>
                  <a:srgbClr val="22457B"/>
                </a:solidFill>
                <a:latin typeface="Poppins Bold"/>
                <a:ea typeface="Poppins Bold"/>
                <a:cs typeface="Poppins Bold"/>
                <a:sym typeface="Poppins Bold"/>
              </a:rPr>
              <a:t>     and identifying resources</a:t>
            </a:r>
          </a:p>
        </p:txBody>
      </p:sp>
      <p:sp>
        <p:nvSpPr>
          <p:cNvPr id="5" name="TextBox 5"/>
          <p:cNvSpPr txBox="1"/>
          <p:nvPr/>
        </p:nvSpPr>
        <p:spPr>
          <a:xfrm>
            <a:off x="1028699" y="5372100"/>
            <a:ext cx="8490927" cy="1095172"/>
          </a:xfrm>
          <a:prstGeom prst="rect">
            <a:avLst/>
          </a:prstGeom>
        </p:spPr>
        <p:txBody>
          <a:bodyPr wrap="square" lIns="0" tIns="0" rIns="0" bIns="0" rtlCol="0" anchor="t">
            <a:spAutoFit/>
          </a:bodyPr>
          <a:lstStyle/>
          <a:p>
            <a:pPr marL="0" lvl="0" indent="0" algn="l">
              <a:lnSpc>
                <a:spcPts val="2817"/>
              </a:lnSpc>
            </a:pPr>
            <a:r>
              <a:rPr lang="en-US" sz="3000" u="none" strike="noStrike" dirty="0">
                <a:solidFill>
                  <a:srgbClr val="201F1F"/>
                </a:solidFill>
                <a:latin typeface="Poppins"/>
                <a:ea typeface="Poppins"/>
                <a:cs typeface="Poppins"/>
                <a:sym typeface="Poppins"/>
              </a:rPr>
              <a:t>Chrissy Salley, Ph.D.</a:t>
            </a:r>
          </a:p>
          <a:p>
            <a:pPr marL="0" lvl="0" indent="0" algn="l">
              <a:lnSpc>
                <a:spcPts val="2817"/>
              </a:lnSpc>
            </a:pPr>
            <a:endParaRPr lang="en-US" sz="3000" u="none" strike="noStrike" dirty="0">
              <a:solidFill>
                <a:srgbClr val="201F1F"/>
              </a:solidFill>
              <a:latin typeface="Poppins"/>
              <a:ea typeface="Poppins"/>
              <a:cs typeface="Poppins"/>
              <a:sym typeface="Poppins"/>
            </a:endParaRPr>
          </a:p>
          <a:p>
            <a:pPr marL="0" lvl="0" indent="0" algn="l">
              <a:lnSpc>
                <a:spcPts val="2817"/>
              </a:lnSpc>
            </a:pPr>
            <a:r>
              <a:rPr lang="en-US" sz="2800" dirty="0">
                <a:solidFill>
                  <a:srgbClr val="201F1F"/>
                </a:solidFill>
                <a:latin typeface="Poppins"/>
                <a:ea typeface="Poppins"/>
                <a:cs typeface="Poppins"/>
                <a:sym typeface="Poppins"/>
              </a:rPr>
              <a:t>Director of Clinician Engagement &amp; Outreach</a:t>
            </a:r>
            <a:endParaRPr lang="en-US" sz="2800" u="none" strike="noStrike" dirty="0">
              <a:solidFill>
                <a:srgbClr val="201F1F"/>
              </a:solidFill>
              <a:latin typeface="Poppins"/>
              <a:ea typeface="Poppins"/>
              <a:cs typeface="Poppins"/>
              <a:sym typeface="Poppins"/>
            </a:endParaRPr>
          </a:p>
        </p:txBody>
      </p:sp>
      <p:grpSp>
        <p:nvGrpSpPr>
          <p:cNvPr id="6" name="Group 6"/>
          <p:cNvGrpSpPr/>
          <p:nvPr/>
        </p:nvGrpSpPr>
        <p:grpSpPr>
          <a:xfrm>
            <a:off x="1028700" y="8863471"/>
            <a:ext cx="3846115" cy="544548"/>
            <a:chOff x="0" y="0"/>
            <a:chExt cx="1012969" cy="143420"/>
          </a:xfrm>
        </p:grpSpPr>
        <p:sp>
          <p:nvSpPr>
            <p:cNvPr id="7" name="Freeform 7"/>
            <p:cNvSpPr/>
            <p:nvPr/>
          </p:nvSpPr>
          <p:spPr>
            <a:xfrm>
              <a:off x="0" y="0"/>
              <a:ext cx="1012969" cy="143420"/>
            </a:xfrm>
            <a:custGeom>
              <a:avLst/>
              <a:gdLst/>
              <a:ahLst/>
              <a:cxnLst/>
              <a:rect l="l" t="t" r="r" b="b"/>
              <a:pathLst>
                <a:path w="1012969" h="143420">
                  <a:moveTo>
                    <a:pt x="42271" y="0"/>
                  </a:moveTo>
                  <a:lnTo>
                    <a:pt x="970697" y="0"/>
                  </a:lnTo>
                  <a:cubicBezTo>
                    <a:pt x="994043" y="0"/>
                    <a:pt x="1012969" y="18926"/>
                    <a:pt x="1012969" y="42271"/>
                  </a:cubicBezTo>
                  <a:lnTo>
                    <a:pt x="1012969" y="101149"/>
                  </a:lnTo>
                  <a:cubicBezTo>
                    <a:pt x="1012969" y="112360"/>
                    <a:pt x="1008515" y="123112"/>
                    <a:pt x="1000588" y="131039"/>
                  </a:cubicBezTo>
                  <a:cubicBezTo>
                    <a:pt x="992660" y="138967"/>
                    <a:pt x="981908" y="143420"/>
                    <a:pt x="970697" y="143420"/>
                  </a:cubicBezTo>
                  <a:lnTo>
                    <a:pt x="42271" y="143420"/>
                  </a:lnTo>
                  <a:cubicBezTo>
                    <a:pt x="31060" y="143420"/>
                    <a:pt x="20308" y="138967"/>
                    <a:pt x="12381" y="131039"/>
                  </a:cubicBezTo>
                  <a:cubicBezTo>
                    <a:pt x="4454" y="123112"/>
                    <a:pt x="0" y="112360"/>
                    <a:pt x="0" y="101149"/>
                  </a:cubicBezTo>
                  <a:lnTo>
                    <a:pt x="0" y="42271"/>
                  </a:lnTo>
                  <a:cubicBezTo>
                    <a:pt x="0" y="31060"/>
                    <a:pt x="4454" y="20308"/>
                    <a:pt x="12381" y="12381"/>
                  </a:cubicBezTo>
                  <a:cubicBezTo>
                    <a:pt x="20308" y="4454"/>
                    <a:pt x="31060" y="0"/>
                    <a:pt x="42271" y="0"/>
                  </a:cubicBezTo>
                  <a:close/>
                </a:path>
              </a:pathLst>
            </a:custGeom>
            <a:solidFill>
              <a:srgbClr val="FFFFFF"/>
            </a:solidFill>
          </p:spPr>
          <p:txBody>
            <a:bodyPr/>
            <a:lstStyle/>
            <a:p>
              <a:endParaRPr lang="en-US"/>
            </a:p>
          </p:txBody>
        </p:sp>
        <p:sp>
          <p:nvSpPr>
            <p:cNvPr id="8" name="TextBox 8"/>
            <p:cNvSpPr txBox="1"/>
            <p:nvPr/>
          </p:nvSpPr>
          <p:spPr>
            <a:xfrm>
              <a:off x="0" y="-47625"/>
              <a:ext cx="1012969" cy="191045"/>
            </a:xfrm>
            <a:prstGeom prst="rect">
              <a:avLst/>
            </a:prstGeom>
          </p:spPr>
          <p:txBody>
            <a:bodyPr lIns="50800" tIns="50800" rIns="50800" bIns="50800" rtlCol="0" anchor="ctr"/>
            <a:lstStyle/>
            <a:p>
              <a:pPr algn="l">
                <a:lnSpc>
                  <a:spcPts val="2100"/>
                </a:lnSpc>
              </a:pPr>
              <a:r>
                <a:rPr lang="en-US" sz="1500">
                  <a:solidFill>
                    <a:srgbClr val="201F1F"/>
                  </a:solidFill>
                  <a:latin typeface="Poppins"/>
                  <a:ea typeface="Poppins"/>
                  <a:cs typeface="Poppins"/>
                  <a:sym typeface="Poppins"/>
                </a:rPr>
                <a:t>www.courageousparentsnetwork.org</a:t>
              </a:r>
            </a:p>
          </p:txBody>
        </p:sp>
      </p:grpSp>
      <p:sp>
        <p:nvSpPr>
          <p:cNvPr id="9" name="Freeform 9" descr="Symbol"/>
          <p:cNvSpPr/>
          <p:nvPr/>
        </p:nvSpPr>
        <p:spPr>
          <a:xfrm>
            <a:off x="1723961" y="9408019"/>
            <a:ext cx="245110" cy="245110"/>
          </a:xfrm>
          <a:custGeom>
            <a:avLst/>
            <a:gdLst/>
            <a:ahLst/>
            <a:cxnLst/>
            <a:rect l="l" t="t" r="r" b="b"/>
            <a:pathLst>
              <a:path w="245110" h="245110">
                <a:moveTo>
                  <a:pt x="0" y="0"/>
                </a:moveTo>
                <a:lnTo>
                  <a:pt x="245109" y="0"/>
                </a:lnTo>
                <a:lnTo>
                  <a:pt x="245109" y="245110"/>
                </a:lnTo>
                <a:lnTo>
                  <a:pt x="0" y="2451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descr="Symbol"/>
          <p:cNvSpPr/>
          <p:nvPr/>
        </p:nvSpPr>
        <p:spPr>
          <a:xfrm>
            <a:off x="1070264" y="9408019"/>
            <a:ext cx="245110" cy="245110"/>
          </a:xfrm>
          <a:custGeom>
            <a:avLst/>
            <a:gdLst/>
            <a:ahLst/>
            <a:cxnLst/>
            <a:rect l="l" t="t" r="r" b="b"/>
            <a:pathLst>
              <a:path w="245110" h="245110">
                <a:moveTo>
                  <a:pt x="0" y="0"/>
                </a:moveTo>
                <a:lnTo>
                  <a:pt x="245109" y="0"/>
                </a:lnTo>
                <a:lnTo>
                  <a:pt x="245109" y="245110"/>
                </a:lnTo>
                <a:lnTo>
                  <a:pt x="0" y="2451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descr="Symbol"/>
          <p:cNvSpPr/>
          <p:nvPr/>
        </p:nvSpPr>
        <p:spPr>
          <a:xfrm>
            <a:off x="1405025" y="9408019"/>
            <a:ext cx="290361" cy="245110"/>
          </a:xfrm>
          <a:custGeom>
            <a:avLst/>
            <a:gdLst/>
            <a:ahLst/>
            <a:cxnLst/>
            <a:rect l="l" t="t" r="r" b="b"/>
            <a:pathLst>
              <a:path w="290361" h="245110">
                <a:moveTo>
                  <a:pt x="0" y="0"/>
                </a:moveTo>
                <a:lnTo>
                  <a:pt x="290361" y="0"/>
                </a:lnTo>
                <a:lnTo>
                  <a:pt x="290361" y="245110"/>
                </a:lnTo>
                <a:lnTo>
                  <a:pt x="0" y="245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descr="Symbol"/>
          <p:cNvSpPr/>
          <p:nvPr/>
        </p:nvSpPr>
        <p:spPr>
          <a:xfrm>
            <a:off x="2054795" y="9408019"/>
            <a:ext cx="349096" cy="245110"/>
          </a:xfrm>
          <a:custGeom>
            <a:avLst/>
            <a:gdLst/>
            <a:ahLst/>
            <a:cxnLst/>
            <a:rect l="l" t="t" r="r" b="b"/>
            <a:pathLst>
              <a:path w="349096" h="245110">
                <a:moveTo>
                  <a:pt x="0" y="0"/>
                </a:moveTo>
                <a:lnTo>
                  <a:pt x="349096" y="0"/>
                </a:lnTo>
                <a:lnTo>
                  <a:pt x="349096" y="245110"/>
                </a:lnTo>
                <a:lnTo>
                  <a:pt x="0" y="2451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470566" y="9367048"/>
            <a:ext cx="2882492"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14" name="Freeform 14"/>
          <p:cNvSpPr/>
          <p:nvPr/>
        </p:nvSpPr>
        <p:spPr>
          <a:xfrm>
            <a:off x="16825656" y="9150283"/>
            <a:ext cx="433644" cy="108017"/>
          </a:xfrm>
          <a:custGeom>
            <a:avLst/>
            <a:gdLst/>
            <a:ahLst/>
            <a:cxnLst/>
            <a:rect l="l" t="t" r="r" b="b"/>
            <a:pathLst>
              <a:path w="433644" h="108017">
                <a:moveTo>
                  <a:pt x="0" y="0"/>
                </a:moveTo>
                <a:lnTo>
                  <a:pt x="433644" y="0"/>
                </a:lnTo>
                <a:lnTo>
                  <a:pt x="433644" y="108017"/>
                </a:lnTo>
                <a:lnTo>
                  <a:pt x="0" y="1080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2">
            <a:extLst>
              <a:ext uri="{FF2B5EF4-FFF2-40B4-BE49-F238E27FC236}">
                <a16:creationId xmlns:a16="http://schemas.microsoft.com/office/drawing/2014/main" id="{A3F90A78-2CC0-0839-098D-F90D77C7D46F}"/>
              </a:ext>
            </a:extLst>
          </p:cNvPr>
          <p:cNvSpPr/>
          <p:nvPr/>
        </p:nvSpPr>
        <p:spPr>
          <a:xfrm>
            <a:off x="9873241" y="38100"/>
            <a:ext cx="8490927" cy="10287000"/>
          </a:xfrm>
          <a:custGeom>
            <a:avLst/>
            <a:gdLst/>
            <a:ahLst/>
            <a:cxnLst/>
            <a:rect l="l" t="t" r="r" b="b"/>
            <a:pathLst>
              <a:path w="8490927" h="10287000">
                <a:moveTo>
                  <a:pt x="0" y="0"/>
                </a:moveTo>
                <a:lnTo>
                  <a:pt x="8490927" y="0"/>
                </a:lnTo>
                <a:lnTo>
                  <a:pt x="8490927" y="10287000"/>
                </a:lnTo>
                <a:lnTo>
                  <a:pt x="0" y="10287000"/>
                </a:lnTo>
                <a:lnTo>
                  <a:pt x="0" y="0"/>
                </a:lnTo>
                <a:close/>
              </a:path>
            </a:pathLst>
          </a:custGeom>
          <a:blipFill>
            <a:blip r:embed="rId14"/>
            <a:stretch>
              <a:fillRect l="-89218" t="-11546" r="-14049" b="-407"/>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87DF-8C74-7E5D-B276-BC9B414AD226}"/>
            </a:ext>
          </a:extLst>
        </p:cNvPr>
        <p:cNvGrpSpPr/>
        <p:nvPr/>
      </p:nvGrpSpPr>
      <p:grpSpPr>
        <a:xfrm>
          <a:off x="0" y="0"/>
          <a:ext cx="0" cy="0"/>
          <a:chOff x="0" y="0"/>
          <a:chExt cx="0" cy="0"/>
        </a:xfrm>
      </p:grpSpPr>
      <p:sp>
        <p:nvSpPr>
          <p:cNvPr id="2" name="Freeform 2" descr="Symbol">
            <a:extLst>
              <a:ext uri="{FF2B5EF4-FFF2-40B4-BE49-F238E27FC236}">
                <a16:creationId xmlns:a16="http://schemas.microsoft.com/office/drawing/2014/main" id="{97AB7A8B-9018-C05E-CAE7-AABF3BA35E9B}"/>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Symbol">
            <a:extLst>
              <a:ext uri="{FF2B5EF4-FFF2-40B4-BE49-F238E27FC236}">
                <a16:creationId xmlns:a16="http://schemas.microsoft.com/office/drawing/2014/main" id="{BF95CB66-F03A-9DDA-B391-D8A00FAA1F08}"/>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descr="Symbol">
            <a:extLst>
              <a:ext uri="{FF2B5EF4-FFF2-40B4-BE49-F238E27FC236}">
                <a16:creationId xmlns:a16="http://schemas.microsoft.com/office/drawing/2014/main" id="{F99796BD-EB40-2489-226C-227FC7EA4895}"/>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descr="Symbol">
            <a:extLst>
              <a:ext uri="{FF2B5EF4-FFF2-40B4-BE49-F238E27FC236}">
                <a16:creationId xmlns:a16="http://schemas.microsoft.com/office/drawing/2014/main" id="{B3E98F8A-B41A-4C3B-E373-225AE836D791}"/>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0CABB86F-7949-06BB-9D10-70F7F5C421C2}"/>
              </a:ext>
            </a:extLst>
          </p:cNvPr>
          <p:cNvSpPr txBox="1"/>
          <p:nvPr/>
        </p:nvSpPr>
        <p:spPr>
          <a:xfrm>
            <a:off x="2470566" y="9029101"/>
            <a:ext cx="3708629"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7" name="TextBox 7">
            <a:extLst>
              <a:ext uri="{FF2B5EF4-FFF2-40B4-BE49-F238E27FC236}">
                <a16:creationId xmlns:a16="http://schemas.microsoft.com/office/drawing/2014/main" id="{AF9A24B8-E65B-58D5-20DF-7827FE49A756}"/>
              </a:ext>
            </a:extLst>
          </p:cNvPr>
          <p:cNvSpPr txBox="1"/>
          <p:nvPr/>
        </p:nvSpPr>
        <p:spPr>
          <a:xfrm>
            <a:off x="12506963" y="8994747"/>
            <a:ext cx="4752337"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9" name="TextBox 8">
            <a:extLst>
              <a:ext uri="{FF2B5EF4-FFF2-40B4-BE49-F238E27FC236}">
                <a16:creationId xmlns:a16="http://schemas.microsoft.com/office/drawing/2014/main" id="{2CBB38D7-649F-410D-CF88-37033FEDEE23}"/>
              </a:ext>
            </a:extLst>
          </p:cNvPr>
          <p:cNvSpPr txBox="1"/>
          <p:nvPr/>
        </p:nvSpPr>
        <p:spPr>
          <a:xfrm>
            <a:off x="16002000" y="3454400"/>
            <a:ext cx="184731" cy="369332"/>
          </a:xfrm>
          <a:prstGeom prst="rect">
            <a:avLst/>
          </a:prstGeom>
          <a:solidFill>
            <a:schemeClr val="bg1"/>
          </a:solidFill>
        </p:spPr>
        <p:txBody>
          <a:bodyPr wrap="none" rtlCol="0">
            <a:spAutoFit/>
          </a:bodyPr>
          <a:lstStyle/>
          <a:p>
            <a:endParaRPr lang="en-US" dirty="0"/>
          </a:p>
        </p:txBody>
      </p:sp>
      <p:pic>
        <p:nvPicPr>
          <p:cNvPr id="10" name="Picture 9" descr="A page of a guide&#10;&#10;AI-generated content may be incorrect.">
            <a:extLst>
              <a:ext uri="{FF2B5EF4-FFF2-40B4-BE49-F238E27FC236}">
                <a16:creationId xmlns:a16="http://schemas.microsoft.com/office/drawing/2014/main" id="{48F48E6C-B498-CA6B-F183-FA2FE9425C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 y="890934"/>
            <a:ext cx="4991100" cy="6604000"/>
          </a:xfrm>
          <a:prstGeom prst="rect">
            <a:avLst/>
          </a:prstGeom>
        </p:spPr>
      </p:pic>
      <p:pic>
        <p:nvPicPr>
          <p:cNvPr id="12" name="Picture 11" descr="A poster of medical advice&#10;&#10;AI-generated content may be incorrect.">
            <a:extLst>
              <a:ext uri="{FF2B5EF4-FFF2-40B4-BE49-F238E27FC236}">
                <a16:creationId xmlns:a16="http://schemas.microsoft.com/office/drawing/2014/main" id="{3BBDA490-9108-9563-8A06-38A1B8C100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1950" y="1132234"/>
            <a:ext cx="4864100" cy="6362700"/>
          </a:xfrm>
          <a:prstGeom prst="rect">
            <a:avLst/>
          </a:prstGeom>
        </p:spPr>
      </p:pic>
      <p:pic>
        <p:nvPicPr>
          <p:cNvPr id="14" name="Picture 13" descr="A page of a research report&#10;&#10;AI-generated content may be incorrect.">
            <a:extLst>
              <a:ext uri="{FF2B5EF4-FFF2-40B4-BE49-F238E27FC236}">
                <a16:creationId xmlns:a16="http://schemas.microsoft.com/office/drawing/2014/main" id="{53E25D3C-D3D9-C690-C5BF-30FFFCC0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07900" y="876300"/>
            <a:ext cx="5270500" cy="6858000"/>
          </a:xfrm>
          <a:prstGeom prst="rect">
            <a:avLst/>
          </a:prstGeom>
        </p:spPr>
      </p:pic>
    </p:spTree>
    <p:extLst>
      <p:ext uri="{BB962C8B-B14F-4D97-AF65-F5344CB8AC3E}">
        <p14:creationId xmlns:p14="http://schemas.microsoft.com/office/powerpoint/2010/main" val="184922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3642DAA-BB34-8DD6-93E6-8C37817362F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A4DF46F-D65D-DEB5-04CD-E7B56797DCF1}"/>
              </a:ext>
            </a:extLst>
          </p:cNvPr>
          <p:cNvGrpSpPr/>
          <p:nvPr/>
        </p:nvGrpSpPr>
        <p:grpSpPr>
          <a:xfrm>
            <a:off x="9406878" y="2063520"/>
            <a:ext cx="7422774" cy="6656161"/>
            <a:chOff x="0" y="0"/>
            <a:chExt cx="1954969" cy="1753063"/>
          </a:xfrm>
        </p:grpSpPr>
        <p:sp>
          <p:nvSpPr>
            <p:cNvPr id="4" name="Freeform 4">
              <a:extLst>
                <a:ext uri="{FF2B5EF4-FFF2-40B4-BE49-F238E27FC236}">
                  <a16:creationId xmlns:a16="http://schemas.microsoft.com/office/drawing/2014/main" id="{F209CB1C-2907-3C54-C824-29813049C7CA}"/>
                </a:ext>
              </a:extLst>
            </p:cNvPr>
            <p:cNvSpPr/>
            <p:nvPr/>
          </p:nvSpPr>
          <p:spPr>
            <a:xfrm>
              <a:off x="0" y="0"/>
              <a:ext cx="1954969" cy="1753063"/>
            </a:xfrm>
            <a:custGeom>
              <a:avLst/>
              <a:gdLst/>
              <a:ahLst/>
              <a:cxnLst/>
              <a:rect l="l" t="t" r="r" b="b"/>
              <a:pathLst>
                <a:path w="1954969" h="1753063">
                  <a:moveTo>
                    <a:pt x="21903" y="0"/>
                  </a:moveTo>
                  <a:lnTo>
                    <a:pt x="1933066" y="0"/>
                  </a:lnTo>
                  <a:cubicBezTo>
                    <a:pt x="1938875" y="0"/>
                    <a:pt x="1944446" y="2308"/>
                    <a:pt x="1948554" y="6415"/>
                  </a:cubicBezTo>
                  <a:cubicBezTo>
                    <a:pt x="1952662" y="10523"/>
                    <a:pt x="1954969" y="16094"/>
                    <a:pt x="1954969" y="21903"/>
                  </a:cubicBezTo>
                  <a:lnTo>
                    <a:pt x="1954969" y="1731160"/>
                  </a:lnTo>
                  <a:cubicBezTo>
                    <a:pt x="1954969" y="1736969"/>
                    <a:pt x="1952662" y="1742540"/>
                    <a:pt x="1948554" y="1746648"/>
                  </a:cubicBezTo>
                  <a:cubicBezTo>
                    <a:pt x="1944446" y="1750755"/>
                    <a:pt x="1938875" y="1753063"/>
                    <a:pt x="1933066" y="1753063"/>
                  </a:cubicBezTo>
                  <a:lnTo>
                    <a:pt x="21903" y="1753063"/>
                  </a:lnTo>
                  <a:cubicBezTo>
                    <a:pt x="16094" y="1753063"/>
                    <a:pt x="10523" y="1750755"/>
                    <a:pt x="6415" y="1746648"/>
                  </a:cubicBezTo>
                  <a:cubicBezTo>
                    <a:pt x="2308" y="1742540"/>
                    <a:pt x="0" y="1736969"/>
                    <a:pt x="0" y="1731160"/>
                  </a:cubicBezTo>
                  <a:lnTo>
                    <a:pt x="0" y="21903"/>
                  </a:lnTo>
                  <a:cubicBezTo>
                    <a:pt x="0" y="16094"/>
                    <a:pt x="2308" y="10523"/>
                    <a:pt x="6415" y="6415"/>
                  </a:cubicBezTo>
                  <a:cubicBezTo>
                    <a:pt x="10523" y="2308"/>
                    <a:pt x="16094" y="0"/>
                    <a:pt x="21903" y="0"/>
                  </a:cubicBezTo>
                  <a:close/>
                </a:path>
              </a:pathLst>
            </a:custGeom>
            <a:solidFill>
              <a:srgbClr val="FFFFFF">
                <a:alpha val="89804"/>
              </a:srgbClr>
            </a:solidFill>
          </p:spPr>
          <p:txBody>
            <a:bodyPr/>
            <a:lstStyle/>
            <a:p>
              <a:endParaRPr lang="en-US"/>
            </a:p>
          </p:txBody>
        </p:sp>
        <p:sp>
          <p:nvSpPr>
            <p:cNvPr id="5" name="TextBox 5">
              <a:extLst>
                <a:ext uri="{FF2B5EF4-FFF2-40B4-BE49-F238E27FC236}">
                  <a16:creationId xmlns:a16="http://schemas.microsoft.com/office/drawing/2014/main" id="{D4817835-6EB6-49EA-E017-7B764A9BF52C}"/>
                </a:ext>
              </a:extLst>
            </p:cNvPr>
            <p:cNvSpPr txBox="1"/>
            <p:nvPr/>
          </p:nvSpPr>
          <p:spPr>
            <a:xfrm>
              <a:off x="0" y="-152400"/>
              <a:ext cx="1954969" cy="1905463"/>
            </a:xfrm>
            <a:prstGeom prst="rect">
              <a:avLst/>
            </a:prstGeom>
          </p:spPr>
          <p:txBody>
            <a:bodyPr lIns="50800" tIns="50800" rIns="50800" bIns="50800" rtlCol="0" anchor="ctr"/>
            <a:lstStyle/>
            <a:p>
              <a:pPr algn="ctr">
                <a:lnSpc>
                  <a:spcPts val="4223"/>
                </a:lnSpc>
              </a:pPr>
              <a:endParaRPr dirty="0"/>
            </a:p>
          </p:txBody>
        </p:sp>
      </p:grpSp>
      <p:sp>
        <p:nvSpPr>
          <p:cNvPr id="6" name="TextBox 6">
            <a:extLst>
              <a:ext uri="{FF2B5EF4-FFF2-40B4-BE49-F238E27FC236}">
                <a16:creationId xmlns:a16="http://schemas.microsoft.com/office/drawing/2014/main" id="{E9F4BA2C-6DCC-7AC2-B3B5-79FAEE13FFDA}"/>
              </a:ext>
            </a:extLst>
          </p:cNvPr>
          <p:cNvSpPr txBox="1"/>
          <p:nvPr/>
        </p:nvSpPr>
        <p:spPr>
          <a:xfrm>
            <a:off x="9522257" y="3297819"/>
            <a:ext cx="7192015" cy="4626266"/>
          </a:xfrm>
          <a:prstGeom prst="rect">
            <a:avLst/>
          </a:prstGeom>
        </p:spPr>
        <p:txBody>
          <a:bodyPr wrap="square" lIns="0" tIns="0" rIns="0" bIns="0" rtlCol="0" anchor="t">
            <a:spAutoFit/>
          </a:bodyPr>
          <a:lstStyle/>
          <a:p>
            <a:pPr algn="ctr">
              <a:lnSpc>
                <a:spcPts val="3330"/>
              </a:lnSpc>
            </a:pPr>
            <a:r>
              <a:rPr lang="en-US" sz="2000" dirty="0">
                <a:latin typeface="Poppins" pitchFamily="2" charset="77"/>
                <a:cs typeface="Poppins" pitchFamily="2" charset="77"/>
              </a:rPr>
              <a:t>After the newness wears off, things start to feel </a:t>
            </a:r>
            <a:r>
              <a:rPr lang="en-US" sz="2000" dirty="0" err="1">
                <a:latin typeface="Poppins" pitchFamily="2" charset="77"/>
                <a:cs typeface="Poppins" pitchFamily="2" charset="77"/>
              </a:rPr>
              <a:t>normalish</a:t>
            </a:r>
            <a:r>
              <a:rPr lang="en-US" sz="2000" dirty="0">
                <a:latin typeface="Poppins" pitchFamily="2" charset="77"/>
                <a:cs typeface="Poppins" pitchFamily="2" charset="77"/>
              </a:rPr>
              <a:t>, or normal-adjacent as I like to say, as her medical care eventually become part of the routine. What actually wears me down is the never-ending care coordination and advocacy required to get her the care she needs. Whether it be quick and simple things like sending messages to her medical team to follow up on something minor, or complex and time consuming things like coordinating all the pieces necessary for her to go to school, it feels like a majority of my time and energy is consumed by advocacy. </a:t>
            </a:r>
            <a:endParaRPr lang="en-US" sz="2000" dirty="0">
              <a:solidFill>
                <a:srgbClr val="201F1F"/>
              </a:solidFill>
              <a:latin typeface="Poppins" pitchFamily="2" charset="77"/>
              <a:ea typeface="Poppins"/>
              <a:cs typeface="Poppins" pitchFamily="2" charset="77"/>
              <a:sym typeface="Poppins"/>
            </a:endParaRPr>
          </a:p>
        </p:txBody>
      </p:sp>
      <p:sp>
        <p:nvSpPr>
          <p:cNvPr id="8" name="Freeform 8">
            <a:extLst>
              <a:ext uri="{FF2B5EF4-FFF2-40B4-BE49-F238E27FC236}">
                <a16:creationId xmlns:a16="http://schemas.microsoft.com/office/drawing/2014/main" id="{9AF8CBDD-66B7-50BA-2FCA-614E656C2537}"/>
              </a:ext>
            </a:extLst>
          </p:cNvPr>
          <p:cNvSpPr/>
          <p:nvPr/>
        </p:nvSpPr>
        <p:spPr>
          <a:xfrm>
            <a:off x="11356123" y="2190437"/>
            <a:ext cx="4383580" cy="762587"/>
          </a:xfrm>
          <a:custGeom>
            <a:avLst/>
            <a:gdLst/>
            <a:ahLst/>
            <a:cxnLst/>
            <a:rect l="l" t="t" r="r" b="b"/>
            <a:pathLst>
              <a:path w="4383580" h="762587">
                <a:moveTo>
                  <a:pt x="0" y="0"/>
                </a:moveTo>
                <a:lnTo>
                  <a:pt x="4383580" y="0"/>
                </a:lnTo>
                <a:lnTo>
                  <a:pt x="4383580" y="762587"/>
                </a:lnTo>
                <a:lnTo>
                  <a:pt x="0" y="762587"/>
                </a:lnTo>
                <a:lnTo>
                  <a:pt x="0" y="0"/>
                </a:lnTo>
                <a:close/>
              </a:path>
            </a:pathLst>
          </a:custGeom>
          <a:blipFill>
            <a:blip r:embed="rId3"/>
            <a:stretch>
              <a:fillRect/>
            </a:stretch>
          </a:blipFill>
        </p:spPr>
        <p:txBody>
          <a:bodyPr/>
          <a:lstStyle/>
          <a:p>
            <a:endParaRPr lang="en-US"/>
          </a:p>
        </p:txBody>
      </p:sp>
      <p:sp>
        <p:nvSpPr>
          <p:cNvPr id="9" name="TextBox 9">
            <a:extLst>
              <a:ext uri="{FF2B5EF4-FFF2-40B4-BE49-F238E27FC236}">
                <a16:creationId xmlns:a16="http://schemas.microsoft.com/office/drawing/2014/main" id="{1133D22B-ABB8-742F-11EE-61642FE48635}"/>
              </a:ext>
            </a:extLst>
          </p:cNvPr>
          <p:cNvSpPr txBox="1"/>
          <p:nvPr/>
        </p:nvSpPr>
        <p:spPr>
          <a:xfrm>
            <a:off x="10363200" y="8089095"/>
            <a:ext cx="5548281" cy="412841"/>
          </a:xfrm>
          <a:prstGeom prst="rect">
            <a:avLst/>
          </a:prstGeom>
        </p:spPr>
        <p:txBody>
          <a:bodyPr lIns="0" tIns="0" rIns="0" bIns="0" rtlCol="0" anchor="t">
            <a:spAutoFit/>
          </a:bodyPr>
          <a:lstStyle/>
          <a:p>
            <a:pPr algn="ctr">
              <a:lnSpc>
                <a:spcPts val="3330"/>
              </a:lnSpc>
            </a:pPr>
            <a:r>
              <a:rPr lang="en-US" sz="2296" dirty="0">
                <a:solidFill>
                  <a:srgbClr val="201F1F"/>
                </a:solidFill>
                <a:latin typeface="Poppins"/>
                <a:ea typeface="Poppins"/>
                <a:cs typeface="Poppins"/>
                <a:sym typeface="Poppins"/>
              </a:rPr>
              <a:t>Amanda, Andalyn’s mom</a:t>
            </a:r>
          </a:p>
        </p:txBody>
      </p:sp>
      <p:sp>
        <p:nvSpPr>
          <p:cNvPr id="10" name="TextBox 10">
            <a:extLst>
              <a:ext uri="{FF2B5EF4-FFF2-40B4-BE49-F238E27FC236}">
                <a16:creationId xmlns:a16="http://schemas.microsoft.com/office/drawing/2014/main" id="{03A3B2B6-4DBF-EF5C-CDAC-AEE3DC4DDAA6}"/>
              </a:ext>
            </a:extLst>
          </p:cNvPr>
          <p:cNvSpPr txBox="1"/>
          <p:nvPr/>
        </p:nvSpPr>
        <p:spPr>
          <a:xfrm>
            <a:off x="13118265" y="9049702"/>
            <a:ext cx="4141035"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1" name="Freeform 11" descr="Symbol">
            <a:extLst>
              <a:ext uri="{FF2B5EF4-FFF2-40B4-BE49-F238E27FC236}">
                <a16:creationId xmlns:a16="http://schemas.microsoft.com/office/drawing/2014/main" id="{95010ACD-8A60-19F1-DCAD-0D6A2CD18394}"/>
              </a:ext>
            </a:extLst>
          </p:cNvPr>
          <p:cNvSpPr/>
          <p:nvPr/>
        </p:nvSpPr>
        <p:spPr>
          <a:xfrm>
            <a:off x="13849278"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Symbol">
            <a:extLst>
              <a:ext uri="{FF2B5EF4-FFF2-40B4-BE49-F238E27FC236}">
                <a16:creationId xmlns:a16="http://schemas.microsoft.com/office/drawing/2014/main" id="{F704E519-2183-0CEE-D0F5-17254987FC5E}"/>
              </a:ext>
            </a:extLst>
          </p:cNvPr>
          <p:cNvSpPr/>
          <p:nvPr/>
        </p:nvSpPr>
        <p:spPr>
          <a:xfrm>
            <a:off x="13195581"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descr="Symbol">
            <a:extLst>
              <a:ext uri="{FF2B5EF4-FFF2-40B4-BE49-F238E27FC236}">
                <a16:creationId xmlns:a16="http://schemas.microsoft.com/office/drawing/2014/main" id="{0BE2E37D-A262-015C-A508-7D813CD685D2}"/>
              </a:ext>
            </a:extLst>
          </p:cNvPr>
          <p:cNvSpPr/>
          <p:nvPr/>
        </p:nvSpPr>
        <p:spPr>
          <a:xfrm>
            <a:off x="13530342" y="9495281"/>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descr="Symbol">
            <a:extLst>
              <a:ext uri="{FF2B5EF4-FFF2-40B4-BE49-F238E27FC236}">
                <a16:creationId xmlns:a16="http://schemas.microsoft.com/office/drawing/2014/main" id="{B88D4560-F707-FB25-9DD1-6CEA5B4A1118}"/>
              </a:ext>
            </a:extLst>
          </p:cNvPr>
          <p:cNvSpPr/>
          <p:nvPr/>
        </p:nvSpPr>
        <p:spPr>
          <a:xfrm>
            <a:off x="14180112" y="9495281"/>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A5FA6F04-C5C4-EF95-F0FF-991E2CF7B0FC}"/>
              </a:ext>
            </a:extLst>
          </p:cNvPr>
          <p:cNvSpPr txBox="1"/>
          <p:nvPr/>
        </p:nvSpPr>
        <p:spPr>
          <a:xfrm>
            <a:off x="13971832" y="9454310"/>
            <a:ext cx="3287468" cy="269901"/>
          </a:xfrm>
          <a:prstGeom prst="rect">
            <a:avLst/>
          </a:prstGeom>
        </p:spPr>
        <p:txBody>
          <a:bodyPr lIns="0" tIns="0" rIns="0" bIns="0" rtlCol="0" anchor="t">
            <a:spAutoFit/>
          </a:bodyPr>
          <a:lstStyle/>
          <a:p>
            <a:pPr algn="r">
              <a:lnSpc>
                <a:spcPts val="2030"/>
              </a:lnSpc>
              <a:spcBef>
                <a:spcPct val="0"/>
              </a:spcBef>
            </a:pPr>
            <a:r>
              <a:rPr lang="en-US" sz="1400">
                <a:solidFill>
                  <a:srgbClr val="000000"/>
                </a:solidFill>
                <a:latin typeface="Poppins"/>
                <a:ea typeface="Poppins"/>
                <a:cs typeface="Poppins"/>
                <a:sym typeface="Poppins"/>
              </a:rPr>
              <a:t>@courageousparentsnetwork</a:t>
            </a:r>
          </a:p>
        </p:txBody>
      </p:sp>
      <p:pic>
        <p:nvPicPr>
          <p:cNvPr id="4098" name="Picture 2">
            <a:extLst>
              <a:ext uri="{FF2B5EF4-FFF2-40B4-BE49-F238E27FC236}">
                <a16:creationId xmlns:a16="http://schemas.microsoft.com/office/drawing/2014/main" id="{69AA4D3B-E721-95FF-BEF5-0C3F996DCB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1222"/>
            <a:ext cx="771525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86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8174C-FB0D-9F76-26F3-F120CFC8548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A31FC1B-8806-589D-A5C5-A9329F833E7C}"/>
              </a:ext>
            </a:extLst>
          </p:cNvPr>
          <p:cNvGrpSpPr/>
          <p:nvPr/>
        </p:nvGrpSpPr>
        <p:grpSpPr>
          <a:xfrm>
            <a:off x="594709" y="860198"/>
            <a:ext cx="16891579" cy="1759316"/>
            <a:chOff x="0" y="0"/>
            <a:chExt cx="3110128" cy="587377"/>
          </a:xfrm>
        </p:grpSpPr>
        <p:sp>
          <p:nvSpPr>
            <p:cNvPr id="3" name="Freeform 3">
              <a:extLst>
                <a:ext uri="{FF2B5EF4-FFF2-40B4-BE49-F238E27FC236}">
                  <a16:creationId xmlns:a16="http://schemas.microsoft.com/office/drawing/2014/main" id="{7B186021-2E28-DFB2-8708-F5F1D1B1F26F}"/>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5" name="TextBox 5">
            <a:extLst>
              <a:ext uri="{FF2B5EF4-FFF2-40B4-BE49-F238E27FC236}">
                <a16:creationId xmlns:a16="http://schemas.microsoft.com/office/drawing/2014/main" id="{2C8B6122-C19D-E81E-3A44-0823287BDC77}"/>
              </a:ext>
            </a:extLst>
          </p:cNvPr>
          <p:cNvSpPr txBox="1"/>
          <p:nvPr/>
        </p:nvSpPr>
        <p:spPr>
          <a:xfrm>
            <a:off x="763619" y="1268458"/>
            <a:ext cx="15390781"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Being an advocate</a:t>
            </a:r>
          </a:p>
        </p:txBody>
      </p:sp>
      <p:sp>
        <p:nvSpPr>
          <p:cNvPr id="6" name="Freeform 6" descr="Symbol">
            <a:extLst>
              <a:ext uri="{FF2B5EF4-FFF2-40B4-BE49-F238E27FC236}">
                <a16:creationId xmlns:a16="http://schemas.microsoft.com/office/drawing/2014/main" id="{2DD7B14A-BECC-9775-8F7E-53AA48083119}"/>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descr="Symbol">
            <a:extLst>
              <a:ext uri="{FF2B5EF4-FFF2-40B4-BE49-F238E27FC236}">
                <a16:creationId xmlns:a16="http://schemas.microsoft.com/office/drawing/2014/main" id="{A6C702A4-71EC-C1C8-9FB9-9E7F3D4A2124}"/>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Symbol">
            <a:extLst>
              <a:ext uri="{FF2B5EF4-FFF2-40B4-BE49-F238E27FC236}">
                <a16:creationId xmlns:a16="http://schemas.microsoft.com/office/drawing/2014/main" id="{B512C3BD-C6C7-F35A-24BF-AD725F1D3515}"/>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descr="Symbol">
            <a:extLst>
              <a:ext uri="{FF2B5EF4-FFF2-40B4-BE49-F238E27FC236}">
                <a16:creationId xmlns:a16="http://schemas.microsoft.com/office/drawing/2014/main" id="{4F4A50FF-6961-0900-3AC4-0B8923209C71}"/>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2D0919E5-4980-2357-8DF8-D3B2EA306A9D}"/>
              </a:ext>
            </a:extLst>
          </p:cNvPr>
          <p:cNvSpPr txBox="1"/>
          <p:nvPr/>
        </p:nvSpPr>
        <p:spPr>
          <a:xfrm>
            <a:off x="2470566" y="9029101"/>
            <a:ext cx="3429521"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11" name="TextBox 11">
            <a:extLst>
              <a:ext uri="{FF2B5EF4-FFF2-40B4-BE49-F238E27FC236}">
                <a16:creationId xmlns:a16="http://schemas.microsoft.com/office/drawing/2014/main" id="{0BD78E7D-24AB-6760-A7B3-06C04D710571}"/>
              </a:ext>
            </a:extLst>
          </p:cNvPr>
          <p:cNvSpPr txBox="1"/>
          <p:nvPr/>
        </p:nvSpPr>
        <p:spPr>
          <a:xfrm>
            <a:off x="12935252" y="8994747"/>
            <a:ext cx="4324048"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2" name="Freeform 12">
            <a:extLst>
              <a:ext uri="{FF2B5EF4-FFF2-40B4-BE49-F238E27FC236}">
                <a16:creationId xmlns:a16="http://schemas.microsoft.com/office/drawing/2014/main" id="{44F57A42-152E-5694-BB04-25327EAB69D0}"/>
              </a:ext>
            </a:extLst>
          </p:cNvPr>
          <p:cNvSpPr/>
          <p:nvPr/>
        </p:nvSpPr>
        <p:spPr>
          <a:xfrm>
            <a:off x="6714823" y="8835709"/>
            <a:ext cx="4858354" cy="845181"/>
          </a:xfrm>
          <a:custGeom>
            <a:avLst/>
            <a:gdLst/>
            <a:ahLst/>
            <a:cxnLst/>
            <a:rect l="l" t="t" r="r" b="b"/>
            <a:pathLst>
              <a:path w="4858354" h="845181">
                <a:moveTo>
                  <a:pt x="0" y="0"/>
                </a:moveTo>
                <a:lnTo>
                  <a:pt x="4858354" y="0"/>
                </a:lnTo>
                <a:lnTo>
                  <a:pt x="4858354" y="845182"/>
                </a:lnTo>
                <a:lnTo>
                  <a:pt x="0" y="845182"/>
                </a:lnTo>
                <a:lnTo>
                  <a:pt x="0" y="0"/>
                </a:lnTo>
                <a:close/>
              </a:path>
            </a:pathLst>
          </a:custGeom>
          <a:blipFill>
            <a:blip r:embed="rId11"/>
            <a:stretch>
              <a:fillRect/>
            </a:stretch>
          </a:blipFill>
        </p:spPr>
        <p:txBody>
          <a:bodyPr/>
          <a:lstStyle/>
          <a:p>
            <a:endParaRPr lang="en-US"/>
          </a:p>
        </p:txBody>
      </p:sp>
      <p:sp>
        <p:nvSpPr>
          <p:cNvPr id="13" name="TextBox 12">
            <a:extLst>
              <a:ext uri="{FF2B5EF4-FFF2-40B4-BE49-F238E27FC236}">
                <a16:creationId xmlns:a16="http://schemas.microsoft.com/office/drawing/2014/main" id="{DE765A8C-ABF1-150B-7E59-8BDF51467AE8}"/>
              </a:ext>
            </a:extLst>
          </p:cNvPr>
          <p:cNvSpPr txBox="1"/>
          <p:nvPr/>
        </p:nvSpPr>
        <p:spPr>
          <a:xfrm>
            <a:off x="1070264" y="3009900"/>
            <a:ext cx="16416024" cy="10341293"/>
          </a:xfrm>
          <a:prstGeom prst="rect">
            <a:avLst/>
          </a:prstGeom>
          <a:noFill/>
        </p:spPr>
        <p:txBody>
          <a:bodyPr wrap="square" rtlCol="0">
            <a:spAutoFit/>
          </a:bodyPr>
          <a:lstStyle/>
          <a:p>
            <a:pPr marL="285750" indent="-285750">
              <a:buFont typeface="Arial" panose="020B0604020202020204" pitchFamily="34" charset="0"/>
              <a:buChar char="•"/>
            </a:pPr>
            <a:r>
              <a:rPr lang="en-US" sz="4500" dirty="0">
                <a:latin typeface="Poppins" pitchFamily="2" charset="77"/>
                <a:cs typeface="Poppins" pitchFamily="2" charset="77"/>
              </a:rPr>
              <a:t>Parents desire to advocate for their child </a:t>
            </a:r>
            <a:r>
              <a:rPr lang="en-US" sz="4500" i="1" dirty="0">
                <a:latin typeface="Poppins" pitchFamily="2" charset="77"/>
                <a:cs typeface="Poppins" pitchFamily="2" charset="77"/>
              </a:rPr>
              <a:t>and family</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Parents are experts on their child </a:t>
            </a:r>
            <a:r>
              <a:rPr lang="en-US" sz="4500" i="1" dirty="0">
                <a:latin typeface="Poppins" pitchFamily="2" charset="77"/>
                <a:cs typeface="Poppins" pitchFamily="2" charset="77"/>
              </a:rPr>
              <a:t>and family </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Can be perceived as anger or hostility - or misunderstanding</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Rooted in values and what matters most</a:t>
            </a:r>
          </a:p>
          <a:p>
            <a:pPr marL="285750" indent="-285750">
              <a:buFont typeface="Arial" panose="020B0604020202020204" pitchFamily="34" charset="0"/>
              <a:buChar char="•"/>
            </a:pPr>
            <a:endParaRPr lang="en-US" sz="4500" dirty="0">
              <a:latin typeface="Poppins" pitchFamily="2" charset="77"/>
              <a:cs typeface="Poppins" pitchFamily="2" charset="77"/>
            </a:endParaRPr>
          </a:p>
          <a:p>
            <a:endParaRPr lang="en-US" sz="45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p:txBody>
      </p:sp>
    </p:spTree>
    <p:extLst>
      <p:ext uri="{BB962C8B-B14F-4D97-AF65-F5344CB8AC3E}">
        <p14:creationId xmlns:p14="http://schemas.microsoft.com/office/powerpoint/2010/main" val="346497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2B6F1C9-FF25-1938-73B1-93DE2A95823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2F24B361-A8E7-C143-5068-9D821F12F176}"/>
              </a:ext>
            </a:extLst>
          </p:cNvPr>
          <p:cNvGrpSpPr/>
          <p:nvPr/>
        </p:nvGrpSpPr>
        <p:grpSpPr>
          <a:xfrm>
            <a:off x="10643273" y="1874137"/>
            <a:ext cx="7422774" cy="6656161"/>
            <a:chOff x="0" y="0"/>
            <a:chExt cx="1954969" cy="1753063"/>
          </a:xfrm>
        </p:grpSpPr>
        <p:sp>
          <p:nvSpPr>
            <p:cNvPr id="4" name="Freeform 4">
              <a:extLst>
                <a:ext uri="{FF2B5EF4-FFF2-40B4-BE49-F238E27FC236}">
                  <a16:creationId xmlns:a16="http://schemas.microsoft.com/office/drawing/2014/main" id="{C9A7E1B0-FF2B-E2EF-B7D3-8BA28311AB5E}"/>
                </a:ext>
              </a:extLst>
            </p:cNvPr>
            <p:cNvSpPr/>
            <p:nvPr/>
          </p:nvSpPr>
          <p:spPr>
            <a:xfrm>
              <a:off x="0" y="0"/>
              <a:ext cx="1954969" cy="1753063"/>
            </a:xfrm>
            <a:custGeom>
              <a:avLst/>
              <a:gdLst/>
              <a:ahLst/>
              <a:cxnLst/>
              <a:rect l="l" t="t" r="r" b="b"/>
              <a:pathLst>
                <a:path w="1954969" h="1753063">
                  <a:moveTo>
                    <a:pt x="21903" y="0"/>
                  </a:moveTo>
                  <a:lnTo>
                    <a:pt x="1933066" y="0"/>
                  </a:lnTo>
                  <a:cubicBezTo>
                    <a:pt x="1938875" y="0"/>
                    <a:pt x="1944446" y="2308"/>
                    <a:pt x="1948554" y="6415"/>
                  </a:cubicBezTo>
                  <a:cubicBezTo>
                    <a:pt x="1952662" y="10523"/>
                    <a:pt x="1954969" y="16094"/>
                    <a:pt x="1954969" y="21903"/>
                  </a:cubicBezTo>
                  <a:lnTo>
                    <a:pt x="1954969" y="1731160"/>
                  </a:lnTo>
                  <a:cubicBezTo>
                    <a:pt x="1954969" y="1736969"/>
                    <a:pt x="1952662" y="1742540"/>
                    <a:pt x="1948554" y="1746648"/>
                  </a:cubicBezTo>
                  <a:cubicBezTo>
                    <a:pt x="1944446" y="1750755"/>
                    <a:pt x="1938875" y="1753063"/>
                    <a:pt x="1933066" y="1753063"/>
                  </a:cubicBezTo>
                  <a:lnTo>
                    <a:pt x="21903" y="1753063"/>
                  </a:lnTo>
                  <a:cubicBezTo>
                    <a:pt x="16094" y="1753063"/>
                    <a:pt x="10523" y="1750755"/>
                    <a:pt x="6415" y="1746648"/>
                  </a:cubicBezTo>
                  <a:cubicBezTo>
                    <a:pt x="2308" y="1742540"/>
                    <a:pt x="0" y="1736969"/>
                    <a:pt x="0" y="1731160"/>
                  </a:cubicBezTo>
                  <a:lnTo>
                    <a:pt x="0" y="21903"/>
                  </a:lnTo>
                  <a:cubicBezTo>
                    <a:pt x="0" y="16094"/>
                    <a:pt x="2308" y="10523"/>
                    <a:pt x="6415" y="6415"/>
                  </a:cubicBezTo>
                  <a:cubicBezTo>
                    <a:pt x="10523" y="2308"/>
                    <a:pt x="16094" y="0"/>
                    <a:pt x="21903" y="0"/>
                  </a:cubicBezTo>
                  <a:close/>
                </a:path>
              </a:pathLst>
            </a:custGeom>
            <a:solidFill>
              <a:srgbClr val="FFFFFF">
                <a:alpha val="89804"/>
              </a:srgbClr>
            </a:solidFill>
          </p:spPr>
          <p:txBody>
            <a:bodyPr/>
            <a:lstStyle/>
            <a:p>
              <a:endParaRPr lang="en-US"/>
            </a:p>
          </p:txBody>
        </p:sp>
        <p:sp>
          <p:nvSpPr>
            <p:cNvPr id="5" name="TextBox 5">
              <a:extLst>
                <a:ext uri="{FF2B5EF4-FFF2-40B4-BE49-F238E27FC236}">
                  <a16:creationId xmlns:a16="http://schemas.microsoft.com/office/drawing/2014/main" id="{A0B51E9D-4DC7-6072-1D26-36D197930E19}"/>
                </a:ext>
              </a:extLst>
            </p:cNvPr>
            <p:cNvSpPr txBox="1"/>
            <p:nvPr/>
          </p:nvSpPr>
          <p:spPr>
            <a:xfrm>
              <a:off x="0" y="-152400"/>
              <a:ext cx="1954969" cy="1905463"/>
            </a:xfrm>
            <a:prstGeom prst="rect">
              <a:avLst/>
            </a:prstGeom>
          </p:spPr>
          <p:txBody>
            <a:bodyPr lIns="50800" tIns="50800" rIns="50800" bIns="50800" rtlCol="0" anchor="ctr"/>
            <a:lstStyle/>
            <a:p>
              <a:pPr algn="ctr">
                <a:lnSpc>
                  <a:spcPts val="4223"/>
                </a:lnSpc>
              </a:pPr>
              <a:endParaRPr/>
            </a:p>
          </p:txBody>
        </p:sp>
      </p:grpSp>
      <p:sp>
        <p:nvSpPr>
          <p:cNvPr id="6" name="TextBox 6">
            <a:extLst>
              <a:ext uri="{FF2B5EF4-FFF2-40B4-BE49-F238E27FC236}">
                <a16:creationId xmlns:a16="http://schemas.microsoft.com/office/drawing/2014/main" id="{410B0C18-5328-1C89-7F84-9655BAFEB219}"/>
              </a:ext>
            </a:extLst>
          </p:cNvPr>
          <p:cNvSpPr txBox="1"/>
          <p:nvPr/>
        </p:nvSpPr>
        <p:spPr>
          <a:xfrm>
            <a:off x="11520519" y="3384628"/>
            <a:ext cx="5548281" cy="4626266"/>
          </a:xfrm>
          <a:prstGeom prst="rect">
            <a:avLst/>
          </a:prstGeom>
        </p:spPr>
        <p:txBody>
          <a:bodyPr lIns="0" tIns="0" rIns="0" bIns="0" rtlCol="0" anchor="t">
            <a:spAutoFit/>
          </a:bodyPr>
          <a:lstStyle/>
          <a:p>
            <a:pPr algn="ctr">
              <a:lnSpc>
                <a:spcPts val="3330"/>
              </a:lnSpc>
            </a:pPr>
            <a:r>
              <a:rPr lang="en-US" sz="2000" b="1" dirty="0">
                <a:latin typeface="Poppins" pitchFamily="2" charset="77"/>
                <a:cs typeface="Poppins" pitchFamily="2" charset="77"/>
              </a:rPr>
              <a:t>Fifteen months into my journey with Camden, I had not been able to fathom the breadth or speak to the depth of the isolation and otherness that I felt.</a:t>
            </a:r>
            <a:r>
              <a:rPr lang="en-US" sz="2000" dirty="0">
                <a:latin typeface="Poppins" pitchFamily="2" charset="77"/>
                <a:cs typeface="Poppins" pitchFamily="2" charset="77"/>
              </a:rPr>
              <a:t>  That is, until I was walking in the golden afternoon light of a crisp October afternoon, flanked by Julie and Melissa. Life with Camden had thus far felt terribly fleeting and ethereal, but </a:t>
            </a:r>
            <a:r>
              <a:rPr lang="en-US" sz="2000" b="1" dirty="0">
                <a:latin typeface="Poppins" pitchFamily="2" charset="77"/>
                <a:cs typeface="Poppins" pitchFamily="2" charset="77"/>
              </a:rPr>
              <a:t>with these women I found something more akin to </a:t>
            </a:r>
            <a:r>
              <a:rPr lang="en-US" sz="2000" b="1" dirty="0" err="1">
                <a:latin typeface="Poppins" pitchFamily="2" charset="77"/>
                <a:cs typeface="Poppins" pitchFamily="2" charset="77"/>
              </a:rPr>
              <a:t>groundedness</a:t>
            </a:r>
            <a:r>
              <a:rPr lang="en-US" sz="2000" b="1" dirty="0">
                <a:latin typeface="Poppins" pitchFamily="2" charset="77"/>
                <a:cs typeface="Poppins" pitchFamily="2" charset="77"/>
              </a:rPr>
              <a:t>, sustenance, a way through. </a:t>
            </a:r>
            <a:endParaRPr lang="en-US" sz="2000" dirty="0">
              <a:solidFill>
                <a:srgbClr val="201F1F"/>
              </a:solidFill>
              <a:latin typeface="Poppins" pitchFamily="2" charset="77"/>
              <a:ea typeface="Poppins"/>
              <a:cs typeface="Poppins" pitchFamily="2" charset="77"/>
              <a:sym typeface="Poppins"/>
            </a:endParaRPr>
          </a:p>
        </p:txBody>
      </p:sp>
      <p:sp>
        <p:nvSpPr>
          <p:cNvPr id="8" name="Freeform 8">
            <a:extLst>
              <a:ext uri="{FF2B5EF4-FFF2-40B4-BE49-F238E27FC236}">
                <a16:creationId xmlns:a16="http://schemas.microsoft.com/office/drawing/2014/main" id="{1812A085-3F12-5652-0B82-18B46F17EF39}"/>
              </a:ext>
            </a:extLst>
          </p:cNvPr>
          <p:cNvSpPr/>
          <p:nvPr/>
        </p:nvSpPr>
        <p:spPr>
          <a:xfrm>
            <a:off x="12102870" y="2190437"/>
            <a:ext cx="4383580" cy="762587"/>
          </a:xfrm>
          <a:custGeom>
            <a:avLst/>
            <a:gdLst/>
            <a:ahLst/>
            <a:cxnLst/>
            <a:rect l="l" t="t" r="r" b="b"/>
            <a:pathLst>
              <a:path w="4383580" h="762587">
                <a:moveTo>
                  <a:pt x="0" y="0"/>
                </a:moveTo>
                <a:lnTo>
                  <a:pt x="4383580" y="0"/>
                </a:lnTo>
                <a:lnTo>
                  <a:pt x="4383580" y="762587"/>
                </a:lnTo>
                <a:lnTo>
                  <a:pt x="0" y="762587"/>
                </a:lnTo>
                <a:lnTo>
                  <a:pt x="0" y="0"/>
                </a:lnTo>
                <a:close/>
              </a:path>
            </a:pathLst>
          </a:custGeom>
          <a:blipFill>
            <a:blip r:embed="rId3"/>
            <a:stretch>
              <a:fillRect/>
            </a:stretch>
          </a:blipFill>
        </p:spPr>
        <p:txBody>
          <a:bodyPr/>
          <a:lstStyle/>
          <a:p>
            <a:endParaRPr lang="en-US"/>
          </a:p>
        </p:txBody>
      </p:sp>
      <p:sp>
        <p:nvSpPr>
          <p:cNvPr id="9" name="TextBox 9">
            <a:extLst>
              <a:ext uri="{FF2B5EF4-FFF2-40B4-BE49-F238E27FC236}">
                <a16:creationId xmlns:a16="http://schemas.microsoft.com/office/drawing/2014/main" id="{16115A15-8AD7-D384-11F7-6C3F57ED79DD}"/>
              </a:ext>
            </a:extLst>
          </p:cNvPr>
          <p:cNvSpPr txBox="1"/>
          <p:nvPr/>
        </p:nvSpPr>
        <p:spPr>
          <a:xfrm>
            <a:off x="11513047" y="8089095"/>
            <a:ext cx="5548281" cy="412841"/>
          </a:xfrm>
          <a:prstGeom prst="rect">
            <a:avLst/>
          </a:prstGeom>
        </p:spPr>
        <p:txBody>
          <a:bodyPr lIns="0" tIns="0" rIns="0" bIns="0" rtlCol="0" anchor="t">
            <a:spAutoFit/>
          </a:bodyPr>
          <a:lstStyle/>
          <a:p>
            <a:pPr algn="ctr">
              <a:lnSpc>
                <a:spcPts val="3330"/>
              </a:lnSpc>
            </a:pPr>
            <a:r>
              <a:rPr lang="en-US" sz="2296" dirty="0">
                <a:solidFill>
                  <a:srgbClr val="201F1F"/>
                </a:solidFill>
                <a:latin typeface="Poppins"/>
                <a:ea typeface="Poppins"/>
                <a:cs typeface="Poppins"/>
                <a:sym typeface="Poppins"/>
              </a:rPr>
              <a:t>Nicole, Camden’s mom</a:t>
            </a:r>
          </a:p>
        </p:txBody>
      </p:sp>
      <p:sp>
        <p:nvSpPr>
          <p:cNvPr id="10" name="TextBox 10">
            <a:extLst>
              <a:ext uri="{FF2B5EF4-FFF2-40B4-BE49-F238E27FC236}">
                <a16:creationId xmlns:a16="http://schemas.microsoft.com/office/drawing/2014/main" id="{BBC65298-0E72-B521-473A-A7A759BC7A49}"/>
              </a:ext>
            </a:extLst>
          </p:cNvPr>
          <p:cNvSpPr txBox="1"/>
          <p:nvPr/>
        </p:nvSpPr>
        <p:spPr>
          <a:xfrm>
            <a:off x="13118265" y="9049702"/>
            <a:ext cx="4141035"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1" name="Freeform 11" descr="Symbol">
            <a:extLst>
              <a:ext uri="{FF2B5EF4-FFF2-40B4-BE49-F238E27FC236}">
                <a16:creationId xmlns:a16="http://schemas.microsoft.com/office/drawing/2014/main" id="{469460B4-CAFA-30BD-1105-9DBE2D2F3DAE}"/>
              </a:ext>
            </a:extLst>
          </p:cNvPr>
          <p:cNvSpPr/>
          <p:nvPr/>
        </p:nvSpPr>
        <p:spPr>
          <a:xfrm>
            <a:off x="13849278"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Symbol">
            <a:extLst>
              <a:ext uri="{FF2B5EF4-FFF2-40B4-BE49-F238E27FC236}">
                <a16:creationId xmlns:a16="http://schemas.microsoft.com/office/drawing/2014/main" id="{7C595FFF-78B9-6DB3-1A74-2FDCAA247AF3}"/>
              </a:ext>
            </a:extLst>
          </p:cNvPr>
          <p:cNvSpPr/>
          <p:nvPr/>
        </p:nvSpPr>
        <p:spPr>
          <a:xfrm>
            <a:off x="13195581"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descr="Symbol">
            <a:extLst>
              <a:ext uri="{FF2B5EF4-FFF2-40B4-BE49-F238E27FC236}">
                <a16:creationId xmlns:a16="http://schemas.microsoft.com/office/drawing/2014/main" id="{38F0331A-2B71-248C-8E12-5FA645327B65}"/>
              </a:ext>
            </a:extLst>
          </p:cNvPr>
          <p:cNvSpPr/>
          <p:nvPr/>
        </p:nvSpPr>
        <p:spPr>
          <a:xfrm>
            <a:off x="13530342" y="9495281"/>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descr="Symbol">
            <a:extLst>
              <a:ext uri="{FF2B5EF4-FFF2-40B4-BE49-F238E27FC236}">
                <a16:creationId xmlns:a16="http://schemas.microsoft.com/office/drawing/2014/main" id="{646D4179-3D63-9A33-7947-D37337F806BA}"/>
              </a:ext>
            </a:extLst>
          </p:cNvPr>
          <p:cNvSpPr/>
          <p:nvPr/>
        </p:nvSpPr>
        <p:spPr>
          <a:xfrm>
            <a:off x="14180112" y="9495281"/>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CDEF7969-CDFE-446F-BEFD-141F530C5978}"/>
              </a:ext>
            </a:extLst>
          </p:cNvPr>
          <p:cNvSpPr txBox="1"/>
          <p:nvPr/>
        </p:nvSpPr>
        <p:spPr>
          <a:xfrm>
            <a:off x="13971832" y="9454310"/>
            <a:ext cx="3287468" cy="269901"/>
          </a:xfrm>
          <a:prstGeom prst="rect">
            <a:avLst/>
          </a:prstGeom>
        </p:spPr>
        <p:txBody>
          <a:bodyPr lIns="0" tIns="0" rIns="0" bIns="0" rtlCol="0" anchor="t">
            <a:spAutoFit/>
          </a:bodyPr>
          <a:lstStyle/>
          <a:p>
            <a:pPr algn="r">
              <a:lnSpc>
                <a:spcPts val="2030"/>
              </a:lnSpc>
              <a:spcBef>
                <a:spcPct val="0"/>
              </a:spcBef>
            </a:pPr>
            <a:r>
              <a:rPr lang="en-US" sz="1400">
                <a:solidFill>
                  <a:srgbClr val="000000"/>
                </a:solidFill>
                <a:latin typeface="Poppins"/>
                <a:ea typeface="Poppins"/>
                <a:cs typeface="Poppins"/>
                <a:sym typeface="Poppins"/>
              </a:rPr>
              <a:t>@courageousparentsnetwork</a:t>
            </a:r>
          </a:p>
        </p:txBody>
      </p:sp>
      <p:pic>
        <p:nvPicPr>
          <p:cNvPr id="5122" name="Picture 2">
            <a:extLst>
              <a:ext uri="{FF2B5EF4-FFF2-40B4-BE49-F238E27FC236}">
                <a16:creationId xmlns:a16="http://schemas.microsoft.com/office/drawing/2014/main" id="{CB9E540C-12C9-F3F9-8AD9-A4A78800D1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370" y="26328"/>
            <a:ext cx="10805060" cy="1073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36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4A87B-ECD1-6E27-93CE-580805EF71A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28B1330-9F66-98AF-A0AC-F0834CAFC089}"/>
              </a:ext>
            </a:extLst>
          </p:cNvPr>
          <p:cNvGrpSpPr/>
          <p:nvPr/>
        </p:nvGrpSpPr>
        <p:grpSpPr>
          <a:xfrm>
            <a:off x="594709" y="860198"/>
            <a:ext cx="16891579" cy="1759316"/>
            <a:chOff x="0" y="0"/>
            <a:chExt cx="3110128" cy="587377"/>
          </a:xfrm>
        </p:grpSpPr>
        <p:sp>
          <p:nvSpPr>
            <p:cNvPr id="3" name="Freeform 3">
              <a:extLst>
                <a:ext uri="{FF2B5EF4-FFF2-40B4-BE49-F238E27FC236}">
                  <a16:creationId xmlns:a16="http://schemas.microsoft.com/office/drawing/2014/main" id="{F2A7F5F4-B99F-6406-54CA-D963E4DEB0C8}"/>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5" name="TextBox 5">
            <a:extLst>
              <a:ext uri="{FF2B5EF4-FFF2-40B4-BE49-F238E27FC236}">
                <a16:creationId xmlns:a16="http://schemas.microsoft.com/office/drawing/2014/main" id="{29D8424C-6A56-5D4C-F2CC-FEDABAFF6787}"/>
              </a:ext>
            </a:extLst>
          </p:cNvPr>
          <p:cNvSpPr txBox="1"/>
          <p:nvPr/>
        </p:nvSpPr>
        <p:spPr>
          <a:xfrm>
            <a:off x="763619" y="1268458"/>
            <a:ext cx="16929672"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The right kind of social support</a:t>
            </a:r>
          </a:p>
        </p:txBody>
      </p:sp>
      <p:sp>
        <p:nvSpPr>
          <p:cNvPr id="6" name="Freeform 6" descr="Symbol">
            <a:extLst>
              <a:ext uri="{FF2B5EF4-FFF2-40B4-BE49-F238E27FC236}">
                <a16:creationId xmlns:a16="http://schemas.microsoft.com/office/drawing/2014/main" id="{8907F81A-66DC-7821-BAE2-01CB69EBA137}"/>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descr="Symbol">
            <a:extLst>
              <a:ext uri="{FF2B5EF4-FFF2-40B4-BE49-F238E27FC236}">
                <a16:creationId xmlns:a16="http://schemas.microsoft.com/office/drawing/2014/main" id="{6C4E55FD-1C4C-F128-75D7-EAD2361BA06B}"/>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Symbol">
            <a:extLst>
              <a:ext uri="{FF2B5EF4-FFF2-40B4-BE49-F238E27FC236}">
                <a16:creationId xmlns:a16="http://schemas.microsoft.com/office/drawing/2014/main" id="{D411E15A-72AB-73AE-220A-7CED46D23FAF}"/>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descr="Symbol">
            <a:extLst>
              <a:ext uri="{FF2B5EF4-FFF2-40B4-BE49-F238E27FC236}">
                <a16:creationId xmlns:a16="http://schemas.microsoft.com/office/drawing/2014/main" id="{957909C5-C602-03A1-0ED7-E76F8A44EB45}"/>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416BD5CC-B3F5-B58D-802E-EEC312481302}"/>
              </a:ext>
            </a:extLst>
          </p:cNvPr>
          <p:cNvSpPr txBox="1"/>
          <p:nvPr/>
        </p:nvSpPr>
        <p:spPr>
          <a:xfrm>
            <a:off x="2470566" y="9029101"/>
            <a:ext cx="3429521"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11" name="TextBox 11">
            <a:extLst>
              <a:ext uri="{FF2B5EF4-FFF2-40B4-BE49-F238E27FC236}">
                <a16:creationId xmlns:a16="http://schemas.microsoft.com/office/drawing/2014/main" id="{CCE3E456-0550-0B0E-0DC2-EC1712D626DF}"/>
              </a:ext>
            </a:extLst>
          </p:cNvPr>
          <p:cNvSpPr txBox="1"/>
          <p:nvPr/>
        </p:nvSpPr>
        <p:spPr>
          <a:xfrm>
            <a:off x="12935252" y="8994747"/>
            <a:ext cx="4324048"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2" name="Freeform 12">
            <a:extLst>
              <a:ext uri="{FF2B5EF4-FFF2-40B4-BE49-F238E27FC236}">
                <a16:creationId xmlns:a16="http://schemas.microsoft.com/office/drawing/2014/main" id="{FC74900B-47FE-F1C8-C562-CF70B2265DD2}"/>
              </a:ext>
            </a:extLst>
          </p:cNvPr>
          <p:cNvSpPr/>
          <p:nvPr/>
        </p:nvSpPr>
        <p:spPr>
          <a:xfrm>
            <a:off x="6714823" y="8835709"/>
            <a:ext cx="4858354" cy="845181"/>
          </a:xfrm>
          <a:custGeom>
            <a:avLst/>
            <a:gdLst/>
            <a:ahLst/>
            <a:cxnLst/>
            <a:rect l="l" t="t" r="r" b="b"/>
            <a:pathLst>
              <a:path w="4858354" h="845181">
                <a:moveTo>
                  <a:pt x="0" y="0"/>
                </a:moveTo>
                <a:lnTo>
                  <a:pt x="4858354" y="0"/>
                </a:lnTo>
                <a:lnTo>
                  <a:pt x="4858354" y="845182"/>
                </a:lnTo>
                <a:lnTo>
                  <a:pt x="0" y="845182"/>
                </a:lnTo>
                <a:lnTo>
                  <a:pt x="0" y="0"/>
                </a:lnTo>
                <a:close/>
              </a:path>
            </a:pathLst>
          </a:custGeom>
          <a:blipFill>
            <a:blip r:embed="rId11"/>
            <a:stretch>
              <a:fillRect/>
            </a:stretch>
          </a:blipFill>
        </p:spPr>
        <p:txBody>
          <a:bodyPr/>
          <a:lstStyle/>
          <a:p>
            <a:endParaRPr lang="en-US"/>
          </a:p>
        </p:txBody>
      </p:sp>
      <p:sp>
        <p:nvSpPr>
          <p:cNvPr id="13" name="TextBox 12">
            <a:extLst>
              <a:ext uri="{FF2B5EF4-FFF2-40B4-BE49-F238E27FC236}">
                <a16:creationId xmlns:a16="http://schemas.microsoft.com/office/drawing/2014/main" id="{2F840D21-4956-D8DE-2D19-0B29841D4E0A}"/>
              </a:ext>
            </a:extLst>
          </p:cNvPr>
          <p:cNvSpPr txBox="1"/>
          <p:nvPr/>
        </p:nvSpPr>
        <p:spPr>
          <a:xfrm>
            <a:off x="1070264" y="3009900"/>
            <a:ext cx="16416024" cy="10341293"/>
          </a:xfrm>
          <a:prstGeom prst="rect">
            <a:avLst/>
          </a:prstGeom>
          <a:noFill/>
        </p:spPr>
        <p:txBody>
          <a:bodyPr wrap="square" rtlCol="0">
            <a:spAutoFit/>
          </a:bodyPr>
          <a:lstStyle/>
          <a:p>
            <a:pPr marL="285750" indent="-285750">
              <a:buFont typeface="Arial" panose="020B0604020202020204" pitchFamily="34" charset="0"/>
              <a:buChar char="•"/>
            </a:pPr>
            <a:r>
              <a:rPr lang="en-US" sz="4500" dirty="0">
                <a:latin typeface="Poppins" pitchFamily="2" charset="77"/>
                <a:cs typeface="Poppins" pitchFamily="2" charset="77"/>
              </a:rPr>
              <a:t>Many parents experience isolation</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Previous social supports may no longer be available</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Some social supports, while well-intended, don’t “get it”</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Where can you find support or community that </a:t>
            </a:r>
            <a:r>
              <a:rPr lang="en-US" sz="4500" i="1" dirty="0">
                <a:latin typeface="Poppins" pitchFamily="2" charset="77"/>
                <a:cs typeface="Poppins" pitchFamily="2" charset="77"/>
              </a:rPr>
              <a:t>works for you?</a:t>
            </a:r>
          </a:p>
          <a:p>
            <a:pPr marL="285750" indent="-285750">
              <a:buFont typeface="Arial" panose="020B0604020202020204" pitchFamily="34" charset="0"/>
              <a:buChar char="•"/>
            </a:pPr>
            <a:endParaRPr lang="en-US" sz="4500" dirty="0">
              <a:latin typeface="Poppins" pitchFamily="2" charset="77"/>
              <a:cs typeface="Poppins" pitchFamily="2" charset="77"/>
            </a:endParaRPr>
          </a:p>
          <a:p>
            <a:endParaRPr lang="en-US" sz="45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p:txBody>
      </p:sp>
    </p:spTree>
    <p:extLst>
      <p:ext uri="{BB962C8B-B14F-4D97-AF65-F5344CB8AC3E}">
        <p14:creationId xmlns:p14="http://schemas.microsoft.com/office/powerpoint/2010/main" val="314379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029F102-C1CB-2FB9-3B68-DFE89D9AB562}"/>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FCAEE13-5249-D7D6-78EE-F81F3260C652}"/>
              </a:ext>
            </a:extLst>
          </p:cNvPr>
          <p:cNvGrpSpPr/>
          <p:nvPr/>
        </p:nvGrpSpPr>
        <p:grpSpPr>
          <a:xfrm>
            <a:off x="9798426" y="2063520"/>
            <a:ext cx="7422774" cy="6656161"/>
            <a:chOff x="0" y="0"/>
            <a:chExt cx="1954969" cy="1753063"/>
          </a:xfrm>
        </p:grpSpPr>
        <p:sp>
          <p:nvSpPr>
            <p:cNvPr id="4" name="Freeform 4">
              <a:extLst>
                <a:ext uri="{FF2B5EF4-FFF2-40B4-BE49-F238E27FC236}">
                  <a16:creationId xmlns:a16="http://schemas.microsoft.com/office/drawing/2014/main" id="{12654AC7-F2A6-1DBE-88B8-D8F805BB9328}"/>
                </a:ext>
              </a:extLst>
            </p:cNvPr>
            <p:cNvSpPr/>
            <p:nvPr/>
          </p:nvSpPr>
          <p:spPr>
            <a:xfrm>
              <a:off x="0" y="0"/>
              <a:ext cx="1954969" cy="1753063"/>
            </a:xfrm>
            <a:custGeom>
              <a:avLst/>
              <a:gdLst/>
              <a:ahLst/>
              <a:cxnLst/>
              <a:rect l="l" t="t" r="r" b="b"/>
              <a:pathLst>
                <a:path w="1954969" h="1753063">
                  <a:moveTo>
                    <a:pt x="21903" y="0"/>
                  </a:moveTo>
                  <a:lnTo>
                    <a:pt x="1933066" y="0"/>
                  </a:lnTo>
                  <a:cubicBezTo>
                    <a:pt x="1938875" y="0"/>
                    <a:pt x="1944446" y="2308"/>
                    <a:pt x="1948554" y="6415"/>
                  </a:cubicBezTo>
                  <a:cubicBezTo>
                    <a:pt x="1952662" y="10523"/>
                    <a:pt x="1954969" y="16094"/>
                    <a:pt x="1954969" y="21903"/>
                  </a:cubicBezTo>
                  <a:lnTo>
                    <a:pt x="1954969" y="1731160"/>
                  </a:lnTo>
                  <a:cubicBezTo>
                    <a:pt x="1954969" y="1736969"/>
                    <a:pt x="1952662" y="1742540"/>
                    <a:pt x="1948554" y="1746648"/>
                  </a:cubicBezTo>
                  <a:cubicBezTo>
                    <a:pt x="1944446" y="1750755"/>
                    <a:pt x="1938875" y="1753063"/>
                    <a:pt x="1933066" y="1753063"/>
                  </a:cubicBezTo>
                  <a:lnTo>
                    <a:pt x="21903" y="1753063"/>
                  </a:lnTo>
                  <a:cubicBezTo>
                    <a:pt x="16094" y="1753063"/>
                    <a:pt x="10523" y="1750755"/>
                    <a:pt x="6415" y="1746648"/>
                  </a:cubicBezTo>
                  <a:cubicBezTo>
                    <a:pt x="2308" y="1742540"/>
                    <a:pt x="0" y="1736969"/>
                    <a:pt x="0" y="1731160"/>
                  </a:cubicBezTo>
                  <a:lnTo>
                    <a:pt x="0" y="21903"/>
                  </a:lnTo>
                  <a:cubicBezTo>
                    <a:pt x="0" y="16094"/>
                    <a:pt x="2308" y="10523"/>
                    <a:pt x="6415" y="6415"/>
                  </a:cubicBezTo>
                  <a:cubicBezTo>
                    <a:pt x="10523" y="2308"/>
                    <a:pt x="16094" y="0"/>
                    <a:pt x="21903" y="0"/>
                  </a:cubicBezTo>
                  <a:close/>
                </a:path>
              </a:pathLst>
            </a:custGeom>
            <a:solidFill>
              <a:srgbClr val="FFFFFF">
                <a:alpha val="89804"/>
              </a:srgbClr>
            </a:solidFill>
          </p:spPr>
          <p:txBody>
            <a:bodyPr/>
            <a:lstStyle/>
            <a:p>
              <a:endParaRPr lang="en-US"/>
            </a:p>
          </p:txBody>
        </p:sp>
        <p:sp>
          <p:nvSpPr>
            <p:cNvPr id="5" name="TextBox 5">
              <a:extLst>
                <a:ext uri="{FF2B5EF4-FFF2-40B4-BE49-F238E27FC236}">
                  <a16:creationId xmlns:a16="http://schemas.microsoft.com/office/drawing/2014/main" id="{9E281DD8-4A97-7A6C-FA10-20E9C9CA436E}"/>
                </a:ext>
              </a:extLst>
            </p:cNvPr>
            <p:cNvSpPr txBox="1"/>
            <p:nvPr/>
          </p:nvSpPr>
          <p:spPr>
            <a:xfrm>
              <a:off x="0" y="-152400"/>
              <a:ext cx="1954969" cy="1905463"/>
            </a:xfrm>
            <a:prstGeom prst="rect">
              <a:avLst/>
            </a:prstGeom>
          </p:spPr>
          <p:txBody>
            <a:bodyPr lIns="50800" tIns="50800" rIns="50800" bIns="50800" rtlCol="0" anchor="ctr"/>
            <a:lstStyle/>
            <a:p>
              <a:pPr algn="ctr">
                <a:lnSpc>
                  <a:spcPts val="4223"/>
                </a:lnSpc>
              </a:pPr>
              <a:endParaRPr/>
            </a:p>
          </p:txBody>
        </p:sp>
      </p:grpSp>
      <p:sp>
        <p:nvSpPr>
          <p:cNvPr id="6" name="TextBox 6">
            <a:extLst>
              <a:ext uri="{FF2B5EF4-FFF2-40B4-BE49-F238E27FC236}">
                <a16:creationId xmlns:a16="http://schemas.microsoft.com/office/drawing/2014/main" id="{B1ECAD75-B684-6F1A-28D0-2216B695EA62}"/>
              </a:ext>
            </a:extLst>
          </p:cNvPr>
          <p:cNvSpPr txBox="1"/>
          <p:nvPr/>
        </p:nvSpPr>
        <p:spPr>
          <a:xfrm>
            <a:off x="10773773" y="3984519"/>
            <a:ext cx="5548281" cy="3356688"/>
          </a:xfrm>
          <a:prstGeom prst="rect">
            <a:avLst/>
          </a:prstGeom>
        </p:spPr>
        <p:txBody>
          <a:bodyPr lIns="0" tIns="0" rIns="0" bIns="0" rtlCol="0" anchor="t">
            <a:spAutoFit/>
          </a:bodyPr>
          <a:lstStyle/>
          <a:p>
            <a:pPr algn="ctr">
              <a:lnSpc>
                <a:spcPts val="3330"/>
              </a:lnSpc>
            </a:pPr>
            <a:r>
              <a:rPr lang="en-US" sz="2000" i="1" dirty="0">
                <a:latin typeface="Poppins" pitchFamily="2" charset="77"/>
                <a:cs typeface="Poppins" pitchFamily="2" charset="77"/>
              </a:rPr>
              <a:t>I realized the important differentiating factor between them and our son’s doctors: our son’s doctors are (rightly) focused on the physical manifestations of his disease. The palliative care providers help us focus on all the other ways those manifestations impact his, and our, lives – in our heads, in our hearts, in our home.</a:t>
            </a:r>
            <a:endParaRPr lang="en-US" sz="2000" dirty="0">
              <a:solidFill>
                <a:srgbClr val="201F1F"/>
              </a:solidFill>
              <a:latin typeface="Poppins" pitchFamily="2" charset="77"/>
              <a:ea typeface="Poppins"/>
              <a:cs typeface="Poppins" pitchFamily="2" charset="77"/>
              <a:sym typeface="Poppins"/>
            </a:endParaRPr>
          </a:p>
        </p:txBody>
      </p:sp>
      <p:sp>
        <p:nvSpPr>
          <p:cNvPr id="8" name="Freeform 8">
            <a:extLst>
              <a:ext uri="{FF2B5EF4-FFF2-40B4-BE49-F238E27FC236}">
                <a16:creationId xmlns:a16="http://schemas.microsoft.com/office/drawing/2014/main" id="{E6B3C00E-9E39-8F65-9893-BF355FC9581E}"/>
              </a:ext>
            </a:extLst>
          </p:cNvPr>
          <p:cNvSpPr/>
          <p:nvPr/>
        </p:nvSpPr>
        <p:spPr>
          <a:xfrm>
            <a:off x="11356123" y="2190437"/>
            <a:ext cx="4383580" cy="762587"/>
          </a:xfrm>
          <a:custGeom>
            <a:avLst/>
            <a:gdLst/>
            <a:ahLst/>
            <a:cxnLst/>
            <a:rect l="l" t="t" r="r" b="b"/>
            <a:pathLst>
              <a:path w="4383580" h="762587">
                <a:moveTo>
                  <a:pt x="0" y="0"/>
                </a:moveTo>
                <a:lnTo>
                  <a:pt x="4383580" y="0"/>
                </a:lnTo>
                <a:lnTo>
                  <a:pt x="4383580" y="762587"/>
                </a:lnTo>
                <a:lnTo>
                  <a:pt x="0" y="762587"/>
                </a:lnTo>
                <a:lnTo>
                  <a:pt x="0" y="0"/>
                </a:lnTo>
                <a:close/>
              </a:path>
            </a:pathLst>
          </a:custGeom>
          <a:blipFill>
            <a:blip r:embed="rId3"/>
            <a:stretch>
              <a:fillRect/>
            </a:stretch>
          </a:blipFill>
        </p:spPr>
        <p:txBody>
          <a:bodyPr/>
          <a:lstStyle/>
          <a:p>
            <a:endParaRPr lang="en-US"/>
          </a:p>
        </p:txBody>
      </p:sp>
      <p:sp>
        <p:nvSpPr>
          <p:cNvPr id="9" name="TextBox 9">
            <a:extLst>
              <a:ext uri="{FF2B5EF4-FFF2-40B4-BE49-F238E27FC236}">
                <a16:creationId xmlns:a16="http://schemas.microsoft.com/office/drawing/2014/main" id="{90A559B5-1B01-DCDC-A747-F03E2F14B7CB}"/>
              </a:ext>
            </a:extLst>
          </p:cNvPr>
          <p:cNvSpPr txBox="1"/>
          <p:nvPr/>
        </p:nvSpPr>
        <p:spPr>
          <a:xfrm>
            <a:off x="10766300" y="8089095"/>
            <a:ext cx="5548281" cy="412841"/>
          </a:xfrm>
          <a:prstGeom prst="rect">
            <a:avLst/>
          </a:prstGeom>
        </p:spPr>
        <p:txBody>
          <a:bodyPr lIns="0" tIns="0" rIns="0" bIns="0" rtlCol="0" anchor="t">
            <a:spAutoFit/>
          </a:bodyPr>
          <a:lstStyle/>
          <a:p>
            <a:pPr algn="ctr">
              <a:lnSpc>
                <a:spcPts val="3330"/>
              </a:lnSpc>
            </a:pPr>
            <a:r>
              <a:rPr lang="en-US" sz="2296" dirty="0">
                <a:solidFill>
                  <a:srgbClr val="201F1F"/>
                </a:solidFill>
                <a:latin typeface="Poppins"/>
                <a:ea typeface="Poppins"/>
                <a:cs typeface="Poppins"/>
                <a:sym typeface="Poppins"/>
              </a:rPr>
              <a:t>Liz, Colton’s mom</a:t>
            </a:r>
          </a:p>
        </p:txBody>
      </p:sp>
      <p:sp>
        <p:nvSpPr>
          <p:cNvPr id="10" name="TextBox 10">
            <a:extLst>
              <a:ext uri="{FF2B5EF4-FFF2-40B4-BE49-F238E27FC236}">
                <a16:creationId xmlns:a16="http://schemas.microsoft.com/office/drawing/2014/main" id="{4B569434-AEF2-D0BC-B0B3-55CC4548D0C4}"/>
              </a:ext>
            </a:extLst>
          </p:cNvPr>
          <p:cNvSpPr txBox="1"/>
          <p:nvPr/>
        </p:nvSpPr>
        <p:spPr>
          <a:xfrm>
            <a:off x="13118265" y="9049702"/>
            <a:ext cx="4141035"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1" name="Freeform 11" descr="Symbol">
            <a:extLst>
              <a:ext uri="{FF2B5EF4-FFF2-40B4-BE49-F238E27FC236}">
                <a16:creationId xmlns:a16="http://schemas.microsoft.com/office/drawing/2014/main" id="{AE8951E5-6A26-7878-E6E5-401BDE6773B5}"/>
              </a:ext>
            </a:extLst>
          </p:cNvPr>
          <p:cNvSpPr/>
          <p:nvPr/>
        </p:nvSpPr>
        <p:spPr>
          <a:xfrm>
            <a:off x="13849278"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Symbol">
            <a:extLst>
              <a:ext uri="{FF2B5EF4-FFF2-40B4-BE49-F238E27FC236}">
                <a16:creationId xmlns:a16="http://schemas.microsoft.com/office/drawing/2014/main" id="{9EAA2A7C-5FAC-02C8-43B7-45E644C60FBF}"/>
              </a:ext>
            </a:extLst>
          </p:cNvPr>
          <p:cNvSpPr/>
          <p:nvPr/>
        </p:nvSpPr>
        <p:spPr>
          <a:xfrm>
            <a:off x="13195581"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descr="Symbol">
            <a:extLst>
              <a:ext uri="{FF2B5EF4-FFF2-40B4-BE49-F238E27FC236}">
                <a16:creationId xmlns:a16="http://schemas.microsoft.com/office/drawing/2014/main" id="{4805221A-B1DD-593C-CB8C-63E1CA5AF81A}"/>
              </a:ext>
            </a:extLst>
          </p:cNvPr>
          <p:cNvSpPr/>
          <p:nvPr/>
        </p:nvSpPr>
        <p:spPr>
          <a:xfrm>
            <a:off x="13530342" y="9495281"/>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descr="Symbol">
            <a:extLst>
              <a:ext uri="{FF2B5EF4-FFF2-40B4-BE49-F238E27FC236}">
                <a16:creationId xmlns:a16="http://schemas.microsoft.com/office/drawing/2014/main" id="{08C0DA7A-AC06-A183-AA6F-3C9236E14C8D}"/>
              </a:ext>
            </a:extLst>
          </p:cNvPr>
          <p:cNvSpPr/>
          <p:nvPr/>
        </p:nvSpPr>
        <p:spPr>
          <a:xfrm>
            <a:off x="14180112" y="9495281"/>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33176F98-6419-3899-95DE-2BA340F4800A}"/>
              </a:ext>
            </a:extLst>
          </p:cNvPr>
          <p:cNvSpPr txBox="1"/>
          <p:nvPr/>
        </p:nvSpPr>
        <p:spPr>
          <a:xfrm>
            <a:off x="13971832" y="9454310"/>
            <a:ext cx="3287468" cy="269901"/>
          </a:xfrm>
          <a:prstGeom prst="rect">
            <a:avLst/>
          </a:prstGeom>
        </p:spPr>
        <p:txBody>
          <a:bodyPr lIns="0" tIns="0" rIns="0" bIns="0" rtlCol="0" anchor="t">
            <a:spAutoFit/>
          </a:bodyPr>
          <a:lstStyle/>
          <a:p>
            <a:pPr algn="r">
              <a:lnSpc>
                <a:spcPts val="2030"/>
              </a:lnSpc>
              <a:spcBef>
                <a:spcPct val="0"/>
              </a:spcBef>
            </a:pPr>
            <a:r>
              <a:rPr lang="en-US" sz="1400">
                <a:solidFill>
                  <a:srgbClr val="000000"/>
                </a:solidFill>
                <a:latin typeface="Poppins"/>
                <a:ea typeface="Poppins"/>
                <a:cs typeface="Poppins"/>
                <a:sym typeface="Poppins"/>
              </a:rPr>
              <a:t>@courageousparentsnetwork</a:t>
            </a:r>
          </a:p>
        </p:txBody>
      </p:sp>
      <p:pic>
        <p:nvPicPr>
          <p:cNvPr id="6146" name="Picture 2" descr="How Can We Prioritize Palliative Conversations?">
            <a:extLst>
              <a:ext uri="{FF2B5EF4-FFF2-40B4-BE49-F238E27FC236}">
                <a16:creationId xmlns:a16="http://schemas.microsoft.com/office/drawing/2014/main" id="{4195C723-D490-26B1-C3E1-1A62748DB7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1469" y="0"/>
            <a:ext cx="125349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9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EF3BA-BEFA-67A8-BE7E-2A3CA48A990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E2D45DE-35BB-0772-FEF4-8136B24173DA}"/>
              </a:ext>
            </a:extLst>
          </p:cNvPr>
          <p:cNvGrpSpPr/>
          <p:nvPr/>
        </p:nvGrpSpPr>
        <p:grpSpPr>
          <a:xfrm>
            <a:off x="594709" y="860198"/>
            <a:ext cx="16891579" cy="1759316"/>
            <a:chOff x="0" y="0"/>
            <a:chExt cx="3110128" cy="587377"/>
          </a:xfrm>
        </p:grpSpPr>
        <p:sp>
          <p:nvSpPr>
            <p:cNvPr id="3" name="Freeform 3">
              <a:extLst>
                <a:ext uri="{FF2B5EF4-FFF2-40B4-BE49-F238E27FC236}">
                  <a16:creationId xmlns:a16="http://schemas.microsoft.com/office/drawing/2014/main" id="{3DAA8C23-9CB2-D2DC-D719-36F88ECED656}"/>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5" name="TextBox 5">
            <a:extLst>
              <a:ext uri="{FF2B5EF4-FFF2-40B4-BE49-F238E27FC236}">
                <a16:creationId xmlns:a16="http://schemas.microsoft.com/office/drawing/2014/main" id="{B5DE9E80-C280-5E68-FADD-FB040C8DE839}"/>
              </a:ext>
            </a:extLst>
          </p:cNvPr>
          <p:cNvSpPr txBox="1"/>
          <p:nvPr/>
        </p:nvSpPr>
        <p:spPr>
          <a:xfrm>
            <a:off x="763619" y="1268458"/>
            <a:ext cx="16929672"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Pediatric palliative care</a:t>
            </a:r>
          </a:p>
        </p:txBody>
      </p:sp>
      <p:sp>
        <p:nvSpPr>
          <p:cNvPr id="6" name="Freeform 6" descr="Symbol">
            <a:extLst>
              <a:ext uri="{FF2B5EF4-FFF2-40B4-BE49-F238E27FC236}">
                <a16:creationId xmlns:a16="http://schemas.microsoft.com/office/drawing/2014/main" id="{F84FB7CE-3C32-944B-D7CB-991205D7ADBF}"/>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descr="Symbol">
            <a:extLst>
              <a:ext uri="{FF2B5EF4-FFF2-40B4-BE49-F238E27FC236}">
                <a16:creationId xmlns:a16="http://schemas.microsoft.com/office/drawing/2014/main" id="{2F40EAC7-EEEF-FA24-672B-D04656B29A03}"/>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Symbol">
            <a:extLst>
              <a:ext uri="{FF2B5EF4-FFF2-40B4-BE49-F238E27FC236}">
                <a16:creationId xmlns:a16="http://schemas.microsoft.com/office/drawing/2014/main" id="{E4F7FD8B-327A-1ED4-C062-E44199864C4D}"/>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descr="Symbol">
            <a:extLst>
              <a:ext uri="{FF2B5EF4-FFF2-40B4-BE49-F238E27FC236}">
                <a16:creationId xmlns:a16="http://schemas.microsoft.com/office/drawing/2014/main" id="{6A80433E-997B-EEC3-E543-3FBAAE65CB19}"/>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0EDD571C-06C2-4B58-C0CF-B96EDB8A43C4}"/>
              </a:ext>
            </a:extLst>
          </p:cNvPr>
          <p:cNvSpPr txBox="1"/>
          <p:nvPr/>
        </p:nvSpPr>
        <p:spPr>
          <a:xfrm>
            <a:off x="2470566" y="9029101"/>
            <a:ext cx="3429521"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11" name="TextBox 11">
            <a:extLst>
              <a:ext uri="{FF2B5EF4-FFF2-40B4-BE49-F238E27FC236}">
                <a16:creationId xmlns:a16="http://schemas.microsoft.com/office/drawing/2014/main" id="{DB8C94DE-CE62-BE01-0DA2-E945C0274F1B}"/>
              </a:ext>
            </a:extLst>
          </p:cNvPr>
          <p:cNvSpPr txBox="1"/>
          <p:nvPr/>
        </p:nvSpPr>
        <p:spPr>
          <a:xfrm>
            <a:off x="12935252" y="8994747"/>
            <a:ext cx="4324048"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2" name="Freeform 12">
            <a:extLst>
              <a:ext uri="{FF2B5EF4-FFF2-40B4-BE49-F238E27FC236}">
                <a16:creationId xmlns:a16="http://schemas.microsoft.com/office/drawing/2014/main" id="{06E3B735-D045-4DF5-CAD2-BE9BE949F379}"/>
              </a:ext>
            </a:extLst>
          </p:cNvPr>
          <p:cNvSpPr/>
          <p:nvPr/>
        </p:nvSpPr>
        <p:spPr>
          <a:xfrm>
            <a:off x="6714823" y="8835709"/>
            <a:ext cx="4858354" cy="845181"/>
          </a:xfrm>
          <a:custGeom>
            <a:avLst/>
            <a:gdLst/>
            <a:ahLst/>
            <a:cxnLst/>
            <a:rect l="l" t="t" r="r" b="b"/>
            <a:pathLst>
              <a:path w="4858354" h="845181">
                <a:moveTo>
                  <a:pt x="0" y="0"/>
                </a:moveTo>
                <a:lnTo>
                  <a:pt x="4858354" y="0"/>
                </a:lnTo>
                <a:lnTo>
                  <a:pt x="4858354" y="845182"/>
                </a:lnTo>
                <a:lnTo>
                  <a:pt x="0" y="845182"/>
                </a:lnTo>
                <a:lnTo>
                  <a:pt x="0" y="0"/>
                </a:lnTo>
                <a:close/>
              </a:path>
            </a:pathLst>
          </a:custGeom>
          <a:blipFill>
            <a:blip r:embed="rId11"/>
            <a:stretch>
              <a:fillRect/>
            </a:stretch>
          </a:blipFill>
        </p:spPr>
        <p:txBody>
          <a:bodyPr/>
          <a:lstStyle/>
          <a:p>
            <a:endParaRPr lang="en-US"/>
          </a:p>
        </p:txBody>
      </p:sp>
      <p:sp>
        <p:nvSpPr>
          <p:cNvPr id="13" name="TextBox 12">
            <a:extLst>
              <a:ext uri="{FF2B5EF4-FFF2-40B4-BE49-F238E27FC236}">
                <a16:creationId xmlns:a16="http://schemas.microsoft.com/office/drawing/2014/main" id="{46AD554C-0DD4-4D83-B442-C8887D48ABA1}"/>
              </a:ext>
            </a:extLst>
          </p:cNvPr>
          <p:cNvSpPr txBox="1"/>
          <p:nvPr/>
        </p:nvSpPr>
        <p:spPr>
          <a:xfrm>
            <a:off x="1070264" y="3009900"/>
            <a:ext cx="16416024" cy="11726287"/>
          </a:xfrm>
          <a:prstGeom prst="rect">
            <a:avLst/>
          </a:prstGeom>
          <a:noFill/>
        </p:spPr>
        <p:txBody>
          <a:bodyPr wrap="square" rtlCol="0">
            <a:spAutoFit/>
          </a:bodyPr>
          <a:lstStyle/>
          <a:p>
            <a:pPr marL="285750" indent="-285750">
              <a:buFont typeface="Arial" panose="020B0604020202020204" pitchFamily="34" charset="0"/>
              <a:buChar char="•"/>
            </a:pPr>
            <a:r>
              <a:rPr lang="en-US" sz="4500" dirty="0">
                <a:latin typeface="Poppins" pitchFamily="2" charset="77"/>
                <a:cs typeface="Poppins" pitchFamily="2" charset="77"/>
              </a:rPr>
              <a:t>Not the same as Hospice care</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Focus is on maximizing quality of life and minimizing suffering</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Can support decision making, communication with the medical team, and more.</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endParaRPr lang="en-US" sz="4500" i="1" dirty="0">
              <a:latin typeface="Poppins" pitchFamily="2" charset="77"/>
              <a:cs typeface="Poppins" pitchFamily="2" charset="77"/>
            </a:endParaRPr>
          </a:p>
          <a:p>
            <a:pPr marL="285750" indent="-285750">
              <a:buFont typeface="Arial" panose="020B0604020202020204" pitchFamily="34" charset="0"/>
              <a:buChar char="•"/>
            </a:pPr>
            <a:endParaRPr lang="en-US" sz="4500" i="1" dirty="0">
              <a:latin typeface="Poppins" pitchFamily="2" charset="77"/>
              <a:cs typeface="Poppins" pitchFamily="2" charset="77"/>
            </a:endParaRPr>
          </a:p>
          <a:p>
            <a:pPr marL="285750" indent="-285750">
              <a:buFont typeface="Arial" panose="020B0604020202020204" pitchFamily="34" charset="0"/>
              <a:buChar char="•"/>
            </a:pPr>
            <a:endParaRPr lang="en-US" sz="4500" dirty="0">
              <a:latin typeface="Poppins" pitchFamily="2" charset="77"/>
              <a:cs typeface="Poppins" pitchFamily="2" charset="77"/>
            </a:endParaRPr>
          </a:p>
          <a:p>
            <a:endParaRPr lang="en-US" sz="45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p:txBody>
      </p:sp>
    </p:spTree>
    <p:extLst>
      <p:ext uri="{BB962C8B-B14F-4D97-AF65-F5344CB8AC3E}">
        <p14:creationId xmlns:p14="http://schemas.microsoft.com/office/powerpoint/2010/main" val="2716128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0DE3-4C1B-8BB3-513D-CB0C282F45DA}"/>
            </a:ext>
          </a:extLst>
        </p:cNvPr>
        <p:cNvGrpSpPr/>
        <p:nvPr/>
      </p:nvGrpSpPr>
      <p:grpSpPr>
        <a:xfrm>
          <a:off x="0" y="0"/>
          <a:ext cx="0" cy="0"/>
          <a:chOff x="0" y="0"/>
          <a:chExt cx="0" cy="0"/>
        </a:xfrm>
      </p:grpSpPr>
      <p:sp>
        <p:nvSpPr>
          <p:cNvPr id="2" name="Freeform 2" descr="Symbol">
            <a:extLst>
              <a:ext uri="{FF2B5EF4-FFF2-40B4-BE49-F238E27FC236}">
                <a16:creationId xmlns:a16="http://schemas.microsoft.com/office/drawing/2014/main" id="{1A11F9E7-2C61-DD2C-DE12-32A3BD095EF5}"/>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Symbol">
            <a:extLst>
              <a:ext uri="{FF2B5EF4-FFF2-40B4-BE49-F238E27FC236}">
                <a16:creationId xmlns:a16="http://schemas.microsoft.com/office/drawing/2014/main" id="{0D784C05-79F7-C2FD-928A-E95529ED0485}"/>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descr="Symbol">
            <a:extLst>
              <a:ext uri="{FF2B5EF4-FFF2-40B4-BE49-F238E27FC236}">
                <a16:creationId xmlns:a16="http://schemas.microsoft.com/office/drawing/2014/main" id="{2463C941-AB68-8C5C-84A0-8804C54483AF}"/>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descr="Symbol">
            <a:extLst>
              <a:ext uri="{FF2B5EF4-FFF2-40B4-BE49-F238E27FC236}">
                <a16:creationId xmlns:a16="http://schemas.microsoft.com/office/drawing/2014/main" id="{B34E3A74-0C16-07F6-55A7-F1EACE55490E}"/>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6CB3F90D-DBF4-8DBA-A86D-2E3970C0C843}"/>
              </a:ext>
            </a:extLst>
          </p:cNvPr>
          <p:cNvSpPr txBox="1"/>
          <p:nvPr/>
        </p:nvSpPr>
        <p:spPr>
          <a:xfrm>
            <a:off x="2470566" y="9029101"/>
            <a:ext cx="3708629"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7" name="TextBox 7">
            <a:extLst>
              <a:ext uri="{FF2B5EF4-FFF2-40B4-BE49-F238E27FC236}">
                <a16:creationId xmlns:a16="http://schemas.microsoft.com/office/drawing/2014/main" id="{2D77EAAF-7571-4D88-EDD0-251FFABC99CD}"/>
              </a:ext>
            </a:extLst>
          </p:cNvPr>
          <p:cNvSpPr txBox="1"/>
          <p:nvPr/>
        </p:nvSpPr>
        <p:spPr>
          <a:xfrm>
            <a:off x="12506963" y="8994747"/>
            <a:ext cx="4752337"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pic>
        <p:nvPicPr>
          <p:cNvPr id="8" name="Picture 7">
            <a:extLst>
              <a:ext uri="{FF2B5EF4-FFF2-40B4-BE49-F238E27FC236}">
                <a16:creationId xmlns:a16="http://schemas.microsoft.com/office/drawing/2014/main" id="{1663CB1B-75FC-956C-16F7-A69A724350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9343" y="971817"/>
            <a:ext cx="6451600" cy="7442200"/>
          </a:xfrm>
          <a:prstGeom prst="rect">
            <a:avLst/>
          </a:prstGeom>
        </p:spPr>
      </p:pic>
      <p:sp>
        <p:nvSpPr>
          <p:cNvPr id="9" name="TextBox 8">
            <a:extLst>
              <a:ext uri="{FF2B5EF4-FFF2-40B4-BE49-F238E27FC236}">
                <a16:creationId xmlns:a16="http://schemas.microsoft.com/office/drawing/2014/main" id="{CB925191-E74A-DA09-3543-9521CA183464}"/>
              </a:ext>
            </a:extLst>
          </p:cNvPr>
          <p:cNvSpPr txBox="1"/>
          <p:nvPr/>
        </p:nvSpPr>
        <p:spPr>
          <a:xfrm>
            <a:off x="16002000" y="3454400"/>
            <a:ext cx="184731" cy="369332"/>
          </a:xfrm>
          <a:prstGeom prst="rect">
            <a:avLst/>
          </a:prstGeom>
          <a:solidFill>
            <a:schemeClr val="bg1"/>
          </a:solidFill>
        </p:spPr>
        <p:txBody>
          <a:bodyPr wrap="none" rtlCol="0">
            <a:spAutoFit/>
          </a:bodyPr>
          <a:lstStyle/>
          <a:p>
            <a:endParaRPr lang="en-US" dirty="0"/>
          </a:p>
        </p:txBody>
      </p:sp>
      <p:pic>
        <p:nvPicPr>
          <p:cNvPr id="13" name="Picture 12" descr="A screenshot of a document&#10;&#10;AI-generated content may be incorrect.">
            <a:extLst>
              <a:ext uri="{FF2B5EF4-FFF2-40B4-BE49-F238E27FC236}">
                <a16:creationId xmlns:a16="http://schemas.microsoft.com/office/drawing/2014/main" id="{A4ADCF5A-C699-9E5F-FA19-0AA8980723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8369" y="975750"/>
            <a:ext cx="5371212" cy="7438267"/>
          </a:xfrm>
          <a:prstGeom prst="rect">
            <a:avLst/>
          </a:prstGeom>
        </p:spPr>
      </p:pic>
    </p:spTree>
    <p:extLst>
      <p:ext uri="{BB962C8B-B14F-4D97-AF65-F5344CB8AC3E}">
        <p14:creationId xmlns:p14="http://schemas.microsoft.com/office/powerpoint/2010/main" val="1975704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9482" y="1028700"/>
            <a:ext cx="4858354" cy="845181"/>
          </a:xfrm>
          <a:custGeom>
            <a:avLst/>
            <a:gdLst/>
            <a:ahLst/>
            <a:cxnLst/>
            <a:rect l="l" t="t" r="r" b="b"/>
            <a:pathLst>
              <a:path w="4858354" h="845181">
                <a:moveTo>
                  <a:pt x="0" y="0"/>
                </a:moveTo>
                <a:lnTo>
                  <a:pt x="4858354" y="0"/>
                </a:lnTo>
                <a:lnTo>
                  <a:pt x="4858354" y="845181"/>
                </a:lnTo>
                <a:lnTo>
                  <a:pt x="0" y="84518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373748"/>
            <a:ext cx="8526472" cy="1286660"/>
          </a:xfrm>
          <a:prstGeom prst="rect">
            <a:avLst/>
          </a:prstGeom>
        </p:spPr>
        <p:txBody>
          <a:bodyPr lIns="0" tIns="0" rIns="0" bIns="0" rtlCol="0" anchor="t">
            <a:spAutoFit/>
          </a:bodyPr>
          <a:lstStyle/>
          <a:p>
            <a:pPr algn="l">
              <a:lnSpc>
                <a:spcPts val="9933"/>
              </a:lnSpc>
              <a:spcBef>
                <a:spcPct val="0"/>
              </a:spcBef>
            </a:pPr>
            <a:r>
              <a:rPr lang="en-US" sz="7095" b="1">
                <a:solidFill>
                  <a:srgbClr val="22457B"/>
                </a:solidFill>
                <a:latin typeface="Poppins Bold"/>
                <a:ea typeface="Poppins Bold"/>
                <a:cs typeface="Poppins Bold"/>
                <a:sym typeface="Poppins Bold"/>
              </a:rPr>
              <a:t>QR CODES</a:t>
            </a:r>
          </a:p>
        </p:txBody>
      </p:sp>
      <p:sp>
        <p:nvSpPr>
          <p:cNvPr id="4" name="Freeform 4"/>
          <p:cNvSpPr/>
          <p:nvPr/>
        </p:nvSpPr>
        <p:spPr>
          <a:xfrm>
            <a:off x="9711416" y="4614070"/>
            <a:ext cx="2983737" cy="2983737"/>
          </a:xfrm>
          <a:custGeom>
            <a:avLst/>
            <a:gdLst/>
            <a:ahLst/>
            <a:cxnLst/>
            <a:rect l="l" t="t" r="r" b="b"/>
            <a:pathLst>
              <a:path w="2983737" h="2983737">
                <a:moveTo>
                  <a:pt x="0" y="0"/>
                </a:moveTo>
                <a:lnTo>
                  <a:pt x="2983737" y="0"/>
                </a:lnTo>
                <a:lnTo>
                  <a:pt x="2983737" y="2983737"/>
                </a:lnTo>
                <a:lnTo>
                  <a:pt x="0" y="2983737"/>
                </a:lnTo>
                <a:lnTo>
                  <a:pt x="0" y="0"/>
                </a:lnTo>
                <a:close/>
              </a:path>
            </a:pathLst>
          </a:custGeom>
          <a:blipFill>
            <a:blip r:embed="rId3"/>
            <a:stretch>
              <a:fillRect/>
            </a:stretch>
          </a:blipFill>
        </p:spPr>
        <p:txBody>
          <a:bodyPr/>
          <a:lstStyle/>
          <a:p>
            <a:endParaRPr lang="en-US"/>
          </a:p>
        </p:txBody>
      </p:sp>
      <p:sp>
        <p:nvSpPr>
          <p:cNvPr id="5" name="Freeform 5"/>
          <p:cNvSpPr/>
          <p:nvPr/>
        </p:nvSpPr>
        <p:spPr>
          <a:xfrm>
            <a:off x="13619078" y="4614070"/>
            <a:ext cx="2983737" cy="2983737"/>
          </a:xfrm>
          <a:custGeom>
            <a:avLst/>
            <a:gdLst/>
            <a:ahLst/>
            <a:cxnLst/>
            <a:rect l="l" t="t" r="r" b="b"/>
            <a:pathLst>
              <a:path w="2983737" h="2983737">
                <a:moveTo>
                  <a:pt x="0" y="0"/>
                </a:moveTo>
                <a:lnTo>
                  <a:pt x="2983738" y="0"/>
                </a:lnTo>
                <a:lnTo>
                  <a:pt x="2983738" y="2983737"/>
                </a:lnTo>
                <a:lnTo>
                  <a:pt x="0" y="2983737"/>
                </a:lnTo>
                <a:lnTo>
                  <a:pt x="0" y="0"/>
                </a:lnTo>
                <a:close/>
              </a:path>
            </a:pathLst>
          </a:custGeom>
          <a:blipFill>
            <a:blip r:embed="rId4"/>
            <a:stretch>
              <a:fillRect/>
            </a:stretch>
          </a:blipFill>
        </p:spPr>
        <p:txBody>
          <a:bodyPr/>
          <a:lstStyle/>
          <a:p>
            <a:endParaRPr lang="en-US"/>
          </a:p>
        </p:txBody>
      </p:sp>
      <p:sp>
        <p:nvSpPr>
          <p:cNvPr id="6" name="Freeform 6"/>
          <p:cNvSpPr/>
          <p:nvPr/>
        </p:nvSpPr>
        <p:spPr>
          <a:xfrm>
            <a:off x="5803267" y="4614070"/>
            <a:ext cx="2983737" cy="2983737"/>
          </a:xfrm>
          <a:custGeom>
            <a:avLst/>
            <a:gdLst/>
            <a:ahLst/>
            <a:cxnLst/>
            <a:rect l="l" t="t" r="r" b="b"/>
            <a:pathLst>
              <a:path w="2983737" h="2983737">
                <a:moveTo>
                  <a:pt x="0" y="0"/>
                </a:moveTo>
                <a:lnTo>
                  <a:pt x="2983737" y="0"/>
                </a:lnTo>
                <a:lnTo>
                  <a:pt x="2983737" y="2983737"/>
                </a:lnTo>
                <a:lnTo>
                  <a:pt x="0" y="2983737"/>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5503254" y="7734866"/>
            <a:ext cx="3583763" cy="316879"/>
          </a:xfrm>
          <a:prstGeom prst="rect">
            <a:avLst/>
          </a:prstGeom>
        </p:spPr>
        <p:txBody>
          <a:bodyPr lIns="0" tIns="0" rIns="0" bIns="0" rtlCol="0" anchor="t">
            <a:spAutoFit/>
          </a:bodyPr>
          <a:lstStyle/>
          <a:p>
            <a:pPr algn="ctr">
              <a:lnSpc>
                <a:spcPts val="2380"/>
              </a:lnSpc>
              <a:spcBef>
                <a:spcPct val="0"/>
              </a:spcBef>
            </a:pPr>
            <a:r>
              <a:rPr lang="en-US" sz="2000">
                <a:solidFill>
                  <a:srgbClr val="000000"/>
                </a:solidFill>
                <a:latin typeface="Poppins"/>
                <a:ea typeface="Poppins"/>
                <a:cs typeface="Poppins"/>
                <a:sym typeface="Poppins"/>
              </a:rPr>
              <a:t>NeuroJourney.org</a:t>
            </a:r>
          </a:p>
        </p:txBody>
      </p:sp>
      <p:sp>
        <p:nvSpPr>
          <p:cNvPr id="8" name="Freeform 8"/>
          <p:cNvSpPr/>
          <p:nvPr/>
        </p:nvSpPr>
        <p:spPr>
          <a:xfrm>
            <a:off x="1478818" y="4614070"/>
            <a:ext cx="3136023" cy="3136023"/>
          </a:xfrm>
          <a:custGeom>
            <a:avLst/>
            <a:gdLst/>
            <a:ahLst/>
            <a:cxnLst/>
            <a:rect l="l" t="t" r="r" b="b"/>
            <a:pathLst>
              <a:path w="3136023" h="3136023">
                <a:moveTo>
                  <a:pt x="0" y="0"/>
                </a:moveTo>
                <a:lnTo>
                  <a:pt x="3136023" y="0"/>
                </a:lnTo>
                <a:lnTo>
                  <a:pt x="3136023" y="3136022"/>
                </a:lnTo>
                <a:lnTo>
                  <a:pt x="0" y="3136022"/>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590405" y="7683417"/>
            <a:ext cx="4912849" cy="368327"/>
          </a:xfrm>
          <a:prstGeom prst="rect">
            <a:avLst/>
          </a:prstGeom>
        </p:spPr>
        <p:txBody>
          <a:bodyPr lIns="0" tIns="0" rIns="0" bIns="0" rtlCol="0" anchor="t">
            <a:spAutoFit/>
          </a:bodyPr>
          <a:lstStyle/>
          <a:p>
            <a:pPr algn="ctr">
              <a:lnSpc>
                <a:spcPts val="2800"/>
              </a:lnSpc>
            </a:pPr>
            <a:r>
              <a:rPr lang="en-US" sz="2000">
                <a:solidFill>
                  <a:srgbClr val="231F20"/>
                </a:solidFill>
                <a:latin typeface="Poppins"/>
                <a:ea typeface="Poppins"/>
                <a:cs typeface="Poppins"/>
                <a:sym typeface="Poppins"/>
              </a:rPr>
              <a:t>CourageousParentsNetwork.org</a:t>
            </a:r>
          </a:p>
        </p:txBody>
      </p:sp>
      <p:sp>
        <p:nvSpPr>
          <p:cNvPr id="10" name="TextBox 10"/>
          <p:cNvSpPr txBox="1"/>
          <p:nvPr/>
        </p:nvSpPr>
        <p:spPr>
          <a:xfrm>
            <a:off x="9438892" y="7734866"/>
            <a:ext cx="3583763" cy="316879"/>
          </a:xfrm>
          <a:prstGeom prst="rect">
            <a:avLst/>
          </a:prstGeom>
        </p:spPr>
        <p:txBody>
          <a:bodyPr lIns="0" tIns="0" rIns="0" bIns="0" rtlCol="0" anchor="t">
            <a:spAutoFit/>
          </a:bodyPr>
          <a:lstStyle/>
          <a:p>
            <a:pPr algn="ctr">
              <a:lnSpc>
                <a:spcPts val="2380"/>
              </a:lnSpc>
              <a:spcBef>
                <a:spcPct val="0"/>
              </a:spcBef>
            </a:pPr>
            <a:r>
              <a:rPr lang="en-US" sz="2000">
                <a:solidFill>
                  <a:srgbClr val="000000"/>
                </a:solidFill>
                <a:latin typeface="Poppins"/>
                <a:ea typeface="Poppins"/>
                <a:cs typeface="Poppins"/>
                <a:sym typeface="Poppins"/>
              </a:rPr>
              <a:t>CopingWithLoss.org</a:t>
            </a:r>
          </a:p>
        </p:txBody>
      </p:sp>
      <p:sp>
        <p:nvSpPr>
          <p:cNvPr id="11" name="TextBox 11"/>
          <p:cNvSpPr txBox="1"/>
          <p:nvPr/>
        </p:nvSpPr>
        <p:spPr>
          <a:xfrm>
            <a:off x="13319065" y="7734866"/>
            <a:ext cx="3583763" cy="316879"/>
          </a:xfrm>
          <a:prstGeom prst="rect">
            <a:avLst/>
          </a:prstGeom>
        </p:spPr>
        <p:txBody>
          <a:bodyPr lIns="0" tIns="0" rIns="0" bIns="0" rtlCol="0" anchor="t">
            <a:spAutoFit/>
          </a:bodyPr>
          <a:lstStyle/>
          <a:p>
            <a:pPr algn="ctr">
              <a:lnSpc>
                <a:spcPts val="2380"/>
              </a:lnSpc>
              <a:spcBef>
                <a:spcPct val="0"/>
              </a:spcBef>
            </a:pPr>
            <a:r>
              <a:rPr lang="en-US" sz="2000">
                <a:solidFill>
                  <a:srgbClr val="000000"/>
                </a:solidFill>
                <a:latin typeface="Poppins"/>
                <a:ea typeface="Poppins"/>
                <a:cs typeface="Poppins"/>
                <a:sym typeface="Poppins"/>
              </a:rPr>
              <a:t>MedicalComplexity.org</a:t>
            </a:r>
          </a:p>
        </p:txBody>
      </p:sp>
      <p:sp>
        <p:nvSpPr>
          <p:cNvPr id="12" name="TextBox 11">
            <a:extLst>
              <a:ext uri="{FF2B5EF4-FFF2-40B4-BE49-F238E27FC236}">
                <a16:creationId xmlns:a16="http://schemas.microsoft.com/office/drawing/2014/main" id="{11FF5652-8F9B-B7D3-DF84-4E8B8C9C2AE8}"/>
              </a:ext>
            </a:extLst>
          </p:cNvPr>
          <p:cNvSpPr txBox="1"/>
          <p:nvPr/>
        </p:nvSpPr>
        <p:spPr>
          <a:xfrm>
            <a:off x="6781800" y="2373748"/>
            <a:ext cx="11201400" cy="1446550"/>
          </a:xfrm>
          <a:prstGeom prst="rect">
            <a:avLst/>
          </a:prstGeom>
          <a:noFill/>
        </p:spPr>
        <p:txBody>
          <a:bodyPr wrap="square" rtlCol="0">
            <a:spAutoFit/>
          </a:bodyPr>
          <a:lstStyle/>
          <a:p>
            <a:r>
              <a:rPr lang="en-US" sz="4800" dirty="0">
                <a:hlinkClick r:id="rId7"/>
              </a:rPr>
              <a:t>Chrissy@courageousparentsnetwork.org</a:t>
            </a:r>
            <a:endParaRPr lang="en-US" sz="4800" dirty="0"/>
          </a:p>
          <a:p>
            <a:endParaRPr 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52068" y="2152323"/>
            <a:ext cx="5787680" cy="6464774"/>
            <a:chOff x="0" y="0"/>
            <a:chExt cx="2074174" cy="2316829"/>
          </a:xfrm>
        </p:grpSpPr>
        <p:sp>
          <p:nvSpPr>
            <p:cNvPr id="3" name="Freeform 3"/>
            <p:cNvSpPr/>
            <p:nvPr/>
          </p:nvSpPr>
          <p:spPr>
            <a:xfrm>
              <a:off x="0" y="0"/>
              <a:ext cx="2074174" cy="2316829"/>
            </a:xfrm>
            <a:custGeom>
              <a:avLst/>
              <a:gdLst/>
              <a:ahLst/>
              <a:cxnLst/>
              <a:rect l="l" t="t" r="r" b="b"/>
              <a:pathLst>
                <a:path w="2074174" h="2316829">
                  <a:moveTo>
                    <a:pt x="13377" y="0"/>
                  </a:moveTo>
                  <a:lnTo>
                    <a:pt x="2060797" y="0"/>
                  </a:lnTo>
                  <a:cubicBezTo>
                    <a:pt x="2064345" y="0"/>
                    <a:pt x="2067747" y="1409"/>
                    <a:pt x="2070256" y="3918"/>
                  </a:cubicBezTo>
                  <a:cubicBezTo>
                    <a:pt x="2072765" y="6426"/>
                    <a:pt x="2074174" y="9829"/>
                    <a:pt x="2074174" y="13377"/>
                  </a:cubicBezTo>
                  <a:lnTo>
                    <a:pt x="2074174" y="2303453"/>
                  </a:lnTo>
                  <a:cubicBezTo>
                    <a:pt x="2074174" y="2307000"/>
                    <a:pt x="2072765" y="2310403"/>
                    <a:pt x="2070256" y="2312911"/>
                  </a:cubicBezTo>
                  <a:cubicBezTo>
                    <a:pt x="2067747" y="2315420"/>
                    <a:pt x="2064345" y="2316829"/>
                    <a:pt x="2060797" y="2316829"/>
                  </a:cubicBezTo>
                  <a:lnTo>
                    <a:pt x="13377" y="2316829"/>
                  </a:lnTo>
                  <a:cubicBezTo>
                    <a:pt x="9829" y="2316829"/>
                    <a:pt x="6426" y="2315420"/>
                    <a:pt x="3918" y="2312911"/>
                  </a:cubicBezTo>
                  <a:cubicBezTo>
                    <a:pt x="1409" y="2310403"/>
                    <a:pt x="0" y="2307000"/>
                    <a:pt x="0" y="2303453"/>
                  </a:cubicBezTo>
                  <a:lnTo>
                    <a:pt x="0" y="13377"/>
                  </a:lnTo>
                  <a:cubicBezTo>
                    <a:pt x="0" y="9829"/>
                    <a:pt x="1409" y="6426"/>
                    <a:pt x="3918" y="3918"/>
                  </a:cubicBezTo>
                  <a:cubicBezTo>
                    <a:pt x="6426" y="1409"/>
                    <a:pt x="9829" y="0"/>
                    <a:pt x="13377" y="0"/>
                  </a:cubicBezTo>
                  <a:close/>
                </a:path>
              </a:pathLst>
            </a:custGeom>
            <a:solidFill>
              <a:srgbClr val="D0EBFF"/>
            </a:solidFill>
          </p:spPr>
          <p:txBody>
            <a:bodyPr/>
            <a:lstStyle/>
            <a:p>
              <a:endParaRPr lang="en-US"/>
            </a:p>
          </p:txBody>
        </p:sp>
        <p:sp>
          <p:nvSpPr>
            <p:cNvPr id="4" name="TextBox 4"/>
            <p:cNvSpPr txBox="1"/>
            <p:nvPr/>
          </p:nvSpPr>
          <p:spPr>
            <a:xfrm>
              <a:off x="0" y="-38100"/>
              <a:ext cx="2074174" cy="2354929"/>
            </a:xfrm>
            <a:prstGeom prst="rect">
              <a:avLst/>
            </a:prstGeom>
          </p:spPr>
          <p:txBody>
            <a:bodyPr lIns="50800" tIns="50800" rIns="50800" bIns="50800" rtlCol="0" anchor="ctr"/>
            <a:lstStyle/>
            <a:p>
              <a:pPr algn="ctr">
                <a:lnSpc>
                  <a:spcPts val="1560"/>
                </a:lnSpc>
              </a:pPr>
              <a:endParaRPr/>
            </a:p>
          </p:txBody>
        </p:sp>
      </p:grpSp>
      <p:grpSp>
        <p:nvGrpSpPr>
          <p:cNvPr id="5" name="Group 5"/>
          <p:cNvGrpSpPr/>
          <p:nvPr/>
        </p:nvGrpSpPr>
        <p:grpSpPr>
          <a:xfrm>
            <a:off x="311987" y="2152323"/>
            <a:ext cx="5787680" cy="6464774"/>
            <a:chOff x="0" y="0"/>
            <a:chExt cx="2074174" cy="2316829"/>
          </a:xfrm>
        </p:grpSpPr>
        <p:sp>
          <p:nvSpPr>
            <p:cNvPr id="6" name="Freeform 6"/>
            <p:cNvSpPr/>
            <p:nvPr/>
          </p:nvSpPr>
          <p:spPr>
            <a:xfrm>
              <a:off x="0" y="0"/>
              <a:ext cx="2074174" cy="2316829"/>
            </a:xfrm>
            <a:custGeom>
              <a:avLst/>
              <a:gdLst/>
              <a:ahLst/>
              <a:cxnLst/>
              <a:rect l="l" t="t" r="r" b="b"/>
              <a:pathLst>
                <a:path w="2074174" h="2316829">
                  <a:moveTo>
                    <a:pt x="13377" y="0"/>
                  </a:moveTo>
                  <a:lnTo>
                    <a:pt x="2060797" y="0"/>
                  </a:lnTo>
                  <a:cubicBezTo>
                    <a:pt x="2064345" y="0"/>
                    <a:pt x="2067747" y="1409"/>
                    <a:pt x="2070256" y="3918"/>
                  </a:cubicBezTo>
                  <a:cubicBezTo>
                    <a:pt x="2072765" y="6426"/>
                    <a:pt x="2074174" y="9829"/>
                    <a:pt x="2074174" y="13377"/>
                  </a:cubicBezTo>
                  <a:lnTo>
                    <a:pt x="2074174" y="2303453"/>
                  </a:lnTo>
                  <a:cubicBezTo>
                    <a:pt x="2074174" y="2307000"/>
                    <a:pt x="2072765" y="2310403"/>
                    <a:pt x="2070256" y="2312911"/>
                  </a:cubicBezTo>
                  <a:cubicBezTo>
                    <a:pt x="2067747" y="2315420"/>
                    <a:pt x="2064345" y="2316829"/>
                    <a:pt x="2060797" y="2316829"/>
                  </a:cubicBezTo>
                  <a:lnTo>
                    <a:pt x="13377" y="2316829"/>
                  </a:lnTo>
                  <a:cubicBezTo>
                    <a:pt x="9829" y="2316829"/>
                    <a:pt x="6426" y="2315420"/>
                    <a:pt x="3918" y="2312911"/>
                  </a:cubicBezTo>
                  <a:cubicBezTo>
                    <a:pt x="1409" y="2310403"/>
                    <a:pt x="0" y="2307000"/>
                    <a:pt x="0" y="2303453"/>
                  </a:cubicBezTo>
                  <a:lnTo>
                    <a:pt x="0" y="13377"/>
                  </a:lnTo>
                  <a:cubicBezTo>
                    <a:pt x="0" y="9829"/>
                    <a:pt x="1409" y="6426"/>
                    <a:pt x="3918" y="3918"/>
                  </a:cubicBezTo>
                  <a:cubicBezTo>
                    <a:pt x="6426" y="1409"/>
                    <a:pt x="9829" y="0"/>
                    <a:pt x="13377" y="0"/>
                  </a:cubicBezTo>
                  <a:close/>
                </a:path>
              </a:pathLst>
            </a:custGeom>
            <a:solidFill>
              <a:srgbClr val="FFE5C6"/>
            </a:solidFill>
          </p:spPr>
          <p:txBody>
            <a:bodyPr/>
            <a:lstStyle/>
            <a:p>
              <a:endParaRPr lang="en-US"/>
            </a:p>
          </p:txBody>
        </p:sp>
        <p:sp>
          <p:nvSpPr>
            <p:cNvPr id="7" name="TextBox 7"/>
            <p:cNvSpPr txBox="1"/>
            <p:nvPr/>
          </p:nvSpPr>
          <p:spPr>
            <a:xfrm>
              <a:off x="0" y="-38100"/>
              <a:ext cx="2074174" cy="2354929"/>
            </a:xfrm>
            <a:prstGeom prst="rect">
              <a:avLst/>
            </a:prstGeom>
          </p:spPr>
          <p:txBody>
            <a:bodyPr lIns="50800" tIns="50800" rIns="50800" bIns="50800" rtlCol="0" anchor="ctr"/>
            <a:lstStyle/>
            <a:p>
              <a:pPr algn="ctr">
                <a:lnSpc>
                  <a:spcPts val="1560"/>
                </a:lnSpc>
              </a:pPr>
              <a:endParaRPr/>
            </a:p>
          </p:txBody>
        </p:sp>
      </p:grpSp>
      <p:grpSp>
        <p:nvGrpSpPr>
          <p:cNvPr id="8" name="Group 8"/>
          <p:cNvGrpSpPr/>
          <p:nvPr/>
        </p:nvGrpSpPr>
        <p:grpSpPr>
          <a:xfrm>
            <a:off x="12188332" y="2152323"/>
            <a:ext cx="5787680" cy="6464774"/>
            <a:chOff x="0" y="0"/>
            <a:chExt cx="2074174" cy="2316829"/>
          </a:xfrm>
        </p:grpSpPr>
        <p:sp>
          <p:nvSpPr>
            <p:cNvPr id="9" name="Freeform 9"/>
            <p:cNvSpPr/>
            <p:nvPr/>
          </p:nvSpPr>
          <p:spPr>
            <a:xfrm>
              <a:off x="0" y="0"/>
              <a:ext cx="2074174" cy="2316829"/>
            </a:xfrm>
            <a:custGeom>
              <a:avLst/>
              <a:gdLst/>
              <a:ahLst/>
              <a:cxnLst/>
              <a:rect l="l" t="t" r="r" b="b"/>
              <a:pathLst>
                <a:path w="2074174" h="2316829">
                  <a:moveTo>
                    <a:pt x="13377" y="0"/>
                  </a:moveTo>
                  <a:lnTo>
                    <a:pt x="2060797" y="0"/>
                  </a:lnTo>
                  <a:cubicBezTo>
                    <a:pt x="2064345" y="0"/>
                    <a:pt x="2067747" y="1409"/>
                    <a:pt x="2070256" y="3918"/>
                  </a:cubicBezTo>
                  <a:cubicBezTo>
                    <a:pt x="2072765" y="6426"/>
                    <a:pt x="2074174" y="9829"/>
                    <a:pt x="2074174" y="13377"/>
                  </a:cubicBezTo>
                  <a:lnTo>
                    <a:pt x="2074174" y="2303453"/>
                  </a:lnTo>
                  <a:cubicBezTo>
                    <a:pt x="2074174" y="2307000"/>
                    <a:pt x="2072765" y="2310403"/>
                    <a:pt x="2070256" y="2312911"/>
                  </a:cubicBezTo>
                  <a:cubicBezTo>
                    <a:pt x="2067747" y="2315420"/>
                    <a:pt x="2064345" y="2316829"/>
                    <a:pt x="2060797" y="2316829"/>
                  </a:cubicBezTo>
                  <a:lnTo>
                    <a:pt x="13377" y="2316829"/>
                  </a:lnTo>
                  <a:cubicBezTo>
                    <a:pt x="9829" y="2316829"/>
                    <a:pt x="6426" y="2315420"/>
                    <a:pt x="3918" y="2312911"/>
                  </a:cubicBezTo>
                  <a:cubicBezTo>
                    <a:pt x="1409" y="2310403"/>
                    <a:pt x="0" y="2307000"/>
                    <a:pt x="0" y="2303453"/>
                  </a:cubicBezTo>
                  <a:lnTo>
                    <a:pt x="0" y="13377"/>
                  </a:lnTo>
                  <a:cubicBezTo>
                    <a:pt x="0" y="9829"/>
                    <a:pt x="1409" y="6426"/>
                    <a:pt x="3918" y="3918"/>
                  </a:cubicBezTo>
                  <a:cubicBezTo>
                    <a:pt x="6426" y="1409"/>
                    <a:pt x="9829" y="0"/>
                    <a:pt x="13377" y="0"/>
                  </a:cubicBezTo>
                  <a:close/>
                </a:path>
              </a:pathLst>
            </a:custGeom>
            <a:solidFill>
              <a:srgbClr val="EDEBFF"/>
            </a:solidFill>
          </p:spPr>
          <p:txBody>
            <a:bodyPr/>
            <a:lstStyle/>
            <a:p>
              <a:endParaRPr lang="en-US"/>
            </a:p>
          </p:txBody>
        </p:sp>
        <p:sp>
          <p:nvSpPr>
            <p:cNvPr id="10" name="TextBox 10"/>
            <p:cNvSpPr txBox="1"/>
            <p:nvPr/>
          </p:nvSpPr>
          <p:spPr>
            <a:xfrm>
              <a:off x="0" y="-38100"/>
              <a:ext cx="2074174" cy="2354929"/>
            </a:xfrm>
            <a:prstGeom prst="rect">
              <a:avLst/>
            </a:prstGeom>
          </p:spPr>
          <p:txBody>
            <a:bodyPr lIns="50800" tIns="50800" rIns="50800" bIns="50800" rtlCol="0" anchor="ctr"/>
            <a:lstStyle/>
            <a:p>
              <a:pPr algn="ctr">
                <a:lnSpc>
                  <a:spcPts val="1560"/>
                </a:lnSpc>
              </a:pPr>
              <a:endParaRPr/>
            </a:p>
          </p:txBody>
        </p:sp>
      </p:grpSp>
      <p:grpSp>
        <p:nvGrpSpPr>
          <p:cNvPr id="11" name="Group 11"/>
          <p:cNvGrpSpPr/>
          <p:nvPr/>
        </p:nvGrpSpPr>
        <p:grpSpPr>
          <a:xfrm>
            <a:off x="508507" y="2371033"/>
            <a:ext cx="5394640" cy="6027355"/>
            <a:chOff x="0" y="0"/>
            <a:chExt cx="7192854" cy="8036473"/>
          </a:xfrm>
        </p:grpSpPr>
        <p:sp>
          <p:nvSpPr>
            <p:cNvPr id="12" name="Freeform 12"/>
            <p:cNvSpPr/>
            <p:nvPr/>
          </p:nvSpPr>
          <p:spPr>
            <a:xfrm>
              <a:off x="2463677" y="0"/>
              <a:ext cx="2265499" cy="2304292"/>
            </a:xfrm>
            <a:custGeom>
              <a:avLst/>
              <a:gdLst/>
              <a:ahLst/>
              <a:cxnLst/>
              <a:rect l="l" t="t" r="r" b="b"/>
              <a:pathLst>
                <a:path w="2265499" h="2304292">
                  <a:moveTo>
                    <a:pt x="0" y="0"/>
                  </a:moveTo>
                  <a:lnTo>
                    <a:pt x="2265499" y="0"/>
                  </a:lnTo>
                  <a:lnTo>
                    <a:pt x="2265499" y="2304292"/>
                  </a:lnTo>
                  <a:lnTo>
                    <a:pt x="0" y="2304292"/>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0" y="4757503"/>
              <a:ext cx="7192854" cy="3278969"/>
            </a:xfrm>
            <a:prstGeom prst="rect">
              <a:avLst/>
            </a:prstGeom>
          </p:spPr>
          <p:txBody>
            <a:bodyPr lIns="0" tIns="0" rIns="0" bIns="0" rtlCol="0" anchor="t">
              <a:spAutoFit/>
            </a:bodyPr>
            <a:lstStyle/>
            <a:p>
              <a:pPr algn="ctr">
                <a:lnSpc>
                  <a:spcPts val="2799"/>
                </a:lnSpc>
                <a:spcBef>
                  <a:spcPct val="0"/>
                </a:spcBef>
              </a:pPr>
              <a:r>
                <a:rPr lang="en-US" sz="1999">
                  <a:solidFill>
                    <a:srgbClr val="5F0112"/>
                  </a:solidFill>
                  <a:latin typeface="Poppins"/>
                  <a:ea typeface="Poppins"/>
                  <a:cs typeface="Poppins"/>
                  <a:sym typeface="Poppins"/>
                </a:rPr>
                <a:t>Includes content originally created for CourageousParentsNetwork.org. Three phases of the journey orient and guide caregivers of a child with a serious medical condition, bringing a sense of what they may experience regardless of diagnosis or prognosis.</a:t>
              </a:r>
            </a:p>
          </p:txBody>
        </p:sp>
        <p:sp>
          <p:nvSpPr>
            <p:cNvPr id="14" name="TextBox 14"/>
            <p:cNvSpPr txBox="1"/>
            <p:nvPr/>
          </p:nvSpPr>
          <p:spPr>
            <a:xfrm>
              <a:off x="0" y="2469392"/>
              <a:ext cx="7192854" cy="1371601"/>
            </a:xfrm>
            <a:prstGeom prst="rect">
              <a:avLst/>
            </a:prstGeom>
          </p:spPr>
          <p:txBody>
            <a:bodyPr lIns="0" tIns="0" rIns="0" bIns="0" rtlCol="0" anchor="t">
              <a:spAutoFit/>
            </a:bodyPr>
            <a:lstStyle/>
            <a:p>
              <a:pPr algn="ctr">
                <a:lnSpc>
                  <a:spcPts val="4199"/>
                </a:lnSpc>
                <a:spcBef>
                  <a:spcPct val="0"/>
                </a:spcBef>
              </a:pPr>
              <a:r>
                <a:rPr lang="en-US" sz="2999" b="1">
                  <a:solidFill>
                    <a:srgbClr val="5F0112"/>
                  </a:solidFill>
                  <a:latin typeface="Poppins Bold"/>
                  <a:ea typeface="Poppins Bold"/>
                  <a:cs typeface="Poppins Bold"/>
                  <a:sym typeface="Poppins Bold"/>
                </a:rPr>
                <a:t>Navigating Medical Complexity</a:t>
              </a:r>
            </a:p>
          </p:txBody>
        </p:sp>
        <p:sp>
          <p:nvSpPr>
            <p:cNvPr id="15" name="TextBox 15"/>
            <p:cNvSpPr txBox="1"/>
            <p:nvPr/>
          </p:nvSpPr>
          <p:spPr>
            <a:xfrm>
              <a:off x="1039460" y="4025143"/>
              <a:ext cx="5113933" cy="503362"/>
            </a:xfrm>
            <a:prstGeom prst="rect">
              <a:avLst/>
            </a:prstGeom>
          </p:spPr>
          <p:txBody>
            <a:bodyPr lIns="0" tIns="0" rIns="0" bIns="0" rtlCol="0" anchor="t">
              <a:spAutoFit/>
            </a:bodyPr>
            <a:lstStyle/>
            <a:p>
              <a:pPr algn="ctr">
                <a:lnSpc>
                  <a:spcPts val="3079"/>
                </a:lnSpc>
                <a:spcBef>
                  <a:spcPct val="0"/>
                </a:spcBef>
              </a:pPr>
              <a:r>
                <a:rPr lang="en-US" sz="2199" i="1">
                  <a:solidFill>
                    <a:srgbClr val="5F0112"/>
                  </a:solidFill>
                  <a:latin typeface="Poppins Italics"/>
                  <a:ea typeface="Poppins Italics"/>
                  <a:cs typeface="Poppins Italics"/>
                  <a:sym typeface="Poppins Italics"/>
                </a:rPr>
                <a:t>medicalcomplexity.org</a:t>
              </a:r>
            </a:p>
          </p:txBody>
        </p:sp>
      </p:grpSp>
      <p:sp>
        <p:nvSpPr>
          <p:cNvPr id="16" name="Freeform 16"/>
          <p:cNvSpPr/>
          <p:nvPr/>
        </p:nvSpPr>
        <p:spPr>
          <a:xfrm>
            <a:off x="14251730" y="2325932"/>
            <a:ext cx="1660886" cy="1728219"/>
          </a:xfrm>
          <a:custGeom>
            <a:avLst/>
            <a:gdLst/>
            <a:ahLst/>
            <a:cxnLst/>
            <a:rect l="l" t="t" r="r" b="b"/>
            <a:pathLst>
              <a:path w="1660886" h="1728219">
                <a:moveTo>
                  <a:pt x="0" y="0"/>
                </a:moveTo>
                <a:lnTo>
                  <a:pt x="1660885" y="0"/>
                </a:lnTo>
                <a:lnTo>
                  <a:pt x="1660885" y="1728219"/>
                </a:lnTo>
                <a:lnTo>
                  <a:pt x="0" y="1728219"/>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12886739" y="5517249"/>
            <a:ext cx="4390867" cy="2473515"/>
          </a:xfrm>
          <a:prstGeom prst="rect">
            <a:avLst/>
          </a:prstGeom>
        </p:spPr>
        <p:txBody>
          <a:bodyPr lIns="0" tIns="0" rIns="0" bIns="0" rtlCol="0" anchor="t">
            <a:spAutoFit/>
          </a:bodyPr>
          <a:lstStyle/>
          <a:p>
            <a:pPr algn="ctr">
              <a:lnSpc>
                <a:spcPts val="2799"/>
              </a:lnSpc>
              <a:spcBef>
                <a:spcPct val="0"/>
              </a:spcBef>
            </a:pPr>
            <a:r>
              <a:rPr lang="en-US" sz="1999">
                <a:solidFill>
                  <a:srgbClr val="281F8C"/>
                </a:solidFill>
                <a:latin typeface="Poppins"/>
                <a:ea typeface="Poppins"/>
                <a:cs typeface="Poppins"/>
                <a:sym typeface="Poppins"/>
              </a:rPr>
              <a:t>Offers parent insights, and family and clinician descriptions of the grief experience, to assure families that they can carry on and even thrive as they try to survive the most painful and lasting grief of all—the death of a beloved child.</a:t>
            </a:r>
          </a:p>
        </p:txBody>
      </p:sp>
      <p:sp>
        <p:nvSpPr>
          <p:cNvPr id="18" name="TextBox 18"/>
          <p:cNvSpPr txBox="1"/>
          <p:nvPr/>
        </p:nvSpPr>
        <p:spPr>
          <a:xfrm>
            <a:off x="13025610" y="4149401"/>
            <a:ext cx="4113124" cy="542939"/>
          </a:xfrm>
          <a:prstGeom prst="rect">
            <a:avLst/>
          </a:prstGeom>
        </p:spPr>
        <p:txBody>
          <a:bodyPr lIns="0" tIns="0" rIns="0" bIns="0" rtlCol="0" anchor="t">
            <a:spAutoFit/>
          </a:bodyPr>
          <a:lstStyle/>
          <a:p>
            <a:pPr algn="ctr">
              <a:lnSpc>
                <a:spcPts val="4200"/>
              </a:lnSpc>
              <a:spcBef>
                <a:spcPct val="0"/>
              </a:spcBef>
            </a:pPr>
            <a:r>
              <a:rPr lang="en-US" sz="3000" b="1">
                <a:solidFill>
                  <a:srgbClr val="281F8C"/>
                </a:solidFill>
                <a:latin typeface="Poppins Bold"/>
                <a:ea typeface="Poppins Bold"/>
                <a:cs typeface="Poppins Bold"/>
                <a:sym typeface="Poppins Bold"/>
              </a:rPr>
              <a:t>Coping With Loss</a:t>
            </a:r>
          </a:p>
        </p:txBody>
      </p:sp>
      <p:sp>
        <p:nvSpPr>
          <p:cNvPr id="19" name="TextBox 19"/>
          <p:cNvSpPr txBox="1"/>
          <p:nvPr/>
        </p:nvSpPr>
        <p:spPr>
          <a:xfrm>
            <a:off x="13105117" y="4816165"/>
            <a:ext cx="3954111" cy="391809"/>
          </a:xfrm>
          <a:prstGeom prst="rect">
            <a:avLst/>
          </a:prstGeom>
        </p:spPr>
        <p:txBody>
          <a:bodyPr lIns="0" tIns="0" rIns="0" bIns="0" rtlCol="0" anchor="t">
            <a:spAutoFit/>
          </a:bodyPr>
          <a:lstStyle/>
          <a:p>
            <a:pPr algn="ctr">
              <a:lnSpc>
                <a:spcPts val="3079"/>
              </a:lnSpc>
              <a:spcBef>
                <a:spcPct val="0"/>
              </a:spcBef>
            </a:pPr>
            <a:r>
              <a:rPr lang="en-US" sz="2199" i="1">
                <a:solidFill>
                  <a:srgbClr val="281F8C"/>
                </a:solidFill>
                <a:latin typeface="Poppins Italics"/>
                <a:ea typeface="Poppins Italics"/>
                <a:cs typeface="Poppins Italics"/>
                <a:sym typeface="Poppins Italics"/>
              </a:rPr>
              <a:t>copingwithloss.org</a:t>
            </a:r>
          </a:p>
        </p:txBody>
      </p:sp>
      <p:sp>
        <p:nvSpPr>
          <p:cNvPr id="20" name="Freeform 20" descr="Symbol"/>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descr="Symbol"/>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descr="Symbol"/>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descr="Symbol"/>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6714823" y="8835709"/>
            <a:ext cx="4858354" cy="845181"/>
          </a:xfrm>
          <a:custGeom>
            <a:avLst/>
            <a:gdLst/>
            <a:ahLst/>
            <a:cxnLst/>
            <a:rect l="l" t="t" r="r" b="b"/>
            <a:pathLst>
              <a:path w="4858354" h="845181">
                <a:moveTo>
                  <a:pt x="0" y="0"/>
                </a:moveTo>
                <a:lnTo>
                  <a:pt x="4858354" y="0"/>
                </a:lnTo>
                <a:lnTo>
                  <a:pt x="4858354" y="845182"/>
                </a:lnTo>
                <a:lnTo>
                  <a:pt x="0" y="845182"/>
                </a:lnTo>
                <a:lnTo>
                  <a:pt x="0" y="0"/>
                </a:lnTo>
                <a:close/>
              </a:path>
            </a:pathLst>
          </a:custGeom>
          <a:blipFill>
            <a:blip r:embed="rId12"/>
            <a:stretch>
              <a:fillRect/>
            </a:stretch>
          </a:blipFill>
        </p:spPr>
        <p:txBody>
          <a:bodyPr/>
          <a:lstStyle/>
          <a:p>
            <a:endParaRPr lang="en-US"/>
          </a:p>
        </p:txBody>
      </p:sp>
      <p:sp>
        <p:nvSpPr>
          <p:cNvPr id="25" name="Freeform 25"/>
          <p:cNvSpPr/>
          <p:nvPr/>
        </p:nvSpPr>
        <p:spPr>
          <a:xfrm>
            <a:off x="8135872" y="2325932"/>
            <a:ext cx="2016255" cy="1728219"/>
          </a:xfrm>
          <a:custGeom>
            <a:avLst/>
            <a:gdLst/>
            <a:ahLst/>
            <a:cxnLst/>
            <a:rect l="l" t="t" r="r" b="b"/>
            <a:pathLst>
              <a:path w="2016255" h="1728219">
                <a:moveTo>
                  <a:pt x="0" y="0"/>
                </a:moveTo>
                <a:lnTo>
                  <a:pt x="2016256" y="0"/>
                </a:lnTo>
                <a:lnTo>
                  <a:pt x="2016256" y="1728219"/>
                </a:lnTo>
                <a:lnTo>
                  <a:pt x="0" y="1728219"/>
                </a:lnTo>
                <a:lnTo>
                  <a:pt x="0" y="0"/>
                </a:lnTo>
                <a:close/>
              </a:path>
            </a:pathLst>
          </a:custGeom>
          <a:blipFill>
            <a:blip r:embed="rId13"/>
            <a:stretch>
              <a:fillRect/>
            </a:stretch>
          </a:blipFill>
        </p:spPr>
        <p:txBody>
          <a:bodyPr/>
          <a:lstStyle/>
          <a:p>
            <a:endParaRPr lang="en-US"/>
          </a:p>
        </p:txBody>
      </p:sp>
      <p:sp>
        <p:nvSpPr>
          <p:cNvPr id="26" name="TextBox 26"/>
          <p:cNvSpPr txBox="1"/>
          <p:nvPr/>
        </p:nvSpPr>
        <p:spPr>
          <a:xfrm>
            <a:off x="6448588" y="5472149"/>
            <a:ext cx="5394640" cy="2473515"/>
          </a:xfrm>
          <a:prstGeom prst="rect">
            <a:avLst/>
          </a:prstGeom>
        </p:spPr>
        <p:txBody>
          <a:bodyPr lIns="0" tIns="0" rIns="0" bIns="0" rtlCol="0" anchor="t">
            <a:spAutoFit/>
          </a:bodyPr>
          <a:lstStyle/>
          <a:p>
            <a:pPr algn="ctr">
              <a:lnSpc>
                <a:spcPts val="2799"/>
              </a:lnSpc>
              <a:spcBef>
                <a:spcPct val="0"/>
              </a:spcBef>
            </a:pPr>
            <a:r>
              <a:rPr lang="en-US" sz="1999">
                <a:solidFill>
                  <a:srgbClr val="22457B"/>
                </a:solidFill>
                <a:latin typeface="Poppins"/>
                <a:ea typeface="Poppins"/>
                <a:cs typeface="Poppins"/>
                <a:sym typeface="Poppins"/>
              </a:rPr>
              <a:t>Presents many medical, social and emotional aspects of the Severe Neurological Impairment (SNI) disease trajectory in four phases, to inform and support caregivers anticipating the challenges and preparing for difficult decisions that may lie ahead.</a:t>
            </a:r>
          </a:p>
        </p:txBody>
      </p:sp>
      <p:sp>
        <p:nvSpPr>
          <p:cNvPr id="27" name="TextBox 27"/>
          <p:cNvSpPr txBox="1"/>
          <p:nvPr/>
        </p:nvSpPr>
        <p:spPr>
          <a:xfrm>
            <a:off x="7091254" y="4194502"/>
            <a:ext cx="4113124" cy="542939"/>
          </a:xfrm>
          <a:prstGeom prst="rect">
            <a:avLst/>
          </a:prstGeom>
        </p:spPr>
        <p:txBody>
          <a:bodyPr lIns="0" tIns="0" rIns="0" bIns="0" rtlCol="0" anchor="t">
            <a:spAutoFit/>
          </a:bodyPr>
          <a:lstStyle/>
          <a:p>
            <a:pPr algn="ctr">
              <a:lnSpc>
                <a:spcPts val="4200"/>
              </a:lnSpc>
              <a:spcBef>
                <a:spcPct val="0"/>
              </a:spcBef>
            </a:pPr>
            <a:r>
              <a:rPr lang="en-US" sz="3000" b="1">
                <a:solidFill>
                  <a:srgbClr val="22457B"/>
                </a:solidFill>
                <a:latin typeface="Poppins Bold"/>
                <a:ea typeface="Poppins Bold"/>
                <a:cs typeface="Poppins Bold"/>
                <a:sym typeface="Poppins Bold"/>
              </a:rPr>
              <a:t>NeuroJourney</a:t>
            </a:r>
          </a:p>
        </p:txBody>
      </p:sp>
      <p:sp>
        <p:nvSpPr>
          <p:cNvPr id="28" name="TextBox 28"/>
          <p:cNvSpPr txBox="1"/>
          <p:nvPr/>
        </p:nvSpPr>
        <p:spPr>
          <a:xfrm>
            <a:off x="7343083" y="4861265"/>
            <a:ext cx="3613378" cy="391809"/>
          </a:xfrm>
          <a:prstGeom prst="rect">
            <a:avLst/>
          </a:prstGeom>
        </p:spPr>
        <p:txBody>
          <a:bodyPr lIns="0" tIns="0" rIns="0" bIns="0" rtlCol="0" anchor="t">
            <a:spAutoFit/>
          </a:bodyPr>
          <a:lstStyle/>
          <a:p>
            <a:pPr algn="ctr">
              <a:lnSpc>
                <a:spcPts val="3079"/>
              </a:lnSpc>
              <a:spcBef>
                <a:spcPct val="0"/>
              </a:spcBef>
            </a:pPr>
            <a:r>
              <a:rPr lang="en-US" sz="2199" i="1">
                <a:solidFill>
                  <a:srgbClr val="22457B"/>
                </a:solidFill>
                <a:latin typeface="Poppins Italics"/>
                <a:ea typeface="Poppins Italics"/>
                <a:cs typeface="Poppins Italics"/>
                <a:sym typeface="Poppins Italics"/>
              </a:rPr>
              <a:t>neurojourney.org</a:t>
            </a:r>
          </a:p>
        </p:txBody>
      </p:sp>
      <p:sp>
        <p:nvSpPr>
          <p:cNvPr id="29" name="TextBox 29"/>
          <p:cNvSpPr txBox="1"/>
          <p:nvPr/>
        </p:nvSpPr>
        <p:spPr>
          <a:xfrm>
            <a:off x="1187850" y="857250"/>
            <a:ext cx="16071450" cy="1076461"/>
          </a:xfrm>
          <a:prstGeom prst="rect">
            <a:avLst/>
          </a:prstGeom>
        </p:spPr>
        <p:txBody>
          <a:bodyPr lIns="0" tIns="0" rIns="0" bIns="0" rtlCol="0" anchor="t">
            <a:spAutoFit/>
          </a:bodyPr>
          <a:lstStyle/>
          <a:p>
            <a:pPr algn="ctr">
              <a:lnSpc>
                <a:spcPts val="8393"/>
              </a:lnSpc>
              <a:spcBef>
                <a:spcPct val="0"/>
              </a:spcBef>
            </a:pPr>
            <a:r>
              <a:rPr lang="en-US" sz="5995" b="1">
                <a:solidFill>
                  <a:srgbClr val="22457B"/>
                </a:solidFill>
                <a:latin typeface="Poppins Bold"/>
                <a:ea typeface="Poppins Bold"/>
                <a:cs typeface="Poppins Bold"/>
                <a:sym typeface="Poppins Bold"/>
              </a:rPr>
              <a:t>Courageous Parents Network Initiatives</a:t>
            </a:r>
          </a:p>
        </p:txBody>
      </p:sp>
      <p:sp>
        <p:nvSpPr>
          <p:cNvPr id="30" name="TextBox 30"/>
          <p:cNvSpPr txBox="1"/>
          <p:nvPr/>
        </p:nvSpPr>
        <p:spPr>
          <a:xfrm>
            <a:off x="13487401" y="8994747"/>
            <a:ext cx="3771900" cy="300509"/>
          </a:xfrm>
          <a:prstGeom prst="rect">
            <a:avLst/>
          </a:prstGeom>
        </p:spPr>
        <p:txBody>
          <a:bodyPr wrap="square" lIns="0" tIns="0" rIns="0" bIns="0" rtlCol="0" anchor="t">
            <a:spAutoFit/>
          </a:bodyPr>
          <a:lstStyle/>
          <a:p>
            <a:pPr algn="r">
              <a:lnSpc>
                <a:spcPts val="2464"/>
              </a:lnSpc>
              <a:spcBef>
                <a:spcPct val="0"/>
              </a:spcBef>
            </a:pPr>
            <a:r>
              <a:rPr lang="en-US" sz="1400" dirty="0" err="1">
                <a:solidFill>
                  <a:srgbClr val="000000"/>
                </a:solidFill>
                <a:latin typeface="Poppins"/>
                <a:ea typeface="Poppins"/>
                <a:cs typeface="Poppins"/>
                <a:sym typeface="Poppins"/>
              </a:rPr>
              <a:t>www.courageousparentsnetwork.org</a:t>
            </a:r>
            <a:endParaRPr lang="en-US" sz="1400" dirty="0">
              <a:solidFill>
                <a:srgbClr val="000000"/>
              </a:solidFill>
              <a:latin typeface="Poppins"/>
              <a:ea typeface="Poppins"/>
              <a:cs typeface="Poppins"/>
              <a:sym typeface="Poppins"/>
            </a:endParaRPr>
          </a:p>
        </p:txBody>
      </p:sp>
      <p:sp>
        <p:nvSpPr>
          <p:cNvPr id="31" name="TextBox 31"/>
          <p:cNvSpPr txBox="1"/>
          <p:nvPr/>
        </p:nvSpPr>
        <p:spPr>
          <a:xfrm>
            <a:off x="2470566" y="9029101"/>
            <a:ext cx="2882492"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Tree>
    <p:extLst>
      <p:ext uri="{BB962C8B-B14F-4D97-AF65-F5344CB8AC3E}">
        <p14:creationId xmlns:p14="http://schemas.microsoft.com/office/powerpoint/2010/main" val="178575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DBFF"/>
        </a:solidFill>
        <a:effectLst/>
      </p:bgPr>
    </p:bg>
    <p:spTree>
      <p:nvGrpSpPr>
        <p:cNvPr id="1" name=""/>
        <p:cNvGrpSpPr/>
        <p:nvPr/>
      </p:nvGrpSpPr>
      <p:grpSpPr>
        <a:xfrm>
          <a:off x="0" y="0"/>
          <a:ext cx="0" cy="0"/>
          <a:chOff x="0" y="0"/>
          <a:chExt cx="0" cy="0"/>
        </a:xfrm>
      </p:grpSpPr>
      <p:grpSp>
        <p:nvGrpSpPr>
          <p:cNvPr id="3" name="Group 3"/>
          <p:cNvGrpSpPr/>
          <p:nvPr/>
        </p:nvGrpSpPr>
        <p:grpSpPr>
          <a:xfrm>
            <a:off x="9406878" y="2063520"/>
            <a:ext cx="7422774" cy="6656161"/>
            <a:chOff x="0" y="0"/>
            <a:chExt cx="1954969" cy="1753063"/>
          </a:xfrm>
        </p:grpSpPr>
        <p:sp>
          <p:nvSpPr>
            <p:cNvPr id="4" name="Freeform 4"/>
            <p:cNvSpPr/>
            <p:nvPr/>
          </p:nvSpPr>
          <p:spPr>
            <a:xfrm>
              <a:off x="0" y="0"/>
              <a:ext cx="1954969" cy="1753063"/>
            </a:xfrm>
            <a:custGeom>
              <a:avLst/>
              <a:gdLst/>
              <a:ahLst/>
              <a:cxnLst/>
              <a:rect l="l" t="t" r="r" b="b"/>
              <a:pathLst>
                <a:path w="1954969" h="1753063">
                  <a:moveTo>
                    <a:pt x="21903" y="0"/>
                  </a:moveTo>
                  <a:lnTo>
                    <a:pt x="1933066" y="0"/>
                  </a:lnTo>
                  <a:cubicBezTo>
                    <a:pt x="1938875" y="0"/>
                    <a:pt x="1944446" y="2308"/>
                    <a:pt x="1948554" y="6415"/>
                  </a:cubicBezTo>
                  <a:cubicBezTo>
                    <a:pt x="1952662" y="10523"/>
                    <a:pt x="1954969" y="16094"/>
                    <a:pt x="1954969" y="21903"/>
                  </a:cubicBezTo>
                  <a:lnTo>
                    <a:pt x="1954969" y="1731160"/>
                  </a:lnTo>
                  <a:cubicBezTo>
                    <a:pt x="1954969" y="1736969"/>
                    <a:pt x="1952662" y="1742540"/>
                    <a:pt x="1948554" y="1746648"/>
                  </a:cubicBezTo>
                  <a:cubicBezTo>
                    <a:pt x="1944446" y="1750755"/>
                    <a:pt x="1938875" y="1753063"/>
                    <a:pt x="1933066" y="1753063"/>
                  </a:cubicBezTo>
                  <a:lnTo>
                    <a:pt x="21903" y="1753063"/>
                  </a:lnTo>
                  <a:cubicBezTo>
                    <a:pt x="16094" y="1753063"/>
                    <a:pt x="10523" y="1750755"/>
                    <a:pt x="6415" y="1746648"/>
                  </a:cubicBezTo>
                  <a:cubicBezTo>
                    <a:pt x="2308" y="1742540"/>
                    <a:pt x="0" y="1736969"/>
                    <a:pt x="0" y="1731160"/>
                  </a:cubicBezTo>
                  <a:lnTo>
                    <a:pt x="0" y="21903"/>
                  </a:lnTo>
                  <a:cubicBezTo>
                    <a:pt x="0" y="16094"/>
                    <a:pt x="2308" y="10523"/>
                    <a:pt x="6415" y="6415"/>
                  </a:cubicBezTo>
                  <a:cubicBezTo>
                    <a:pt x="10523" y="2308"/>
                    <a:pt x="16094" y="0"/>
                    <a:pt x="21903" y="0"/>
                  </a:cubicBezTo>
                  <a:close/>
                </a:path>
              </a:pathLst>
            </a:custGeom>
            <a:solidFill>
              <a:srgbClr val="FFFFFF">
                <a:alpha val="89804"/>
              </a:srgbClr>
            </a:solidFill>
          </p:spPr>
          <p:txBody>
            <a:bodyPr/>
            <a:lstStyle/>
            <a:p>
              <a:endParaRPr lang="en-US"/>
            </a:p>
          </p:txBody>
        </p:sp>
        <p:sp>
          <p:nvSpPr>
            <p:cNvPr id="5" name="TextBox 5"/>
            <p:cNvSpPr txBox="1"/>
            <p:nvPr/>
          </p:nvSpPr>
          <p:spPr>
            <a:xfrm>
              <a:off x="0" y="-152400"/>
              <a:ext cx="1954969" cy="1905463"/>
            </a:xfrm>
            <a:prstGeom prst="rect">
              <a:avLst/>
            </a:prstGeom>
          </p:spPr>
          <p:txBody>
            <a:bodyPr lIns="50800" tIns="50800" rIns="50800" bIns="50800" rtlCol="0" anchor="ctr"/>
            <a:lstStyle/>
            <a:p>
              <a:pPr algn="ctr">
                <a:lnSpc>
                  <a:spcPts val="4223"/>
                </a:lnSpc>
              </a:pPr>
              <a:endParaRPr/>
            </a:p>
          </p:txBody>
        </p:sp>
      </p:grpSp>
      <p:sp>
        <p:nvSpPr>
          <p:cNvPr id="6" name="TextBox 6"/>
          <p:cNvSpPr txBox="1"/>
          <p:nvPr/>
        </p:nvSpPr>
        <p:spPr>
          <a:xfrm>
            <a:off x="9677401" y="3695700"/>
            <a:ext cx="6644654" cy="3795270"/>
          </a:xfrm>
          <a:prstGeom prst="rect">
            <a:avLst/>
          </a:prstGeom>
        </p:spPr>
        <p:txBody>
          <a:bodyPr wrap="square" lIns="0" tIns="0" rIns="0" bIns="0" rtlCol="0" anchor="t">
            <a:spAutoFit/>
          </a:bodyPr>
          <a:lstStyle/>
          <a:p>
            <a:pPr algn="ctr">
              <a:lnSpc>
                <a:spcPts val="3330"/>
              </a:lnSpc>
            </a:pPr>
            <a:r>
              <a:rPr lang="en-US" sz="2400" dirty="0">
                <a:latin typeface="Poppins" pitchFamily="2" charset="77"/>
                <a:cs typeface="Poppins" pitchFamily="2" charset="77"/>
              </a:rPr>
              <a:t>Looking back at those first few weeks and months, I remember the anger and despair, the uncertainty and grief. There were so many questions, with very few answers; </a:t>
            </a:r>
            <a:r>
              <a:rPr lang="en-US" sz="2400" i="1" dirty="0">
                <a:latin typeface="Poppins" pitchFamily="2" charset="77"/>
                <a:cs typeface="Poppins" pitchFamily="2" charset="77"/>
              </a:rPr>
              <a:t>What was the best-case scenario? Or the worst-case? What did this mean for our family? And</a:t>
            </a:r>
            <a:r>
              <a:rPr lang="en-US" sz="2400" dirty="0">
                <a:latin typeface="Poppins" pitchFamily="2" charset="77"/>
                <a:cs typeface="Poppins" pitchFamily="2" charset="77"/>
              </a:rPr>
              <a:t> more</a:t>
            </a:r>
            <a:r>
              <a:rPr lang="en-US" sz="2400" i="1" dirty="0">
                <a:latin typeface="Poppins" pitchFamily="2" charset="77"/>
                <a:cs typeface="Poppins" pitchFamily="2" charset="77"/>
              </a:rPr>
              <a:t>, I wondered and worried; Could I have done anything to cause my daughter’s differences? </a:t>
            </a:r>
            <a:endParaRPr lang="en-US" sz="3200" dirty="0">
              <a:solidFill>
                <a:srgbClr val="201F1F"/>
              </a:solidFill>
              <a:latin typeface="Poppins" pitchFamily="2" charset="77"/>
              <a:ea typeface="Poppins"/>
              <a:cs typeface="Poppins" pitchFamily="2" charset="77"/>
              <a:sym typeface="Poppins"/>
            </a:endParaRPr>
          </a:p>
        </p:txBody>
      </p:sp>
      <p:sp>
        <p:nvSpPr>
          <p:cNvPr id="8" name="Freeform 8"/>
          <p:cNvSpPr/>
          <p:nvPr/>
        </p:nvSpPr>
        <p:spPr>
          <a:xfrm>
            <a:off x="10972800" y="2190437"/>
            <a:ext cx="4383580" cy="762587"/>
          </a:xfrm>
          <a:custGeom>
            <a:avLst/>
            <a:gdLst/>
            <a:ahLst/>
            <a:cxnLst/>
            <a:rect l="l" t="t" r="r" b="b"/>
            <a:pathLst>
              <a:path w="4383580" h="762587">
                <a:moveTo>
                  <a:pt x="0" y="0"/>
                </a:moveTo>
                <a:lnTo>
                  <a:pt x="4383580" y="0"/>
                </a:lnTo>
                <a:lnTo>
                  <a:pt x="4383580" y="762587"/>
                </a:lnTo>
                <a:lnTo>
                  <a:pt x="0" y="76258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0287000" y="8089095"/>
            <a:ext cx="5548281" cy="412841"/>
          </a:xfrm>
          <a:prstGeom prst="rect">
            <a:avLst/>
          </a:prstGeom>
        </p:spPr>
        <p:txBody>
          <a:bodyPr lIns="0" tIns="0" rIns="0" bIns="0" rtlCol="0" anchor="t">
            <a:spAutoFit/>
          </a:bodyPr>
          <a:lstStyle/>
          <a:p>
            <a:pPr algn="ctr">
              <a:lnSpc>
                <a:spcPts val="3330"/>
              </a:lnSpc>
            </a:pPr>
            <a:r>
              <a:rPr lang="en-US" sz="2296" dirty="0">
                <a:solidFill>
                  <a:srgbClr val="201F1F"/>
                </a:solidFill>
                <a:latin typeface="Poppins"/>
                <a:ea typeface="Poppins"/>
                <a:cs typeface="Poppins"/>
                <a:sym typeface="Poppins"/>
              </a:rPr>
              <a:t>Karen, Leia’s mom</a:t>
            </a:r>
          </a:p>
        </p:txBody>
      </p:sp>
      <p:sp>
        <p:nvSpPr>
          <p:cNvPr id="10" name="TextBox 10"/>
          <p:cNvSpPr txBox="1"/>
          <p:nvPr/>
        </p:nvSpPr>
        <p:spPr>
          <a:xfrm>
            <a:off x="13118265" y="9049702"/>
            <a:ext cx="4141035"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1" name="Freeform 11" descr="Symbol"/>
          <p:cNvSpPr/>
          <p:nvPr/>
        </p:nvSpPr>
        <p:spPr>
          <a:xfrm>
            <a:off x="13849278"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Symbol"/>
          <p:cNvSpPr/>
          <p:nvPr/>
        </p:nvSpPr>
        <p:spPr>
          <a:xfrm>
            <a:off x="13195581"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descr="Symbol"/>
          <p:cNvSpPr/>
          <p:nvPr/>
        </p:nvSpPr>
        <p:spPr>
          <a:xfrm>
            <a:off x="13530342" y="9495281"/>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descr="Symbol"/>
          <p:cNvSpPr/>
          <p:nvPr/>
        </p:nvSpPr>
        <p:spPr>
          <a:xfrm>
            <a:off x="14180112" y="9495281"/>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13971832" y="9454310"/>
            <a:ext cx="3287468" cy="269901"/>
          </a:xfrm>
          <a:prstGeom prst="rect">
            <a:avLst/>
          </a:prstGeom>
        </p:spPr>
        <p:txBody>
          <a:bodyPr lIns="0" tIns="0" rIns="0" bIns="0" rtlCol="0" anchor="t">
            <a:spAutoFit/>
          </a:bodyPr>
          <a:lstStyle/>
          <a:p>
            <a:pPr algn="r">
              <a:lnSpc>
                <a:spcPts val="2030"/>
              </a:lnSpc>
              <a:spcBef>
                <a:spcPct val="0"/>
              </a:spcBef>
            </a:pPr>
            <a:r>
              <a:rPr lang="en-US" sz="1400">
                <a:solidFill>
                  <a:srgbClr val="000000"/>
                </a:solidFill>
                <a:latin typeface="Poppins"/>
                <a:ea typeface="Poppins"/>
                <a:cs typeface="Poppins"/>
                <a:sym typeface="Poppins"/>
              </a:rPr>
              <a:t>@courageousparentsnetwork</a:t>
            </a:r>
          </a:p>
        </p:txBody>
      </p:sp>
      <p:pic>
        <p:nvPicPr>
          <p:cNvPr id="16" name="Picture 4" descr="The Unimaginable Happens. How I found the strength and courage to move forward.">
            <a:extLst>
              <a:ext uri="{FF2B5EF4-FFF2-40B4-BE49-F238E27FC236}">
                <a16:creationId xmlns:a16="http://schemas.microsoft.com/office/drawing/2014/main" id="{9DEEA219-582D-6024-E1C5-E6A56ECE65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62" y="0"/>
            <a:ext cx="6862763"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A8A4-BB48-B943-3272-1848EDF9EAA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18D98E8-F46A-6825-BA67-91F2CBA2EEE7}"/>
              </a:ext>
            </a:extLst>
          </p:cNvPr>
          <p:cNvGrpSpPr/>
          <p:nvPr/>
        </p:nvGrpSpPr>
        <p:grpSpPr>
          <a:xfrm>
            <a:off x="594709" y="860198"/>
            <a:ext cx="16891579" cy="1759316"/>
            <a:chOff x="0" y="0"/>
            <a:chExt cx="3110128" cy="587377"/>
          </a:xfrm>
        </p:grpSpPr>
        <p:sp>
          <p:nvSpPr>
            <p:cNvPr id="3" name="Freeform 3">
              <a:extLst>
                <a:ext uri="{FF2B5EF4-FFF2-40B4-BE49-F238E27FC236}">
                  <a16:creationId xmlns:a16="http://schemas.microsoft.com/office/drawing/2014/main" id="{98A9AA02-DA9D-16B1-D925-F025E4DE1058}"/>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5" name="TextBox 5">
            <a:extLst>
              <a:ext uri="{FF2B5EF4-FFF2-40B4-BE49-F238E27FC236}">
                <a16:creationId xmlns:a16="http://schemas.microsoft.com/office/drawing/2014/main" id="{6101DB07-F6C5-0083-6A10-76BA77019D0E}"/>
              </a:ext>
            </a:extLst>
          </p:cNvPr>
          <p:cNvSpPr txBox="1"/>
          <p:nvPr/>
        </p:nvSpPr>
        <p:spPr>
          <a:xfrm>
            <a:off x="763619" y="1268458"/>
            <a:ext cx="15390781"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Anticipatory Guidance</a:t>
            </a:r>
          </a:p>
        </p:txBody>
      </p:sp>
      <p:sp>
        <p:nvSpPr>
          <p:cNvPr id="6" name="Freeform 6" descr="Symbol">
            <a:extLst>
              <a:ext uri="{FF2B5EF4-FFF2-40B4-BE49-F238E27FC236}">
                <a16:creationId xmlns:a16="http://schemas.microsoft.com/office/drawing/2014/main" id="{68544367-97EF-9097-6E3F-FFB990E16869}"/>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descr="Symbol">
            <a:extLst>
              <a:ext uri="{FF2B5EF4-FFF2-40B4-BE49-F238E27FC236}">
                <a16:creationId xmlns:a16="http://schemas.microsoft.com/office/drawing/2014/main" id="{04E04436-ACA4-A74D-7C66-8C2E6A5C523D}"/>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Symbol">
            <a:extLst>
              <a:ext uri="{FF2B5EF4-FFF2-40B4-BE49-F238E27FC236}">
                <a16:creationId xmlns:a16="http://schemas.microsoft.com/office/drawing/2014/main" id="{2F9DD7A0-B98E-3B5C-E741-D88DD5B2F1EF}"/>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descr="Symbol">
            <a:extLst>
              <a:ext uri="{FF2B5EF4-FFF2-40B4-BE49-F238E27FC236}">
                <a16:creationId xmlns:a16="http://schemas.microsoft.com/office/drawing/2014/main" id="{CEBEC01A-684D-A6C7-7ACF-F39364DE80AE}"/>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650F8AD7-9660-24A6-3EC2-92722520B533}"/>
              </a:ext>
            </a:extLst>
          </p:cNvPr>
          <p:cNvSpPr txBox="1"/>
          <p:nvPr/>
        </p:nvSpPr>
        <p:spPr>
          <a:xfrm>
            <a:off x="2470566" y="9029101"/>
            <a:ext cx="3429521"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11" name="TextBox 11">
            <a:extLst>
              <a:ext uri="{FF2B5EF4-FFF2-40B4-BE49-F238E27FC236}">
                <a16:creationId xmlns:a16="http://schemas.microsoft.com/office/drawing/2014/main" id="{B2CC3280-17BB-6AAD-D28E-C462222A130B}"/>
              </a:ext>
            </a:extLst>
          </p:cNvPr>
          <p:cNvSpPr txBox="1"/>
          <p:nvPr/>
        </p:nvSpPr>
        <p:spPr>
          <a:xfrm>
            <a:off x="12935252" y="8994747"/>
            <a:ext cx="4324048"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2" name="Freeform 12">
            <a:extLst>
              <a:ext uri="{FF2B5EF4-FFF2-40B4-BE49-F238E27FC236}">
                <a16:creationId xmlns:a16="http://schemas.microsoft.com/office/drawing/2014/main" id="{2CAF8BAC-BA98-5B48-4577-A9A413BCF14E}"/>
              </a:ext>
            </a:extLst>
          </p:cNvPr>
          <p:cNvSpPr/>
          <p:nvPr/>
        </p:nvSpPr>
        <p:spPr>
          <a:xfrm>
            <a:off x="6714823" y="8835709"/>
            <a:ext cx="4858354" cy="845181"/>
          </a:xfrm>
          <a:custGeom>
            <a:avLst/>
            <a:gdLst/>
            <a:ahLst/>
            <a:cxnLst/>
            <a:rect l="l" t="t" r="r" b="b"/>
            <a:pathLst>
              <a:path w="4858354" h="845181">
                <a:moveTo>
                  <a:pt x="0" y="0"/>
                </a:moveTo>
                <a:lnTo>
                  <a:pt x="4858354" y="0"/>
                </a:lnTo>
                <a:lnTo>
                  <a:pt x="4858354" y="845182"/>
                </a:lnTo>
                <a:lnTo>
                  <a:pt x="0" y="845182"/>
                </a:lnTo>
                <a:lnTo>
                  <a:pt x="0" y="0"/>
                </a:lnTo>
                <a:close/>
              </a:path>
            </a:pathLst>
          </a:custGeom>
          <a:blipFill>
            <a:blip r:embed="rId11"/>
            <a:stretch>
              <a:fillRect/>
            </a:stretch>
          </a:blipFill>
        </p:spPr>
        <p:txBody>
          <a:bodyPr/>
          <a:lstStyle/>
          <a:p>
            <a:endParaRPr lang="en-US"/>
          </a:p>
        </p:txBody>
      </p:sp>
      <p:sp>
        <p:nvSpPr>
          <p:cNvPr id="13" name="TextBox 12">
            <a:extLst>
              <a:ext uri="{FF2B5EF4-FFF2-40B4-BE49-F238E27FC236}">
                <a16:creationId xmlns:a16="http://schemas.microsoft.com/office/drawing/2014/main" id="{941CAFCD-C829-EAD2-E52D-5F65292361D4}"/>
              </a:ext>
            </a:extLst>
          </p:cNvPr>
          <p:cNvSpPr txBox="1"/>
          <p:nvPr/>
        </p:nvSpPr>
        <p:spPr>
          <a:xfrm>
            <a:off x="1070264" y="3009900"/>
            <a:ext cx="16416024" cy="5909310"/>
          </a:xfrm>
          <a:prstGeom prst="rect">
            <a:avLst/>
          </a:prstGeom>
          <a:noFill/>
        </p:spPr>
        <p:txBody>
          <a:bodyPr wrap="square" rtlCol="0">
            <a:spAutoFit/>
          </a:bodyPr>
          <a:lstStyle/>
          <a:p>
            <a:pPr marL="285750" indent="-285750">
              <a:buFont typeface="Arial" panose="020B0604020202020204" pitchFamily="34" charset="0"/>
              <a:buChar char="•"/>
            </a:pPr>
            <a:r>
              <a:rPr lang="en-US" sz="5400" dirty="0">
                <a:latin typeface="Poppins" pitchFamily="2" charset="77"/>
                <a:cs typeface="Poppins" pitchFamily="2" charset="77"/>
              </a:rPr>
              <a:t>Looking ahead</a:t>
            </a: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r>
              <a:rPr lang="en-US" sz="5400" dirty="0">
                <a:latin typeface="Poppins" pitchFamily="2" charset="77"/>
                <a:cs typeface="Poppins" pitchFamily="2" charset="77"/>
              </a:rPr>
              <a:t>Accurate information</a:t>
            </a: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r>
              <a:rPr lang="en-US" sz="5400" dirty="0">
                <a:latin typeface="Poppins" pitchFamily="2" charset="77"/>
                <a:cs typeface="Poppins" pitchFamily="2" charset="77"/>
              </a:rPr>
              <a:t>Short-, intermediate-, long-term</a:t>
            </a: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r>
              <a:rPr lang="en-US" sz="5400" dirty="0">
                <a:latin typeface="Poppins" pitchFamily="2" charset="77"/>
                <a:cs typeface="Poppins" pitchFamily="2" charset="77"/>
              </a:rPr>
              <a:t>Delivered honestly and with compassion</a:t>
            </a:r>
          </a:p>
        </p:txBody>
      </p:sp>
    </p:spTree>
    <p:extLst>
      <p:ext uri="{BB962C8B-B14F-4D97-AF65-F5344CB8AC3E}">
        <p14:creationId xmlns:p14="http://schemas.microsoft.com/office/powerpoint/2010/main" val="50217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6625-CCBD-D255-F667-8D61C972F9FD}"/>
            </a:ext>
          </a:extLst>
        </p:cNvPr>
        <p:cNvGrpSpPr/>
        <p:nvPr/>
      </p:nvGrpSpPr>
      <p:grpSpPr>
        <a:xfrm>
          <a:off x="0" y="0"/>
          <a:ext cx="0" cy="0"/>
          <a:chOff x="0" y="0"/>
          <a:chExt cx="0" cy="0"/>
        </a:xfrm>
      </p:grpSpPr>
      <p:sp>
        <p:nvSpPr>
          <p:cNvPr id="2" name="Freeform 2" descr="Symbol">
            <a:extLst>
              <a:ext uri="{FF2B5EF4-FFF2-40B4-BE49-F238E27FC236}">
                <a16:creationId xmlns:a16="http://schemas.microsoft.com/office/drawing/2014/main" id="{9639DAB6-1B2C-22DA-667C-5CB21137BDE8}"/>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Symbol">
            <a:extLst>
              <a:ext uri="{FF2B5EF4-FFF2-40B4-BE49-F238E27FC236}">
                <a16:creationId xmlns:a16="http://schemas.microsoft.com/office/drawing/2014/main" id="{D61CFDD2-D8A2-2CA1-36B6-81018E71E2DA}"/>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descr="Symbol">
            <a:extLst>
              <a:ext uri="{FF2B5EF4-FFF2-40B4-BE49-F238E27FC236}">
                <a16:creationId xmlns:a16="http://schemas.microsoft.com/office/drawing/2014/main" id="{D0957CF5-795E-E93C-7C1A-02199719B702}"/>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descr="Symbol">
            <a:extLst>
              <a:ext uri="{FF2B5EF4-FFF2-40B4-BE49-F238E27FC236}">
                <a16:creationId xmlns:a16="http://schemas.microsoft.com/office/drawing/2014/main" id="{B74F8374-C01A-5E1C-C226-5F41DE971B8E}"/>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380DA387-0B01-6B61-947E-6D6D103DF7FA}"/>
              </a:ext>
            </a:extLst>
          </p:cNvPr>
          <p:cNvSpPr txBox="1"/>
          <p:nvPr/>
        </p:nvSpPr>
        <p:spPr>
          <a:xfrm>
            <a:off x="2470566" y="9029101"/>
            <a:ext cx="3708629"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7" name="TextBox 7">
            <a:extLst>
              <a:ext uri="{FF2B5EF4-FFF2-40B4-BE49-F238E27FC236}">
                <a16:creationId xmlns:a16="http://schemas.microsoft.com/office/drawing/2014/main" id="{33F05B7D-0108-4931-E179-975521F7A67A}"/>
              </a:ext>
            </a:extLst>
          </p:cNvPr>
          <p:cNvSpPr txBox="1"/>
          <p:nvPr/>
        </p:nvSpPr>
        <p:spPr>
          <a:xfrm>
            <a:off x="12506963" y="8994747"/>
            <a:ext cx="4752337"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9" name="TextBox 8">
            <a:extLst>
              <a:ext uri="{FF2B5EF4-FFF2-40B4-BE49-F238E27FC236}">
                <a16:creationId xmlns:a16="http://schemas.microsoft.com/office/drawing/2014/main" id="{ACB880E6-A785-9733-866C-D05E6F8F235B}"/>
              </a:ext>
            </a:extLst>
          </p:cNvPr>
          <p:cNvSpPr txBox="1"/>
          <p:nvPr/>
        </p:nvSpPr>
        <p:spPr>
          <a:xfrm>
            <a:off x="16002000" y="3454400"/>
            <a:ext cx="184731" cy="369332"/>
          </a:xfrm>
          <a:prstGeom prst="rect">
            <a:avLst/>
          </a:prstGeom>
          <a:solidFill>
            <a:schemeClr val="bg1"/>
          </a:solidFill>
        </p:spPr>
        <p:txBody>
          <a:bodyPr wrap="none" rtlCol="0">
            <a:spAutoFit/>
          </a:bodyPr>
          <a:lstStyle/>
          <a:p>
            <a:endParaRPr lang="en-US" dirty="0"/>
          </a:p>
        </p:txBody>
      </p:sp>
      <p:pic>
        <p:nvPicPr>
          <p:cNvPr id="11" name="Picture 10" descr="A chart of a health care program&#10;&#10;AI-generated content may be incorrect.">
            <a:extLst>
              <a:ext uri="{FF2B5EF4-FFF2-40B4-BE49-F238E27FC236}">
                <a16:creationId xmlns:a16="http://schemas.microsoft.com/office/drawing/2014/main" id="{D61F54C1-D16D-3922-36AF-3AD5EDA9E0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27263" y="1310039"/>
            <a:ext cx="5359400" cy="7048500"/>
          </a:xfrm>
          <a:prstGeom prst="rect">
            <a:avLst/>
          </a:prstGeom>
        </p:spPr>
      </p:pic>
      <p:pic>
        <p:nvPicPr>
          <p:cNvPr id="13" name="Picture 12" descr="A collage of a family photo&#10;&#10;AI-generated content may be incorrect.">
            <a:extLst>
              <a:ext uri="{FF2B5EF4-FFF2-40B4-BE49-F238E27FC236}">
                <a16:creationId xmlns:a16="http://schemas.microsoft.com/office/drawing/2014/main" id="{0A3D483D-CF42-E3B7-D9BA-8EE0E7BFA5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6516" y="6032500"/>
            <a:ext cx="5372100" cy="2387600"/>
          </a:xfrm>
          <a:prstGeom prst="rect">
            <a:avLst/>
          </a:prstGeom>
        </p:spPr>
      </p:pic>
      <p:sp>
        <p:nvSpPr>
          <p:cNvPr id="10" name="Freeform 3">
            <a:extLst>
              <a:ext uri="{FF2B5EF4-FFF2-40B4-BE49-F238E27FC236}">
                <a16:creationId xmlns:a16="http://schemas.microsoft.com/office/drawing/2014/main" id="{E4D50479-A6D7-5939-2302-B4970DEB832B}"/>
              </a:ext>
            </a:extLst>
          </p:cNvPr>
          <p:cNvSpPr/>
          <p:nvPr/>
        </p:nvSpPr>
        <p:spPr>
          <a:xfrm>
            <a:off x="594709" y="860198"/>
            <a:ext cx="8549291" cy="4283302"/>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sp>
        <p:nvSpPr>
          <p:cNvPr id="12" name="TextBox 5">
            <a:extLst>
              <a:ext uri="{FF2B5EF4-FFF2-40B4-BE49-F238E27FC236}">
                <a16:creationId xmlns:a16="http://schemas.microsoft.com/office/drawing/2014/main" id="{D617BAD0-1390-42FC-8D65-76D61C5F44EA}"/>
              </a:ext>
            </a:extLst>
          </p:cNvPr>
          <p:cNvSpPr txBox="1"/>
          <p:nvPr/>
        </p:nvSpPr>
        <p:spPr>
          <a:xfrm>
            <a:off x="763619" y="1268458"/>
            <a:ext cx="17295781" cy="320433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Navigating </a:t>
            </a:r>
          </a:p>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Medical </a:t>
            </a:r>
          </a:p>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Complexity</a:t>
            </a:r>
          </a:p>
        </p:txBody>
      </p:sp>
    </p:spTree>
    <p:extLst>
      <p:ext uri="{BB962C8B-B14F-4D97-AF65-F5344CB8AC3E}">
        <p14:creationId xmlns:p14="http://schemas.microsoft.com/office/powerpoint/2010/main" val="374885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B7C8-2204-B421-4CA3-D341E465B6E4}"/>
            </a:ext>
          </a:extLst>
        </p:cNvPr>
        <p:cNvGrpSpPr/>
        <p:nvPr/>
      </p:nvGrpSpPr>
      <p:grpSpPr>
        <a:xfrm>
          <a:off x="0" y="0"/>
          <a:ext cx="0" cy="0"/>
          <a:chOff x="0" y="0"/>
          <a:chExt cx="0" cy="0"/>
        </a:xfrm>
      </p:grpSpPr>
      <p:sp>
        <p:nvSpPr>
          <p:cNvPr id="2" name="Freeform 2" descr="Symbol">
            <a:extLst>
              <a:ext uri="{FF2B5EF4-FFF2-40B4-BE49-F238E27FC236}">
                <a16:creationId xmlns:a16="http://schemas.microsoft.com/office/drawing/2014/main" id="{4C47238C-C430-987F-69E1-CE7A2B6BA730}"/>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Symbol">
            <a:extLst>
              <a:ext uri="{FF2B5EF4-FFF2-40B4-BE49-F238E27FC236}">
                <a16:creationId xmlns:a16="http://schemas.microsoft.com/office/drawing/2014/main" id="{19EE35A2-12EB-8855-59AD-23370239819B}"/>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descr="Symbol">
            <a:extLst>
              <a:ext uri="{FF2B5EF4-FFF2-40B4-BE49-F238E27FC236}">
                <a16:creationId xmlns:a16="http://schemas.microsoft.com/office/drawing/2014/main" id="{4DA55115-45EF-CD36-F61E-769265040D92}"/>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descr="Symbol">
            <a:extLst>
              <a:ext uri="{FF2B5EF4-FFF2-40B4-BE49-F238E27FC236}">
                <a16:creationId xmlns:a16="http://schemas.microsoft.com/office/drawing/2014/main" id="{0A0AFA27-9A72-1904-D397-F10111C403AA}"/>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E5D7A75A-33BF-8E12-6C44-38045E87204A}"/>
              </a:ext>
            </a:extLst>
          </p:cNvPr>
          <p:cNvSpPr txBox="1"/>
          <p:nvPr/>
        </p:nvSpPr>
        <p:spPr>
          <a:xfrm>
            <a:off x="2470566" y="9029101"/>
            <a:ext cx="3708629"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7" name="TextBox 7">
            <a:extLst>
              <a:ext uri="{FF2B5EF4-FFF2-40B4-BE49-F238E27FC236}">
                <a16:creationId xmlns:a16="http://schemas.microsoft.com/office/drawing/2014/main" id="{312B26EB-7C19-BCD7-F01D-F83D81DC139B}"/>
              </a:ext>
            </a:extLst>
          </p:cNvPr>
          <p:cNvSpPr txBox="1"/>
          <p:nvPr/>
        </p:nvSpPr>
        <p:spPr>
          <a:xfrm>
            <a:off x="12506963" y="8994747"/>
            <a:ext cx="4752337"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9" name="TextBox 8">
            <a:extLst>
              <a:ext uri="{FF2B5EF4-FFF2-40B4-BE49-F238E27FC236}">
                <a16:creationId xmlns:a16="http://schemas.microsoft.com/office/drawing/2014/main" id="{1AB525FE-0A1C-25B5-E7BF-9ACCB223F6F8}"/>
              </a:ext>
            </a:extLst>
          </p:cNvPr>
          <p:cNvSpPr txBox="1"/>
          <p:nvPr/>
        </p:nvSpPr>
        <p:spPr>
          <a:xfrm>
            <a:off x="16002000" y="3454400"/>
            <a:ext cx="184731" cy="369332"/>
          </a:xfrm>
          <a:prstGeom prst="rect">
            <a:avLst/>
          </a:prstGeom>
          <a:solidFill>
            <a:schemeClr val="bg1"/>
          </a:solidFill>
        </p:spPr>
        <p:txBody>
          <a:bodyPr wrap="none" rtlCol="0">
            <a:spAutoFit/>
          </a:bodyPr>
          <a:lstStyle/>
          <a:p>
            <a:endParaRPr lang="en-US" dirty="0"/>
          </a:p>
        </p:txBody>
      </p:sp>
      <p:pic>
        <p:nvPicPr>
          <p:cNvPr id="15" name="Picture 14" descr="A screenshot of a computer&#10;&#10;AI-generated content may be incorrect.">
            <a:extLst>
              <a:ext uri="{FF2B5EF4-FFF2-40B4-BE49-F238E27FC236}">
                <a16:creationId xmlns:a16="http://schemas.microsoft.com/office/drawing/2014/main" id="{1D4CA72F-48F1-B99D-09D9-C19E43F967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0" y="1976126"/>
            <a:ext cx="7772400" cy="2938774"/>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08C56377-5966-EB07-490F-71791D4FFF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4000" y="5412898"/>
            <a:ext cx="7772400" cy="3567217"/>
          </a:xfrm>
          <a:prstGeom prst="rect">
            <a:avLst/>
          </a:prstGeom>
        </p:spPr>
      </p:pic>
      <p:pic>
        <p:nvPicPr>
          <p:cNvPr id="19" name="Picture 18" descr="A close-up of a line&#10;&#10;AI-generated content may be incorrect.">
            <a:extLst>
              <a:ext uri="{FF2B5EF4-FFF2-40B4-BE49-F238E27FC236}">
                <a16:creationId xmlns:a16="http://schemas.microsoft.com/office/drawing/2014/main" id="{8A92DDC3-F096-8565-D112-703778423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00" y="4756545"/>
            <a:ext cx="7772400" cy="3868575"/>
          </a:xfrm>
          <a:prstGeom prst="rect">
            <a:avLst/>
          </a:prstGeom>
        </p:spPr>
      </p:pic>
      <p:grpSp>
        <p:nvGrpSpPr>
          <p:cNvPr id="21" name="Group 2">
            <a:extLst>
              <a:ext uri="{FF2B5EF4-FFF2-40B4-BE49-F238E27FC236}">
                <a16:creationId xmlns:a16="http://schemas.microsoft.com/office/drawing/2014/main" id="{FE36AD1A-CF6A-7A51-7D2A-6B266F6AEF11}"/>
              </a:ext>
            </a:extLst>
          </p:cNvPr>
          <p:cNvGrpSpPr/>
          <p:nvPr/>
        </p:nvGrpSpPr>
        <p:grpSpPr>
          <a:xfrm>
            <a:off x="594709" y="860198"/>
            <a:ext cx="8549291" cy="1759316"/>
            <a:chOff x="0" y="0"/>
            <a:chExt cx="3110128" cy="587377"/>
          </a:xfrm>
        </p:grpSpPr>
        <p:sp>
          <p:nvSpPr>
            <p:cNvPr id="22" name="Freeform 3">
              <a:extLst>
                <a:ext uri="{FF2B5EF4-FFF2-40B4-BE49-F238E27FC236}">
                  <a16:creationId xmlns:a16="http://schemas.microsoft.com/office/drawing/2014/main" id="{C6E24BA8-E544-17B0-4759-68801BF8F236}"/>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23" name="TextBox 5">
            <a:extLst>
              <a:ext uri="{FF2B5EF4-FFF2-40B4-BE49-F238E27FC236}">
                <a16:creationId xmlns:a16="http://schemas.microsoft.com/office/drawing/2014/main" id="{E219D993-5253-F6B0-C44F-9003FA8B6360}"/>
              </a:ext>
            </a:extLst>
          </p:cNvPr>
          <p:cNvSpPr txBox="1"/>
          <p:nvPr/>
        </p:nvSpPr>
        <p:spPr>
          <a:xfrm>
            <a:off x="763619" y="1268458"/>
            <a:ext cx="15390781"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err="1">
                <a:solidFill>
                  <a:schemeClr val="tx2"/>
                </a:solidFill>
                <a:latin typeface="Poppins Bold"/>
                <a:ea typeface="Poppins Bold"/>
                <a:cs typeface="Poppins Bold"/>
                <a:sym typeface="Poppins Bold"/>
              </a:rPr>
              <a:t>NeuroJourney</a:t>
            </a:r>
            <a:endParaRPr lang="en-US" sz="8124" b="1" dirty="0">
              <a:solidFill>
                <a:schemeClr val="tx2"/>
              </a:solidFill>
              <a:latin typeface="Poppins Bold"/>
              <a:ea typeface="Poppins Bold"/>
              <a:cs typeface="Poppins Bold"/>
              <a:sym typeface="Poppins Bold"/>
            </a:endParaRPr>
          </a:p>
        </p:txBody>
      </p:sp>
    </p:spTree>
    <p:extLst>
      <p:ext uri="{BB962C8B-B14F-4D97-AF65-F5344CB8AC3E}">
        <p14:creationId xmlns:p14="http://schemas.microsoft.com/office/powerpoint/2010/main" val="3273698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1D3FE-0CCC-B168-56F9-F63CCBC636C7}"/>
            </a:ext>
          </a:extLst>
        </p:cNvPr>
        <p:cNvGrpSpPr/>
        <p:nvPr/>
      </p:nvGrpSpPr>
      <p:grpSpPr>
        <a:xfrm>
          <a:off x="0" y="0"/>
          <a:ext cx="0" cy="0"/>
          <a:chOff x="0" y="0"/>
          <a:chExt cx="0" cy="0"/>
        </a:xfrm>
      </p:grpSpPr>
      <p:sp>
        <p:nvSpPr>
          <p:cNvPr id="2" name="Freeform 2" descr="Symbol">
            <a:extLst>
              <a:ext uri="{FF2B5EF4-FFF2-40B4-BE49-F238E27FC236}">
                <a16:creationId xmlns:a16="http://schemas.microsoft.com/office/drawing/2014/main" id="{85427B84-930A-E5F2-9202-E6E48A29FFFB}"/>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Symbol">
            <a:extLst>
              <a:ext uri="{FF2B5EF4-FFF2-40B4-BE49-F238E27FC236}">
                <a16:creationId xmlns:a16="http://schemas.microsoft.com/office/drawing/2014/main" id="{E52E9B9A-84BA-D1BF-243E-2FDEBE01172E}"/>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descr="Symbol">
            <a:extLst>
              <a:ext uri="{FF2B5EF4-FFF2-40B4-BE49-F238E27FC236}">
                <a16:creationId xmlns:a16="http://schemas.microsoft.com/office/drawing/2014/main" id="{94E8046D-47ED-1364-777F-654403F08252}"/>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descr="Symbol">
            <a:extLst>
              <a:ext uri="{FF2B5EF4-FFF2-40B4-BE49-F238E27FC236}">
                <a16:creationId xmlns:a16="http://schemas.microsoft.com/office/drawing/2014/main" id="{5D1EFA6A-8B1B-3452-8626-430DD831C583}"/>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C8E65AD1-B7C5-CDAB-2E8D-8A15E694EBFA}"/>
              </a:ext>
            </a:extLst>
          </p:cNvPr>
          <p:cNvSpPr txBox="1"/>
          <p:nvPr/>
        </p:nvSpPr>
        <p:spPr>
          <a:xfrm>
            <a:off x="2470566" y="9029101"/>
            <a:ext cx="3708629"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7" name="TextBox 7">
            <a:extLst>
              <a:ext uri="{FF2B5EF4-FFF2-40B4-BE49-F238E27FC236}">
                <a16:creationId xmlns:a16="http://schemas.microsoft.com/office/drawing/2014/main" id="{E63445F9-8742-90C3-E78C-B539B4F80135}"/>
              </a:ext>
            </a:extLst>
          </p:cNvPr>
          <p:cNvSpPr txBox="1"/>
          <p:nvPr/>
        </p:nvSpPr>
        <p:spPr>
          <a:xfrm>
            <a:off x="12506963" y="8994747"/>
            <a:ext cx="4752337"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9" name="TextBox 8">
            <a:extLst>
              <a:ext uri="{FF2B5EF4-FFF2-40B4-BE49-F238E27FC236}">
                <a16:creationId xmlns:a16="http://schemas.microsoft.com/office/drawing/2014/main" id="{DAB1BD28-1E78-A9D4-0B65-1EEE0C9F4AF5}"/>
              </a:ext>
            </a:extLst>
          </p:cNvPr>
          <p:cNvSpPr txBox="1"/>
          <p:nvPr/>
        </p:nvSpPr>
        <p:spPr>
          <a:xfrm>
            <a:off x="16002000" y="3454400"/>
            <a:ext cx="184731" cy="369332"/>
          </a:xfrm>
          <a:prstGeom prst="rect">
            <a:avLst/>
          </a:prstGeom>
          <a:solidFill>
            <a:schemeClr val="bg1"/>
          </a:solidFill>
        </p:spPr>
        <p:txBody>
          <a:bodyPr wrap="none" rtlCol="0">
            <a:spAutoFit/>
          </a:bodyPr>
          <a:lstStyle/>
          <a:p>
            <a:endParaRPr lang="en-US" dirty="0"/>
          </a:p>
        </p:txBody>
      </p:sp>
      <p:grpSp>
        <p:nvGrpSpPr>
          <p:cNvPr id="21" name="Group 2">
            <a:extLst>
              <a:ext uri="{FF2B5EF4-FFF2-40B4-BE49-F238E27FC236}">
                <a16:creationId xmlns:a16="http://schemas.microsoft.com/office/drawing/2014/main" id="{1CEC0B4F-4413-F5BA-670B-5D377B64E3B9}"/>
              </a:ext>
            </a:extLst>
          </p:cNvPr>
          <p:cNvGrpSpPr/>
          <p:nvPr/>
        </p:nvGrpSpPr>
        <p:grpSpPr>
          <a:xfrm>
            <a:off x="594709" y="860198"/>
            <a:ext cx="16975160" cy="1759316"/>
            <a:chOff x="0" y="0"/>
            <a:chExt cx="3110128" cy="587377"/>
          </a:xfrm>
        </p:grpSpPr>
        <p:sp>
          <p:nvSpPr>
            <p:cNvPr id="22" name="Freeform 3">
              <a:extLst>
                <a:ext uri="{FF2B5EF4-FFF2-40B4-BE49-F238E27FC236}">
                  <a16:creationId xmlns:a16="http://schemas.microsoft.com/office/drawing/2014/main" id="{EE3EE1B7-E363-B5ED-6450-03B333BD5804}"/>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23" name="TextBox 5">
            <a:extLst>
              <a:ext uri="{FF2B5EF4-FFF2-40B4-BE49-F238E27FC236}">
                <a16:creationId xmlns:a16="http://schemas.microsoft.com/office/drawing/2014/main" id="{480BFC4C-7C5E-749B-A87A-37C9EEE87B81}"/>
              </a:ext>
            </a:extLst>
          </p:cNvPr>
          <p:cNvSpPr txBox="1"/>
          <p:nvPr/>
        </p:nvSpPr>
        <p:spPr>
          <a:xfrm>
            <a:off x="763619" y="1268458"/>
            <a:ext cx="15390781"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Perspectives from Others</a:t>
            </a:r>
          </a:p>
        </p:txBody>
      </p:sp>
      <p:pic>
        <p:nvPicPr>
          <p:cNvPr id="10" name="Picture 9" descr="A person and person with a baby&#10;&#10;AI-generated content may be incorrect.">
            <a:extLst>
              <a:ext uri="{FF2B5EF4-FFF2-40B4-BE49-F238E27FC236}">
                <a16:creationId xmlns:a16="http://schemas.microsoft.com/office/drawing/2014/main" id="{1AF9F680-B61A-B111-CA90-81814605CB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0600" y="2999672"/>
            <a:ext cx="7772400" cy="2776433"/>
          </a:xfrm>
          <a:prstGeom prst="rect">
            <a:avLst/>
          </a:prstGeom>
        </p:spPr>
      </p:pic>
      <p:pic>
        <p:nvPicPr>
          <p:cNvPr id="12" name="Picture 11" descr="A screenshot of a video&#10;&#10;AI-generated content may be incorrect.">
            <a:extLst>
              <a:ext uri="{FF2B5EF4-FFF2-40B4-BE49-F238E27FC236}">
                <a16:creationId xmlns:a16="http://schemas.microsoft.com/office/drawing/2014/main" id="{9D6E82ED-C2B4-F9E5-AD52-2CB80C7EA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96400" y="3060404"/>
            <a:ext cx="7772400" cy="2654968"/>
          </a:xfrm>
          <a:prstGeom prst="rect">
            <a:avLst/>
          </a:prstGeom>
        </p:spPr>
      </p:pic>
      <p:pic>
        <p:nvPicPr>
          <p:cNvPr id="14" name="Picture 13" descr="A screenshot of a video chat&#10;&#10;AI-generated content may be incorrect.">
            <a:extLst>
              <a:ext uri="{FF2B5EF4-FFF2-40B4-BE49-F238E27FC236}">
                <a16:creationId xmlns:a16="http://schemas.microsoft.com/office/drawing/2014/main" id="{CD624BA0-2878-88EB-5862-3048B6C09C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96400" y="6090675"/>
            <a:ext cx="7772400" cy="2709792"/>
          </a:xfrm>
          <a:prstGeom prst="rect">
            <a:avLst/>
          </a:prstGeom>
        </p:spPr>
      </p:pic>
      <p:pic>
        <p:nvPicPr>
          <p:cNvPr id="18" name="Picture 17" descr="A collage of a couple of people&#10;&#10;AI-generated content may be incorrect.">
            <a:extLst>
              <a:ext uri="{FF2B5EF4-FFF2-40B4-BE49-F238E27FC236}">
                <a16:creationId xmlns:a16="http://schemas.microsoft.com/office/drawing/2014/main" id="{D849624E-56F2-83E1-2103-0381304598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607" y="6113813"/>
            <a:ext cx="7772400" cy="2686654"/>
          </a:xfrm>
          <a:prstGeom prst="rect">
            <a:avLst/>
          </a:prstGeom>
        </p:spPr>
      </p:pic>
    </p:spTree>
    <p:extLst>
      <p:ext uri="{BB962C8B-B14F-4D97-AF65-F5344CB8AC3E}">
        <p14:creationId xmlns:p14="http://schemas.microsoft.com/office/powerpoint/2010/main" val="383407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65DC4A8-8357-5F61-3012-2C91C86CDE62}"/>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C632CA19-5FA4-C857-5B7B-8E9A608FBCC5}"/>
              </a:ext>
            </a:extLst>
          </p:cNvPr>
          <p:cNvGrpSpPr/>
          <p:nvPr/>
        </p:nvGrpSpPr>
        <p:grpSpPr>
          <a:xfrm>
            <a:off x="9406878" y="1484876"/>
            <a:ext cx="7661923" cy="7234805"/>
            <a:chOff x="0" y="-152400"/>
            <a:chExt cx="2017955" cy="1905463"/>
          </a:xfrm>
        </p:grpSpPr>
        <p:sp>
          <p:nvSpPr>
            <p:cNvPr id="4" name="Freeform 4">
              <a:extLst>
                <a:ext uri="{FF2B5EF4-FFF2-40B4-BE49-F238E27FC236}">
                  <a16:creationId xmlns:a16="http://schemas.microsoft.com/office/drawing/2014/main" id="{DF0AF702-305A-90F7-0470-A721760566AC}"/>
                </a:ext>
              </a:extLst>
            </p:cNvPr>
            <p:cNvSpPr/>
            <p:nvPr/>
          </p:nvSpPr>
          <p:spPr>
            <a:xfrm>
              <a:off x="62986" y="0"/>
              <a:ext cx="1954969" cy="1753063"/>
            </a:xfrm>
            <a:custGeom>
              <a:avLst/>
              <a:gdLst/>
              <a:ahLst/>
              <a:cxnLst/>
              <a:rect l="l" t="t" r="r" b="b"/>
              <a:pathLst>
                <a:path w="1954969" h="1753063">
                  <a:moveTo>
                    <a:pt x="21903" y="0"/>
                  </a:moveTo>
                  <a:lnTo>
                    <a:pt x="1933066" y="0"/>
                  </a:lnTo>
                  <a:cubicBezTo>
                    <a:pt x="1938875" y="0"/>
                    <a:pt x="1944446" y="2308"/>
                    <a:pt x="1948554" y="6415"/>
                  </a:cubicBezTo>
                  <a:cubicBezTo>
                    <a:pt x="1952662" y="10523"/>
                    <a:pt x="1954969" y="16094"/>
                    <a:pt x="1954969" y="21903"/>
                  </a:cubicBezTo>
                  <a:lnTo>
                    <a:pt x="1954969" y="1731160"/>
                  </a:lnTo>
                  <a:cubicBezTo>
                    <a:pt x="1954969" y="1736969"/>
                    <a:pt x="1952662" y="1742540"/>
                    <a:pt x="1948554" y="1746648"/>
                  </a:cubicBezTo>
                  <a:cubicBezTo>
                    <a:pt x="1944446" y="1750755"/>
                    <a:pt x="1938875" y="1753063"/>
                    <a:pt x="1933066" y="1753063"/>
                  </a:cubicBezTo>
                  <a:lnTo>
                    <a:pt x="21903" y="1753063"/>
                  </a:lnTo>
                  <a:cubicBezTo>
                    <a:pt x="16094" y="1753063"/>
                    <a:pt x="10523" y="1750755"/>
                    <a:pt x="6415" y="1746648"/>
                  </a:cubicBezTo>
                  <a:cubicBezTo>
                    <a:pt x="2308" y="1742540"/>
                    <a:pt x="0" y="1736969"/>
                    <a:pt x="0" y="1731160"/>
                  </a:cubicBezTo>
                  <a:lnTo>
                    <a:pt x="0" y="21903"/>
                  </a:lnTo>
                  <a:cubicBezTo>
                    <a:pt x="0" y="16094"/>
                    <a:pt x="2308" y="10523"/>
                    <a:pt x="6415" y="6415"/>
                  </a:cubicBezTo>
                  <a:cubicBezTo>
                    <a:pt x="10523" y="2308"/>
                    <a:pt x="16094" y="0"/>
                    <a:pt x="21903" y="0"/>
                  </a:cubicBezTo>
                  <a:close/>
                </a:path>
              </a:pathLst>
            </a:custGeom>
            <a:solidFill>
              <a:srgbClr val="FFFFFF">
                <a:alpha val="89804"/>
              </a:srgbClr>
            </a:solidFill>
          </p:spPr>
          <p:txBody>
            <a:bodyPr/>
            <a:lstStyle/>
            <a:p>
              <a:endParaRPr lang="en-US"/>
            </a:p>
          </p:txBody>
        </p:sp>
        <p:sp>
          <p:nvSpPr>
            <p:cNvPr id="5" name="TextBox 5">
              <a:extLst>
                <a:ext uri="{FF2B5EF4-FFF2-40B4-BE49-F238E27FC236}">
                  <a16:creationId xmlns:a16="http://schemas.microsoft.com/office/drawing/2014/main" id="{A1497584-701D-1C24-265D-B0480FB27D1B}"/>
                </a:ext>
              </a:extLst>
            </p:cNvPr>
            <p:cNvSpPr txBox="1"/>
            <p:nvPr/>
          </p:nvSpPr>
          <p:spPr>
            <a:xfrm>
              <a:off x="0" y="-152400"/>
              <a:ext cx="1954969" cy="1905463"/>
            </a:xfrm>
            <a:prstGeom prst="rect">
              <a:avLst/>
            </a:prstGeom>
          </p:spPr>
          <p:txBody>
            <a:bodyPr lIns="50800" tIns="50800" rIns="50800" bIns="50800" rtlCol="0" anchor="ctr"/>
            <a:lstStyle/>
            <a:p>
              <a:pPr algn="ctr">
                <a:lnSpc>
                  <a:spcPts val="4223"/>
                </a:lnSpc>
              </a:pPr>
              <a:endParaRPr/>
            </a:p>
          </p:txBody>
        </p:sp>
      </p:grpSp>
      <p:sp>
        <p:nvSpPr>
          <p:cNvPr id="6" name="TextBox 6">
            <a:extLst>
              <a:ext uri="{FF2B5EF4-FFF2-40B4-BE49-F238E27FC236}">
                <a16:creationId xmlns:a16="http://schemas.microsoft.com/office/drawing/2014/main" id="{D6835D3F-E2E8-7CC5-D8B2-74F16848DFCE}"/>
              </a:ext>
            </a:extLst>
          </p:cNvPr>
          <p:cNvSpPr txBox="1"/>
          <p:nvPr/>
        </p:nvSpPr>
        <p:spPr>
          <a:xfrm>
            <a:off x="10543995" y="3776120"/>
            <a:ext cx="5548281" cy="3799117"/>
          </a:xfrm>
          <a:prstGeom prst="rect">
            <a:avLst/>
          </a:prstGeom>
        </p:spPr>
        <p:txBody>
          <a:bodyPr lIns="0" tIns="0" rIns="0" bIns="0" rtlCol="0" anchor="t">
            <a:spAutoFit/>
          </a:bodyPr>
          <a:lstStyle/>
          <a:p>
            <a:pPr algn="ctr">
              <a:lnSpc>
                <a:spcPts val="3330"/>
              </a:lnSpc>
            </a:pPr>
            <a:r>
              <a:rPr lang="en-US" sz="2500" dirty="0">
                <a:latin typeface="Poppins" pitchFamily="2" charset="77"/>
                <a:cs typeface="Poppins" pitchFamily="2" charset="77"/>
              </a:rPr>
              <a:t>Every provider interacting with a parent in the world of medical complexity, from a patient scheduler to a lab tech to a researcher, should have some language to ask for, encourage, or reinforce the role of parents and caregivers as essential influencers in the child’s plan of care. </a:t>
            </a:r>
            <a:endParaRPr lang="en-US" sz="2500" dirty="0">
              <a:solidFill>
                <a:srgbClr val="201F1F"/>
              </a:solidFill>
              <a:latin typeface="Poppins" pitchFamily="2" charset="77"/>
              <a:ea typeface="Poppins"/>
              <a:cs typeface="Poppins" pitchFamily="2" charset="77"/>
              <a:sym typeface="Poppins"/>
            </a:endParaRPr>
          </a:p>
        </p:txBody>
      </p:sp>
      <p:sp>
        <p:nvSpPr>
          <p:cNvPr id="8" name="Freeform 8">
            <a:extLst>
              <a:ext uri="{FF2B5EF4-FFF2-40B4-BE49-F238E27FC236}">
                <a16:creationId xmlns:a16="http://schemas.microsoft.com/office/drawing/2014/main" id="{DA926C23-CEB3-9A1B-DD35-DC49A4314484}"/>
              </a:ext>
            </a:extLst>
          </p:cNvPr>
          <p:cNvSpPr/>
          <p:nvPr/>
        </p:nvSpPr>
        <p:spPr>
          <a:xfrm>
            <a:off x="11356123" y="2190437"/>
            <a:ext cx="4383580" cy="762587"/>
          </a:xfrm>
          <a:custGeom>
            <a:avLst/>
            <a:gdLst/>
            <a:ahLst/>
            <a:cxnLst/>
            <a:rect l="l" t="t" r="r" b="b"/>
            <a:pathLst>
              <a:path w="4383580" h="762587">
                <a:moveTo>
                  <a:pt x="0" y="0"/>
                </a:moveTo>
                <a:lnTo>
                  <a:pt x="4383580" y="0"/>
                </a:lnTo>
                <a:lnTo>
                  <a:pt x="4383580" y="762587"/>
                </a:lnTo>
                <a:lnTo>
                  <a:pt x="0" y="762587"/>
                </a:lnTo>
                <a:lnTo>
                  <a:pt x="0" y="0"/>
                </a:lnTo>
                <a:close/>
              </a:path>
            </a:pathLst>
          </a:custGeom>
          <a:blipFill>
            <a:blip r:embed="rId3"/>
            <a:stretch>
              <a:fillRect/>
            </a:stretch>
          </a:blipFill>
        </p:spPr>
        <p:txBody>
          <a:bodyPr/>
          <a:lstStyle/>
          <a:p>
            <a:endParaRPr lang="en-US"/>
          </a:p>
        </p:txBody>
      </p:sp>
      <p:sp>
        <p:nvSpPr>
          <p:cNvPr id="9" name="TextBox 9">
            <a:extLst>
              <a:ext uri="{FF2B5EF4-FFF2-40B4-BE49-F238E27FC236}">
                <a16:creationId xmlns:a16="http://schemas.microsoft.com/office/drawing/2014/main" id="{F3F97FEC-E3B0-5B0B-BDC4-8E7971DC1A8F}"/>
              </a:ext>
            </a:extLst>
          </p:cNvPr>
          <p:cNvSpPr txBox="1"/>
          <p:nvPr/>
        </p:nvSpPr>
        <p:spPr>
          <a:xfrm>
            <a:off x="10766300" y="8089095"/>
            <a:ext cx="5548281" cy="405688"/>
          </a:xfrm>
          <a:prstGeom prst="rect">
            <a:avLst/>
          </a:prstGeom>
        </p:spPr>
        <p:txBody>
          <a:bodyPr lIns="0" tIns="0" rIns="0" bIns="0" rtlCol="0" anchor="t">
            <a:spAutoFit/>
          </a:bodyPr>
          <a:lstStyle/>
          <a:p>
            <a:pPr algn="ctr">
              <a:lnSpc>
                <a:spcPts val="3330"/>
              </a:lnSpc>
            </a:pPr>
            <a:r>
              <a:rPr lang="en-US" sz="2296" dirty="0">
                <a:solidFill>
                  <a:srgbClr val="201F1F"/>
                </a:solidFill>
                <a:latin typeface="Poppins"/>
                <a:ea typeface="Poppins"/>
                <a:cs typeface="Poppins"/>
                <a:sym typeface="Poppins"/>
              </a:rPr>
              <a:t>Liz, Colton’s mom</a:t>
            </a:r>
          </a:p>
        </p:txBody>
      </p:sp>
      <p:sp>
        <p:nvSpPr>
          <p:cNvPr id="10" name="TextBox 10">
            <a:extLst>
              <a:ext uri="{FF2B5EF4-FFF2-40B4-BE49-F238E27FC236}">
                <a16:creationId xmlns:a16="http://schemas.microsoft.com/office/drawing/2014/main" id="{981DCCD9-5E88-C760-56F2-86F613E994F2}"/>
              </a:ext>
            </a:extLst>
          </p:cNvPr>
          <p:cNvSpPr txBox="1"/>
          <p:nvPr/>
        </p:nvSpPr>
        <p:spPr>
          <a:xfrm>
            <a:off x="13118265" y="9049702"/>
            <a:ext cx="4141035"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1" name="Freeform 11" descr="Symbol">
            <a:extLst>
              <a:ext uri="{FF2B5EF4-FFF2-40B4-BE49-F238E27FC236}">
                <a16:creationId xmlns:a16="http://schemas.microsoft.com/office/drawing/2014/main" id="{34B7D411-9C3F-6B61-8AE3-9A3B0FBB7AD8}"/>
              </a:ext>
            </a:extLst>
          </p:cNvPr>
          <p:cNvSpPr/>
          <p:nvPr/>
        </p:nvSpPr>
        <p:spPr>
          <a:xfrm>
            <a:off x="13849278"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descr="Symbol">
            <a:extLst>
              <a:ext uri="{FF2B5EF4-FFF2-40B4-BE49-F238E27FC236}">
                <a16:creationId xmlns:a16="http://schemas.microsoft.com/office/drawing/2014/main" id="{46FC1DB4-187A-5BC1-723A-A7E2483FDD54}"/>
              </a:ext>
            </a:extLst>
          </p:cNvPr>
          <p:cNvSpPr/>
          <p:nvPr/>
        </p:nvSpPr>
        <p:spPr>
          <a:xfrm>
            <a:off x="13195581" y="9495281"/>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descr="Symbol">
            <a:extLst>
              <a:ext uri="{FF2B5EF4-FFF2-40B4-BE49-F238E27FC236}">
                <a16:creationId xmlns:a16="http://schemas.microsoft.com/office/drawing/2014/main" id="{75DB316F-CFBD-7558-2D5C-DB6DBDFA497F}"/>
              </a:ext>
            </a:extLst>
          </p:cNvPr>
          <p:cNvSpPr/>
          <p:nvPr/>
        </p:nvSpPr>
        <p:spPr>
          <a:xfrm>
            <a:off x="13530342" y="9495281"/>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descr="Symbol">
            <a:extLst>
              <a:ext uri="{FF2B5EF4-FFF2-40B4-BE49-F238E27FC236}">
                <a16:creationId xmlns:a16="http://schemas.microsoft.com/office/drawing/2014/main" id="{50272BE3-4945-2218-1160-32581F74EF0B}"/>
              </a:ext>
            </a:extLst>
          </p:cNvPr>
          <p:cNvSpPr/>
          <p:nvPr/>
        </p:nvSpPr>
        <p:spPr>
          <a:xfrm>
            <a:off x="14180112" y="9495281"/>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a:extLst>
              <a:ext uri="{FF2B5EF4-FFF2-40B4-BE49-F238E27FC236}">
                <a16:creationId xmlns:a16="http://schemas.microsoft.com/office/drawing/2014/main" id="{D250B3A9-CBCD-08CA-9318-45ED9DADFFE8}"/>
              </a:ext>
            </a:extLst>
          </p:cNvPr>
          <p:cNvSpPr txBox="1"/>
          <p:nvPr/>
        </p:nvSpPr>
        <p:spPr>
          <a:xfrm>
            <a:off x="13971832" y="9454310"/>
            <a:ext cx="3287468" cy="269901"/>
          </a:xfrm>
          <a:prstGeom prst="rect">
            <a:avLst/>
          </a:prstGeom>
        </p:spPr>
        <p:txBody>
          <a:bodyPr lIns="0" tIns="0" rIns="0" bIns="0" rtlCol="0" anchor="t">
            <a:spAutoFit/>
          </a:bodyPr>
          <a:lstStyle/>
          <a:p>
            <a:pPr algn="r">
              <a:lnSpc>
                <a:spcPts val="2030"/>
              </a:lnSpc>
              <a:spcBef>
                <a:spcPct val="0"/>
              </a:spcBef>
            </a:pPr>
            <a:r>
              <a:rPr lang="en-US" sz="1400">
                <a:solidFill>
                  <a:srgbClr val="000000"/>
                </a:solidFill>
                <a:latin typeface="Poppins"/>
                <a:ea typeface="Poppins"/>
                <a:cs typeface="Poppins"/>
                <a:sym typeface="Poppins"/>
              </a:rPr>
              <a:t>@courageousparentsnetwork</a:t>
            </a:r>
          </a:p>
        </p:txBody>
      </p:sp>
      <p:pic>
        <p:nvPicPr>
          <p:cNvPr id="3078" name="Picture 6" descr="Grappling with Persistent Obligation">
            <a:extLst>
              <a:ext uri="{FF2B5EF4-FFF2-40B4-BE49-F238E27FC236}">
                <a16:creationId xmlns:a16="http://schemas.microsoft.com/office/drawing/2014/main" id="{CA900C28-E6A4-8AE0-81DF-EDA29FC90D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4900" y="-41222"/>
            <a:ext cx="154813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5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4070-73E1-94E7-12A9-A4798C0DC5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A6C797-ACF5-74B2-FBA2-BE2BEA296C7A}"/>
              </a:ext>
            </a:extLst>
          </p:cNvPr>
          <p:cNvGrpSpPr/>
          <p:nvPr/>
        </p:nvGrpSpPr>
        <p:grpSpPr>
          <a:xfrm>
            <a:off x="594709" y="860198"/>
            <a:ext cx="16891579" cy="1759316"/>
            <a:chOff x="0" y="0"/>
            <a:chExt cx="3110128" cy="587377"/>
          </a:xfrm>
        </p:grpSpPr>
        <p:sp>
          <p:nvSpPr>
            <p:cNvPr id="3" name="Freeform 3">
              <a:extLst>
                <a:ext uri="{FF2B5EF4-FFF2-40B4-BE49-F238E27FC236}">
                  <a16:creationId xmlns:a16="http://schemas.microsoft.com/office/drawing/2014/main" id="{DDAE52B6-43A1-DD93-4B6C-A7495F56149F}"/>
                </a:ext>
              </a:extLst>
            </p:cNvPr>
            <p:cNvSpPr/>
            <p:nvPr/>
          </p:nvSpPr>
          <p:spPr>
            <a:xfrm>
              <a:off x="0" y="0"/>
              <a:ext cx="3110128" cy="587377"/>
            </a:xfrm>
            <a:custGeom>
              <a:avLst/>
              <a:gdLst/>
              <a:ahLst/>
              <a:cxnLst/>
              <a:rect l="l" t="t" r="r" b="b"/>
              <a:pathLst>
                <a:path w="3110128" h="587377">
                  <a:moveTo>
                    <a:pt x="4583" y="0"/>
                  </a:moveTo>
                  <a:lnTo>
                    <a:pt x="3105545" y="0"/>
                  </a:lnTo>
                  <a:cubicBezTo>
                    <a:pt x="3106761" y="0"/>
                    <a:pt x="3107926" y="483"/>
                    <a:pt x="3108786" y="1342"/>
                  </a:cubicBezTo>
                  <a:cubicBezTo>
                    <a:pt x="3109645" y="2202"/>
                    <a:pt x="3110128" y="3368"/>
                    <a:pt x="3110128" y="4583"/>
                  </a:cubicBezTo>
                  <a:lnTo>
                    <a:pt x="3110128" y="582793"/>
                  </a:lnTo>
                  <a:cubicBezTo>
                    <a:pt x="3110128" y="584009"/>
                    <a:pt x="3109645" y="585175"/>
                    <a:pt x="3108786" y="586034"/>
                  </a:cubicBezTo>
                  <a:cubicBezTo>
                    <a:pt x="3107926" y="586894"/>
                    <a:pt x="3106761" y="587377"/>
                    <a:pt x="3105545" y="587377"/>
                  </a:cubicBezTo>
                  <a:lnTo>
                    <a:pt x="4583" y="587377"/>
                  </a:lnTo>
                  <a:cubicBezTo>
                    <a:pt x="3368" y="587377"/>
                    <a:pt x="2202" y="586894"/>
                    <a:pt x="1342" y="586034"/>
                  </a:cubicBezTo>
                  <a:cubicBezTo>
                    <a:pt x="483" y="585175"/>
                    <a:pt x="0" y="584009"/>
                    <a:pt x="0" y="582793"/>
                  </a:cubicBezTo>
                  <a:lnTo>
                    <a:pt x="0" y="4583"/>
                  </a:lnTo>
                  <a:cubicBezTo>
                    <a:pt x="0" y="3368"/>
                    <a:pt x="483" y="2202"/>
                    <a:pt x="1342" y="1342"/>
                  </a:cubicBezTo>
                  <a:cubicBezTo>
                    <a:pt x="2202" y="483"/>
                    <a:pt x="3368" y="0"/>
                    <a:pt x="4583" y="0"/>
                  </a:cubicBezTo>
                  <a:close/>
                </a:path>
              </a:pathLst>
            </a:custGeom>
            <a:solidFill>
              <a:srgbClr val="B4DBFF"/>
            </a:solidFill>
            <a:ln w="12700">
              <a:noFill/>
            </a:ln>
          </p:spPr>
          <p:txBody>
            <a:bodyPr/>
            <a:lstStyle/>
            <a:p>
              <a:endParaRPr lang="en-US"/>
            </a:p>
          </p:txBody>
        </p:sp>
      </p:grpSp>
      <p:sp>
        <p:nvSpPr>
          <p:cNvPr id="5" name="TextBox 5">
            <a:extLst>
              <a:ext uri="{FF2B5EF4-FFF2-40B4-BE49-F238E27FC236}">
                <a16:creationId xmlns:a16="http://schemas.microsoft.com/office/drawing/2014/main" id="{271BA012-1362-C703-6D29-8CA15DD8B391}"/>
              </a:ext>
            </a:extLst>
          </p:cNvPr>
          <p:cNvSpPr txBox="1"/>
          <p:nvPr/>
        </p:nvSpPr>
        <p:spPr>
          <a:xfrm>
            <a:off x="763619" y="1268458"/>
            <a:ext cx="15390781" cy="1101199"/>
          </a:xfrm>
          <a:prstGeom prst="rect">
            <a:avLst/>
          </a:prstGeom>
        </p:spPr>
        <p:txBody>
          <a:bodyPr wrap="square" lIns="0" tIns="0" rIns="0" bIns="0" rtlCol="0" anchor="t">
            <a:spAutoFit/>
          </a:bodyPr>
          <a:lstStyle/>
          <a:p>
            <a:pPr marL="0" lvl="0" indent="0" algn="l">
              <a:lnSpc>
                <a:spcPts val="8205"/>
              </a:lnSpc>
              <a:spcBef>
                <a:spcPct val="0"/>
              </a:spcBef>
            </a:pPr>
            <a:r>
              <a:rPr lang="en-US" sz="8124" b="1" dirty="0">
                <a:solidFill>
                  <a:schemeClr val="tx2"/>
                </a:solidFill>
                <a:latin typeface="Poppins Bold"/>
                <a:ea typeface="Poppins Bold"/>
                <a:cs typeface="Poppins Bold"/>
                <a:sym typeface="Poppins Bold"/>
              </a:rPr>
              <a:t>Shared decision making</a:t>
            </a:r>
          </a:p>
        </p:txBody>
      </p:sp>
      <p:sp>
        <p:nvSpPr>
          <p:cNvPr id="6" name="Freeform 6" descr="Symbol">
            <a:extLst>
              <a:ext uri="{FF2B5EF4-FFF2-40B4-BE49-F238E27FC236}">
                <a16:creationId xmlns:a16="http://schemas.microsoft.com/office/drawing/2014/main" id="{0528DF50-2E7A-7CBE-D3BF-5066B9A4C4D7}"/>
              </a:ext>
            </a:extLst>
          </p:cNvPr>
          <p:cNvSpPr/>
          <p:nvPr/>
        </p:nvSpPr>
        <p:spPr>
          <a:xfrm>
            <a:off x="1723961"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descr="Symbol">
            <a:extLst>
              <a:ext uri="{FF2B5EF4-FFF2-40B4-BE49-F238E27FC236}">
                <a16:creationId xmlns:a16="http://schemas.microsoft.com/office/drawing/2014/main" id="{D43A2C56-D7EB-8629-7ED5-E8D35988D723}"/>
              </a:ext>
            </a:extLst>
          </p:cNvPr>
          <p:cNvSpPr/>
          <p:nvPr/>
        </p:nvSpPr>
        <p:spPr>
          <a:xfrm>
            <a:off x="1070264" y="9070072"/>
            <a:ext cx="245110" cy="245110"/>
          </a:xfrm>
          <a:custGeom>
            <a:avLst/>
            <a:gdLst/>
            <a:ahLst/>
            <a:cxnLst/>
            <a:rect l="l" t="t" r="r" b="b"/>
            <a:pathLst>
              <a:path w="245110" h="245110">
                <a:moveTo>
                  <a:pt x="0" y="0"/>
                </a:moveTo>
                <a:lnTo>
                  <a:pt x="245109" y="0"/>
                </a:lnTo>
                <a:lnTo>
                  <a:pt x="245109" y="245109"/>
                </a:lnTo>
                <a:lnTo>
                  <a:pt x="0" y="2451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descr="Symbol">
            <a:extLst>
              <a:ext uri="{FF2B5EF4-FFF2-40B4-BE49-F238E27FC236}">
                <a16:creationId xmlns:a16="http://schemas.microsoft.com/office/drawing/2014/main" id="{EF1B61AF-6725-3881-EC33-D9201EF4B495}"/>
              </a:ext>
            </a:extLst>
          </p:cNvPr>
          <p:cNvSpPr/>
          <p:nvPr/>
        </p:nvSpPr>
        <p:spPr>
          <a:xfrm>
            <a:off x="1405025" y="9070072"/>
            <a:ext cx="290361" cy="245110"/>
          </a:xfrm>
          <a:custGeom>
            <a:avLst/>
            <a:gdLst/>
            <a:ahLst/>
            <a:cxnLst/>
            <a:rect l="l" t="t" r="r" b="b"/>
            <a:pathLst>
              <a:path w="290361" h="245110">
                <a:moveTo>
                  <a:pt x="0" y="0"/>
                </a:moveTo>
                <a:lnTo>
                  <a:pt x="290361" y="0"/>
                </a:lnTo>
                <a:lnTo>
                  <a:pt x="290361" y="245109"/>
                </a:lnTo>
                <a:lnTo>
                  <a:pt x="0" y="245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descr="Symbol">
            <a:extLst>
              <a:ext uri="{FF2B5EF4-FFF2-40B4-BE49-F238E27FC236}">
                <a16:creationId xmlns:a16="http://schemas.microsoft.com/office/drawing/2014/main" id="{1A209959-DFD4-BB40-0FFE-715312A2568A}"/>
              </a:ext>
            </a:extLst>
          </p:cNvPr>
          <p:cNvSpPr/>
          <p:nvPr/>
        </p:nvSpPr>
        <p:spPr>
          <a:xfrm>
            <a:off x="2054795" y="9070072"/>
            <a:ext cx="349096" cy="245110"/>
          </a:xfrm>
          <a:custGeom>
            <a:avLst/>
            <a:gdLst/>
            <a:ahLst/>
            <a:cxnLst/>
            <a:rect l="l" t="t" r="r" b="b"/>
            <a:pathLst>
              <a:path w="349096" h="245110">
                <a:moveTo>
                  <a:pt x="0" y="0"/>
                </a:moveTo>
                <a:lnTo>
                  <a:pt x="349096" y="0"/>
                </a:lnTo>
                <a:lnTo>
                  <a:pt x="349096" y="245109"/>
                </a:lnTo>
                <a:lnTo>
                  <a:pt x="0" y="245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9032ACBF-69CE-F4B7-C70B-DBE1280CAA1E}"/>
              </a:ext>
            </a:extLst>
          </p:cNvPr>
          <p:cNvSpPr txBox="1"/>
          <p:nvPr/>
        </p:nvSpPr>
        <p:spPr>
          <a:xfrm>
            <a:off x="2470566" y="9029101"/>
            <a:ext cx="3429521" cy="269901"/>
          </a:xfrm>
          <a:prstGeom prst="rect">
            <a:avLst/>
          </a:prstGeom>
        </p:spPr>
        <p:txBody>
          <a:bodyPr lIns="0" tIns="0" rIns="0" bIns="0" rtlCol="0" anchor="t">
            <a:spAutoFit/>
          </a:bodyPr>
          <a:lstStyle/>
          <a:p>
            <a:pPr algn="l">
              <a:lnSpc>
                <a:spcPts val="2030"/>
              </a:lnSpc>
              <a:spcBef>
                <a:spcPct val="0"/>
              </a:spcBef>
            </a:pPr>
            <a:r>
              <a:rPr lang="en-US" sz="1400">
                <a:solidFill>
                  <a:srgbClr val="000000"/>
                </a:solidFill>
                <a:latin typeface="Poppins"/>
                <a:ea typeface="Poppins"/>
                <a:cs typeface="Poppins"/>
                <a:sym typeface="Poppins"/>
              </a:rPr>
              <a:t>@courageousparentsnetwork</a:t>
            </a:r>
          </a:p>
        </p:txBody>
      </p:sp>
      <p:sp>
        <p:nvSpPr>
          <p:cNvPr id="11" name="TextBox 11">
            <a:extLst>
              <a:ext uri="{FF2B5EF4-FFF2-40B4-BE49-F238E27FC236}">
                <a16:creationId xmlns:a16="http://schemas.microsoft.com/office/drawing/2014/main" id="{888275B2-E92C-BC34-C7F2-B4C8B14562FB}"/>
              </a:ext>
            </a:extLst>
          </p:cNvPr>
          <p:cNvSpPr txBox="1"/>
          <p:nvPr/>
        </p:nvSpPr>
        <p:spPr>
          <a:xfrm>
            <a:off x="12935252" y="8994747"/>
            <a:ext cx="4324048" cy="321945"/>
          </a:xfrm>
          <a:prstGeom prst="rect">
            <a:avLst/>
          </a:prstGeom>
        </p:spPr>
        <p:txBody>
          <a:bodyPr lIns="0" tIns="0" rIns="0" bIns="0" rtlCol="0" anchor="t">
            <a:spAutoFit/>
          </a:bodyPr>
          <a:lstStyle/>
          <a:p>
            <a:pPr algn="r">
              <a:lnSpc>
                <a:spcPts val="2640"/>
              </a:lnSpc>
              <a:spcBef>
                <a:spcPct val="0"/>
              </a:spcBef>
            </a:pPr>
            <a:r>
              <a:rPr lang="en-US" sz="1500">
                <a:solidFill>
                  <a:srgbClr val="000000"/>
                </a:solidFill>
                <a:latin typeface="Poppins"/>
                <a:ea typeface="Poppins"/>
                <a:cs typeface="Poppins"/>
                <a:sym typeface="Poppins"/>
              </a:rPr>
              <a:t>www.courageousparentsnetwork.org</a:t>
            </a:r>
          </a:p>
        </p:txBody>
      </p:sp>
      <p:sp>
        <p:nvSpPr>
          <p:cNvPr id="12" name="Freeform 12">
            <a:extLst>
              <a:ext uri="{FF2B5EF4-FFF2-40B4-BE49-F238E27FC236}">
                <a16:creationId xmlns:a16="http://schemas.microsoft.com/office/drawing/2014/main" id="{9FF408FF-B374-36C4-859B-6729190A669D}"/>
              </a:ext>
            </a:extLst>
          </p:cNvPr>
          <p:cNvSpPr/>
          <p:nvPr/>
        </p:nvSpPr>
        <p:spPr>
          <a:xfrm>
            <a:off x="6714823" y="8835709"/>
            <a:ext cx="4858354" cy="845181"/>
          </a:xfrm>
          <a:custGeom>
            <a:avLst/>
            <a:gdLst/>
            <a:ahLst/>
            <a:cxnLst/>
            <a:rect l="l" t="t" r="r" b="b"/>
            <a:pathLst>
              <a:path w="4858354" h="845181">
                <a:moveTo>
                  <a:pt x="0" y="0"/>
                </a:moveTo>
                <a:lnTo>
                  <a:pt x="4858354" y="0"/>
                </a:lnTo>
                <a:lnTo>
                  <a:pt x="4858354" y="845182"/>
                </a:lnTo>
                <a:lnTo>
                  <a:pt x="0" y="845182"/>
                </a:lnTo>
                <a:lnTo>
                  <a:pt x="0" y="0"/>
                </a:lnTo>
                <a:close/>
              </a:path>
            </a:pathLst>
          </a:custGeom>
          <a:blipFill>
            <a:blip r:embed="rId11"/>
            <a:stretch>
              <a:fillRect/>
            </a:stretch>
          </a:blipFill>
        </p:spPr>
        <p:txBody>
          <a:bodyPr/>
          <a:lstStyle/>
          <a:p>
            <a:endParaRPr lang="en-US"/>
          </a:p>
        </p:txBody>
      </p:sp>
      <p:sp>
        <p:nvSpPr>
          <p:cNvPr id="13" name="TextBox 12">
            <a:extLst>
              <a:ext uri="{FF2B5EF4-FFF2-40B4-BE49-F238E27FC236}">
                <a16:creationId xmlns:a16="http://schemas.microsoft.com/office/drawing/2014/main" id="{1086A620-CCE4-7735-7BD8-D74343B8536A}"/>
              </a:ext>
            </a:extLst>
          </p:cNvPr>
          <p:cNvSpPr txBox="1"/>
          <p:nvPr/>
        </p:nvSpPr>
        <p:spPr>
          <a:xfrm>
            <a:off x="1070264" y="3009900"/>
            <a:ext cx="16416024" cy="8956298"/>
          </a:xfrm>
          <a:prstGeom prst="rect">
            <a:avLst/>
          </a:prstGeom>
          <a:noFill/>
        </p:spPr>
        <p:txBody>
          <a:bodyPr wrap="square" rtlCol="0">
            <a:spAutoFit/>
          </a:bodyPr>
          <a:lstStyle/>
          <a:p>
            <a:pPr marL="285750" indent="-285750">
              <a:buFont typeface="Arial" panose="020B0604020202020204" pitchFamily="34" charset="0"/>
              <a:buChar char="•"/>
            </a:pPr>
            <a:r>
              <a:rPr lang="en-US" sz="4500" dirty="0">
                <a:latin typeface="Poppins" pitchFamily="2" charset="77"/>
                <a:cs typeface="Poppins" pitchFamily="2" charset="77"/>
              </a:rPr>
              <a:t>Burden of decision making</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Wrapped in a fear of future guilt or regret</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May be juggling others’ opinions</a:t>
            </a:r>
          </a:p>
          <a:p>
            <a:pPr marL="285750" indent="-285750">
              <a:buFont typeface="Arial" panose="020B0604020202020204" pitchFamily="34" charset="0"/>
              <a:buChar char="•"/>
            </a:pPr>
            <a:endParaRPr lang="en-US" sz="4500" dirty="0">
              <a:latin typeface="Poppins" pitchFamily="2" charset="77"/>
              <a:cs typeface="Poppins" pitchFamily="2" charset="77"/>
            </a:endParaRPr>
          </a:p>
          <a:p>
            <a:pPr marL="285750" indent="-285750">
              <a:buFont typeface="Arial" panose="020B0604020202020204" pitchFamily="34" charset="0"/>
              <a:buChar char="•"/>
            </a:pPr>
            <a:r>
              <a:rPr lang="en-US" sz="4500" dirty="0">
                <a:latin typeface="Poppins" pitchFamily="2" charset="77"/>
                <a:cs typeface="Poppins" pitchFamily="2" charset="77"/>
              </a:rPr>
              <a:t>Parents’ decision-making style vs. clinician communication style</a:t>
            </a: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a:p>
            <a:pPr marL="285750" indent="-285750">
              <a:buFont typeface="Arial" panose="020B0604020202020204" pitchFamily="34" charset="0"/>
              <a:buChar char="•"/>
            </a:pPr>
            <a:endParaRPr lang="en-US" sz="5400" dirty="0">
              <a:latin typeface="Poppins" pitchFamily="2" charset="77"/>
              <a:cs typeface="Poppins" pitchFamily="2" charset="77"/>
            </a:endParaRPr>
          </a:p>
        </p:txBody>
      </p:sp>
    </p:spTree>
    <p:extLst>
      <p:ext uri="{BB962C8B-B14F-4D97-AF65-F5344CB8AC3E}">
        <p14:creationId xmlns:p14="http://schemas.microsoft.com/office/powerpoint/2010/main" val="453808174"/>
      </p:ext>
    </p:extLst>
  </p:cSld>
  <p:clrMapOvr>
    <a:masterClrMapping/>
  </p:clrMapOvr>
</p:sld>
</file>

<file path=ppt/theme/theme1.xml><?xml version="1.0" encoding="utf-8"?>
<a:theme xmlns:a="http://schemas.openxmlformats.org/drawingml/2006/main" name="Office Theme">
  <a:themeElements>
    <a:clrScheme name="CPN">
      <a:dk1>
        <a:srgbClr val="000000"/>
      </a:dk1>
      <a:lt1>
        <a:srgbClr val="FFFFFF"/>
      </a:lt1>
      <a:dk2>
        <a:srgbClr val="22457B"/>
      </a:dk2>
      <a:lt2>
        <a:srgbClr val="FFFFFF"/>
      </a:lt2>
      <a:accent1>
        <a:srgbClr val="B3DBFF"/>
      </a:accent1>
      <a:accent2>
        <a:srgbClr val="F6921E"/>
      </a:accent2>
      <a:accent3>
        <a:srgbClr val="8DC049"/>
      </a:accent3>
      <a:accent4>
        <a:srgbClr val="874800"/>
      </a:accent4>
      <a:accent5>
        <a:srgbClr val="FFC279"/>
      </a:accent5>
      <a:accent6>
        <a:srgbClr val="DBE290"/>
      </a:accent6>
      <a:hlink>
        <a:srgbClr val="00344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6436C14-57EC-144E-9387-CAC7631503E9}" vid="{0664F34D-6B40-1840-AF0F-9F310DF5C7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397</TotalTime>
  <Words>1791</Words>
  <Application>Microsoft Office PowerPoint</Application>
  <PresentationFormat>Custom</PresentationFormat>
  <Paragraphs>199</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Arial</vt:lpstr>
      <vt:lpstr>Poppins Italics</vt:lpstr>
      <vt:lpstr>Aptos</vt:lpstr>
      <vt:lpstr>Poppins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Speller, Nancy</cp:lastModifiedBy>
  <cp:revision>4</cp:revision>
  <dcterms:created xsi:type="dcterms:W3CDTF">2025-09-24T16:46:59Z</dcterms:created>
  <dcterms:modified xsi:type="dcterms:W3CDTF">2025-09-26T15:54:17Z</dcterms:modified>
  <dc:identifier>DAGrYX9R0lY</dc:identifier>
</cp:coreProperties>
</file>