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29"/>
  </p:notesMasterIdLst>
  <p:sldIdLst>
    <p:sldId id="256" r:id="rId2"/>
    <p:sldId id="920" r:id="rId3"/>
    <p:sldId id="257" r:id="rId4"/>
    <p:sldId id="258" r:id="rId5"/>
    <p:sldId id="259" r:id="rId6"/>
    <p:sldId id="265" r:id="rId7"/>
    <p:sldId id="266" r:id="rId8"/>
    <p:sldId id="269" r:id="rId9"/>
    <p:sldId id="923" r:id="rId10"/>
    <p:sldId id="274" r:id="rId11"/>
    <p:sldId id="260" r:id="rId12"/>
    <p:sldId id="927" r:id="rId13"/>
    <p:sldId id="261" r:id="rId14"/>
    <p:sldId id="924" r:id="rId15"/>
    <p:sldId id="925" r:id="rId16"/>
    <p:sldId id="926" r:id="rId17"/>
    <p:sldId id="928" r:id="rId18"/>
    <p:sldId id="281" r:id="rId19"/>
    <p:sldId id="277" r:id="rId20"/>
    <p:sldId id="280" r:id="rId21"/>
    <p:sldId id="282" r:id="rId22"/>
    <p:sldId id="283" r:id="rId23"/>
    <p:sldId id="287" r:id="rId24"/>
    <p:sldId id="285" r:id="rId25"/>
    <p:sldId id="286" r:id="rId26"/>
    <p:sldId id="288" r:id="rId27"/>
    <p:sldId id="263"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82DC2"/>
    <a:srgbClr val="00AA48"/>
    <a:srgbClr val="FF364C"/>
    <a:srgbClr val="3F0065"/>
    <a:srgbClr val="009ED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E1C45F2-20A2-4B1A-884B-06771AA9A3E2}" v="56" dt="2025-09-17T20:38:06.18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9561"/>
    <p:restoredTop sz="94656"/>
  </p:normalViewPr>
  <p:slideViewPr>
    <p:cSldViewPr snapToGrid="0">
      <p:cViewPr varScale="1">
        <p:scale>
          <a:sx n="81" d="100"/>
          <a:sy n="81" d="100"/>
        </p:scale>
        <p:origin x="48" y="26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611D405-3136-4655-B40C-2772F36A3430}"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US"/>
        </a:p>
      </dgm:t>
    </dgm:pt>
    <dgm:pt modelId="{59678533-FDC5-4D34-ADBB-3D24805B2915}">
      <dgm:prSet/>
      <dgm:spPr/>
      <dgm:t>
        <a:bodyPr/>
        <a:lstStyle/>
        <a:p>
          <a:r>
            <a:rPr lang="en-US" dirty="0"/>
            <a:t>Front Door Office Long Island: 631-434-6000 (Region 5)</a:t>
          </a:r>
        </a:p>
      </dgm:t>
      <dgm:extLst>
        <a:ext uri="{E40237B7-FDA0-4F09-8148-C483321AD2D9}">
          <dgm14:cNvPr xmlns:dgm14="http://schemas.microsoft.com/office/drawing/2010/diagram" id="0" name="" descr="Front Door Office Long Island: 631-434-6000 (Region 5)&#10;Counties served: Nassau, Suffolk&#10;New York City (Region 4)&#10;Front Door Office Queens: 718-217-6485&#10;Front Door Office Brooklyn: 718-642-8576&#10;Front Door Office Manhattan: 646-766-3220&#10;Front Door Office Bronx: 718-430-0757&#10;"/>
        </a:ext>
      </dgm:extLst>
    </dgm:pt>
    <dgm:pt modelId="{52332170-36D3-43E6-B428-C0E33FECC019}" type="parTrans" cxnId="{854A592C-F545-43A6-854A-0EFBD12DC860}">
      <dgm:prSet/>
      <dgm:spPr/>
      <dgm:t>
        <a:bodyPr/>
        <a:lstStyle/>
        <a:p>
          <a:endParaRPr lang="en-US"/>
        </a:p>
      </dgm:t>
    </dgm:pt>
    <dgm:pt modelId="{04528C7A-91DE-4283-9C6A-33CB9D613DAC}" type="sibTrans" cxnId="{854A592C-F545-43A6-854A-0EFBD12DC860}">
      <dgm:prSet/>
      <dgm:spPr/>
      <dgm:t>
        <a:bodyPr/>
        <a:lstStyle/>
        <a:p>
          <a:endParaRPr lang="en-US"/>
        </a:p>
      </dgm:t>
    </dgm:pt>
    <dgm:pt modelId="{C97CB272-399F-483D-AA8B-576B89724BED}">
      <dgm:prSet/>
      <dgm:spPr/>
      <dgm:t>
        <a:bodyPr/>
        <a:lstStyle/>
        <a:p>
          <a:r>
            <a:rPr lang="en-US" dirty="0"/>
            <a:t>Counties served: Nassau, Suffolk</a:t>
          </a:r>
        </a:p>
      </dgm:t>
      <dgm:extLst>
        <a:ext uri="{E40237B7-FDA0-4F09-8148-C483321AD2D9}">
          <dgm14:cNvPr xmlns:dgm14="http://schemas.microsoft.com/office/drawing/2010/diagram" id="0" name="" descr="Front Door Office Long Island: 631-434-6000 (Region 5)&#10;Counties served: Nassau, Suffolk&#10;New York City (Region 4)&#10;Front Door Office Queens: 718-217-6485&#10;Front Door Office Brooklyn: 718-642-8576&#10;Front Door Office Manhattan: 646-766-3220&#10;Front Door Office Bronx: 718-430-0757&#10;"/>
        </a:ext>
      </dgm:extLst>
    </dgm:pt>
    <dgm:pt modelId="{C52F2947-5F4F-4572-B2AF-9EB35EF8CB75}" type="parTrans" cxnId="{154F1C07-482E-4746-9D02-7BF18183CDAA}">
      <dgm:prSet/>
      <dgm:spPr/>
      <dgm:t>
        <a:bodyPr/>
        <a:lstStyle/>
        <a:p>
          <a:endParaRPr lang="en-US"/>
        </a:p>
      </dgm:t>
    </dgm:pt>
    <dgm:pt modelId="{997A719E-9C38-4A4F-928F-59CD890ED938}" type="sibTrans" cxnId="{154F1C07-482E-4746-9D02-7BF18183CDAA}">
      <dgm:prSet/>
      <dgm:spPr/>
      <dgm:t>
        <a:bodyPr/>
        <a:lstStyle/>
        <a:p>
          <a:endParaRPr lang="en-US"/>
        </a:p>
      </dgm:t>
    </dgm:pt>
    <dgm:pt modelId="{C363682E-F51A-4A9B-B06A-C01450423245}">
      <dgm:prSet/>
      <dgm:spPr/>
      <dgm:t>
        <a:bodyPr/>
        <a:lstStyle/>
        <a:p>
          <a:r>
            <a:rPr lang="en-US"/>
            <a:t>New York City (Region 4)</a:t>
          </a:r>
        </a:p>
      </dgm:t>
      <dgm:extLst>
        <a:ext uri="{E40237B7-FDA0-4F09-8148-C483321AD2D9}">
          <dgm14:cNvPr xmlns:dgm14="http://schemas.microsoft.com/office/drawing/2010/diagram" id="0" name="" descr="Front Door Office Long Island: 631-434-6000 (Region 5)&#10;Counties served: Nassau, Suffolk&#10;New York City (Region 4)&#10;Front Door Office Queens: 718-217-6485&#10;Front Door Office Brooklyn: 718-642-8576&#10;Front Door Office Manhattan: 646-766-3220&#10;Front Door Office Bronx: 718-430-0757&#10;"/>
        </a:ext>
      </dgm:extLst>
    </dgm:pt>
    <dgm:pt modelId="{C65D4A92-4CD6-4858-9D73-56456E528653}" type="parTrans" cxnId="{49D72D71-6DA7-4E51-91F8-19777F0430FA}">
      <dgm:prSet/>
      <dgm:spPr/>
      <dgm:t>
        <a:bodyPr/>
        <a:lstStyle/>
        <a:p>
          <a:endParaRPr lang="en-US"/>
        </a:p>
      </dgm:t>
    </dgm:pt>
    <dgm:pt modelId="{9B749636-E38E-47B3-9D9D-1B9F9D5F0AA7}" type="sibTrans" cxnId="{49D72D71-6DA7-4E51-91F8-19777F0430FA}">
      <dgm:prSet/>
      <dgm:spPr/>
      <dgm:t>
        <a:bodyPr/>
        <a:lstStyle/>
        <a:p>
          <a:endParaRPr lang="en-US"/>
        </a:p>
      </dgm:t>
    </dgm:pt>
    <dgm:pt modelId="{1932358B-7BA7-4788-9635-E0559076F4F5}">
      <dgm:prSet/>
      <dgm:spPr/>
      <dgm:t>
        <a:bodyPr/>
        <a:lstStyle/>
        <a:p>
          <a:r>
            <a:rPr lang="en-US" dirty="0"/>
            <a:t>Front Door Office Queens: 718-217-6485</a:t>
          </a:r>
        </a:p>
      </dgm:t>
      <dgm:extLst>
        <a:ext uri="{E40237B7-FDA0-4F09-8148-C483321AD2D9}">
          <dgm14:cNvPr xmlns:dgm14="http://schemas.microsoft.com/office/drawing/2010/diagram" id="0" name="" descr="Front Door Office Long Island: 631-434-6000 (Region 5)&#10;Counties served: Nassau, Suffolk&#10;New York City (Region 4)&#10;Front Door Office Queens: 718-217-6485&#10;Front Door Office Brooklyn: 718-642-8576&#10;Front Door Office Manhattan: 646-766-3220&#10;Front Door Office Bronx: 718-430-0757&#10;"/>
        </a:ext>
      </dgm:extLst>
    </dgm:pt>
    <dgm:pt modelId="{357A8AFC-8F30-45FE-A02E-43563C037844}" type="parTrans" cxnId="{7F22FEAF-EBED-4CA8-857E-599BCA3EB3CE}">
      <dgm:prSet/>
      <dgm:spPr/>
      <dgm:t>
        <a:bodyPr/>
        <a:lstStyle/>
        <a:p>
          <a:endParaRPr lang="en-US"/>
        </a:p>
      </dgm:t>
    </dgm:pt>
    <dgm:pt modelId="{6F6F3D24-020A-4F78-9116-8990125965E5}" type="sibTrans" cxnId="{7F22FEAF-EBED-4CA8-857E-599BCA3EB3CE}">
      <dgm:prSet/>
      <dgm:spPr/>
      <dgm:t>
        <a:bodyPr/>
        <a:lstStyle/>
        <a:p>
          <a:endParaRPr lang="en-US"/>
        </a:p>
      </dgm:t>
    </dgm:pt>
    <dgm:pt modelId="{DBC54C55-3634-42A6-B60D-1DE1DAE9708A}">
      <dgm:prSet/>
      <dgm:spPr/>
      <dgm:t>
        <a:bodyPr/>
        <a:lstStyle/>
        <a:p>
          <a:r>
            <a:rPr lang="en-US"/>
            <a:t>Front Door Office Brooklyn: 718-642-8576</a:t>
          </a:r>
        </a:p>
      </dgm:t>
      <dgm:extLst>
        <a:ext uri="{E40237B7-FDA0-4F09-8148-C483321AD2D9}">
          <dgm14:cNvPr xmlns:dgm14="http://schemas.microsoft.com/office/drawing/2010/diagram" id="0" name="" descr="Front Door Office Long Island: 631-434-6000 (Region 5)&#10;Counties served: Nassau, Suffolk&#10;New York City (Region 4)&#10;Front Door Office Queens: 718-217-6485&#10;Front Door Office Brooklyn: 718-642-8576&#10;Front Door Office Manhattan: 646-766-3220&#10;Front Door Office Bronx: 718-430-0757&#10;"/>
        </a:ext>
      </dgm:extLst>
    </dgm:pt>
    <dgm:pt modelId="{01684FAB-CC8D-4C95-8975-310DA87D6173}" type="parTrans" cxnId="{D0DB2E72-3B36-41C4-8471-6B3BD3A6EFCC}">
      <dgm:prSet/>
      <dgm:spPr/>
      <dgm:t>
        <a:bodyPr/>
        <a:lstStyle/>
        <a:p>
          <a:endParaRPr lang="en-US"/>
        </a:p>
      </dgm:t>
    </dgm:pt>
    <dgm:pt modelId="{B4DBF2EB-8C97-4071-B25B-97B7499E1AB9}" type="sibTrans" cxnId="{D0DB2E72-3B36-41C4-8471-6B3BD3A6EFCC}">
      <dgm:prSet/>
      <dgm:spPr/>
      <dgm:t>
        <a:bodyPr/>
        <a:lstStyle/>
        <a:p>
          <a:endParaRPr lang="en-US"/>
        </a:p>
      </dgm:t>
    </dgm:pt>
    <dgm:pt modelId="{5DD6BA16-9F16-4AF0-AB26-D69FD467B96D}">
      <dgm:prSet/>
      <dgm:spPr/>
      <dgm:t>
        <a:bodyPr/>
        <a:lstStyle/>
        <a:p>
          <a:r>
            <a:rPr lang="en-US" dirty="0"/>
            <a:t>Front Door Office Manhattan: 646-766-3220</a:t>
          </a:r>
        </a:p>
      </dgm:t>
      <dgm:extLst>
        <a:ext uri="{E40237B7-FDA0-4F09-8148-C483321AD2D9}">
          <dgm14:cNvPr xmlns:dgm14="http://schemas.microsoft.com/office/drawing/2010/diagram" id="0" name="" descr="Front Door Office Long Island: 631-434-6000 (Region 5)&#10;Counties served: Nassau, Suffolk&#10;New York City (Region 4)&#10;Front Door Office Queens: 718-217-6485&#10;Front Door Office Brooklyn: 718-642-8576&#10;Front Door Office Manhattan: 646-766-3220&#10;Front Door Office Bronx: 718-430-0757&#10;"/>
        </a:ext>
      </dgm:extLst>
    </dgm:pt>
    <dgm:pt modelId="{E11A3170-2B72-443D-860D-DD985B90FF99}" type="parTrans" cxnId="{CF7C0AF3-E2A3-4936-986A-D8EC18C0A2AA}">
      <dgm:prSet/>
      <dgm:spPr/>
      <dgm:t>
        <a:bodyPr/>
        <a:lstStyle/>
        <a:p>
          <a:endParaRPr lang="en-US"/>
        </a:p>
      </dgm:t>
    </dgm:pt>
    <dgm:pt modelId="{B76BECFF-4A13-4EDD-A29D-CCE4CD0AF919}" type="sibTrans" cxnId="{CF7C0AF3-E2A3-4936-986A-D8EC18C0A2AA}">
      <dgm:prSet/>
      <dgm:spPr/>
      <dgm:t>
        <a:bodyPr/>
        <a:lstStyle/>
        <a:p>
          <a:endParaRPr lang="en-US"/>
        </a:p>
      </dgm:t>
    </dgm:pt>
    <dgm:pt modelId="{F71CA3B7-16F8-453A-AB79-03A5FE90E402}">
      <dgm:prSet/>
      <dgm:spPr/>
      <dgm:t>
        <a:bodyPr/>
        <a:lstStyle/>
        <a:p>
          <a:r>
            <a:rPr lang="en-US"/>
            <a:t>Front Door Office Bronx: 718-430-0757</a:t>
          </a:r>
        </a:p>
      </dgm:t>
      <dgm:extLst>
        <a:ext uri="{E40237B7-FDA0-4F09-8148-C483321AD2D9}">
          <dgm14:cNvPr xmlns:dgm14="http://schemas.microsoft.com/office/drawing/2010/diagram" id="0" name="" descr="Front Door Office Long Island: 631-434-6000 (Region 5)&#10;Counties served: Nassau, Suffolk&#10;New York City (Region 4)&#10;Front Door Office Queens: 718-217-6485&#10;Front Door Office Brooklyn: 718-642-8576&#10;Front Door Office Manhattan: 646-766-3220&#10;Front Door Office Bronx: 718-430-0757&#10;"/>
        </a:ext>
      </dgm:extLst>
    </dgm:pt>
    <dgm:pt modelId="{FAC2B29A-1116-4144-B53D-1250F19A961E}" type="parTrans" cxnId="{E2C68B3D-E5BB-42D9-896D-408AC73DCDFC}">
      <dgm:prSet/>
      <dgm:spPr/>
      <dgm:t>
        <a:bodyPr/>
        <a:lstStyle/>
        <a:p>
          <a:endParaRPr lang="en-US"/>
        </a:p>
      </dgm:t>
    </dgm:pt>
    <dgm:pt modelId="{B8045651-E1C5-4721-A674-B721B17EBFAE}" type="sibTrans" cxnId="{E2C68B3D-E5BB-42D9-896D-408AC73DCDFC}">
      <dgm:prSet/>
      <dgm:spPr/>
      <dgm:t>
        <a:bodyPr/>
        <a:lstStyle/>
        <a:p>
          <a:endParaRPr lang="en-US"/>
        </a:p>
      </dgm:t>
    </dgm:pt>
    <dgm:pt modelId="{C8932AB7-119F-48C2-A2C6-D92536EBCF34}">
      <dgm:prSet/>
      <dgm:spPr/>
      <dgm:t>
        <a:bodyPr/>
        <a:lstStyle/>
        <a:p>
          <a:r>
            <a:rPr lang="en-US"/>
            <a:t>Front Door Office Staten Island: 718-982-1913</a:t>
          </a:r>
        </a:p>
      </dgm:t>
    </dgm:pt>
    <dgm:pt modelId="{4F82E87C-4D34-4A1B-9CB1-EFA839B0C27B}" type="parTrans" cxnId="{06E1D669-7510-40BD-9AAF-5F5E2C196BE1}">
      <dgm:prSet/>
      <dgm:spPr/>
      <dgm:t>
        <a:bodyPr/>
        <a:lstStyle/>
        <a:p>
          <a:endParaRPr lang="en-US"/>
        </a:p>
      </dgm:t>
    </dgm:pt>
    <dgm:pt modelId="{63A97331-C8D7-4ECF-8276-E23C612B3A0D}" type="sibTrans" cxnId="{06E1D669-7510-40BD-9AAF-5F5E2C196BE1}">
      <dgm:prSet/>
      <dgm:spPr/>
      <dgm:t>
        <a:bodyPr/>
        <a:lstStyle/>
        <a:p>
          <a:endParaRPr lang="en-US"/>
        </a:p>
      </dgm:t>
    </dgm:pt>
    <dgm:pt modelId="{914C7410-A3AE-5142-888D-DB3038067DA2}" type="pres">
      <dgm:prSet presAssocID="{C611D405-3136-4655-B40C-2772F36A3430}" presName="vert0" presStyleCnt="0">
        <dgm:presLayoutVars>
          <dgm:dir/>
          <dgm:animOne val="branch"/>
          <dgm:animLvl val="lvl"/>
        </dgm:presLayoutVars>
      </dgm:prSet>
      <dgm:spPr/>
    </dgm:pt>
    <dgm:pt modelId="{A63EC851-1DEA-2B40-A354-D35DB5EFA6FD}" type="pres">
      <dgm:prSet presAssocID="{59678533-FDC5-4D34-ADBB-3D24805B2915}" presName="thickLine" presStyleLbl="alignNode1" presStyleIdx="0" presStyleCnt="8"/>
      <dgm:spPr/>
    </dgm:pt>
    <dgm:pt modelId="{32A1B29A-DBCB-1646-A192-111F6A33D0FF}" type="pres">
      <dgm:prSet presAssocID="{59678533-FDC5-4D34-ADBB-3D24805B2915}" presName="horz1" presStyleCnt="0"/>
      <dgm:spPr/>
    </dgm:pt>
    <dgm:pt modelId="{AC549099-FE9E-C34B-98CF-7752032C3311}" type="pres">
      <dgm:prSet presAssocID="{59678533-FDC5-4D34-ADBB-3D24805B2915}" presName="tx1" presStyleLbl="revTx" presStyleIdx="0" presStyleCnt="8"/>
      <dgm:spPr/>
    </dgm:pt>
    <dgm:pt modelId="{C70D01AB-193B-C344-933C-CEE42AE61114}" type="pres">
      <dgm:prSet presAssocID="{59678533-FDC5-4D34-ADBB-3D24805B2915}" presName="vert1" presStyleCnt="0"/>
      <dgm:spPr/>
    </dgm:pt>
    <dgm:pt modelId="{FD4CA6E3-F7D1-A747-9650-4E22D89F56D9}" type="pres">
      <dgm:prSet presAssocID="{C97CB272-399F-483D-AA8B-576B89724BED}" presName="thickLine" presStyleLbl="alignNode1" presStyleIdx="1" presStyleCnt="8"/>
      <dgm:spPr/>
    </dgm:pt>
    <dgm:pt modelId="{08E6780E-0358-754B-9623-1B94CD6B7997}" type="pres">
      <dgm:prSet presAssocID="{C97CB272-399F-483D-AA8B-576B89724BED}" presName="horz1" presStyleCnt="0"/>
      <dgm:spPr/>
    </dgm:pt>
    <dgm:pt modelId="{0DE42AF8-39F3-CA41-A2FF-E81330714514}" type="pres">
      <dgm:prSet presAssocID="{C97CB272-399F-483D-AA8B-576B89724BED}" presName="tx1" presStyleLbl="revTx" presStyleIdx="1" presStyleCnt="8"/>
      <dgm:spPr/>
    </dgm:pt>
    <dgm:pt modelId="{825901C8-82FE-5844-995C-32CE13286DA4}" type="pres">
      <dgm:prSet presAssocID="{C97CB272-399F-483D-AA8B-576B89724BED}" presName="vert1" presStyleCnt="0"/>
      <dgm:spPr/>
    </dgm:pt>
    <dgm:pt modelId="{C7FB7A0D-A9E9-BB46-B910-89E08A367625}" type="pres">
      <dgm:prSet presAssocID="{C363682E-F51A-4A9B-B06A-C01450423245}" presName="thickLine" presStyleLbl="alignNode1" presStyleIdx="2" presStyleCnt="8"/>
      <dgm:spPr/>
    </dgm:pt>
    <dgm:pt modelId="{6EC8FDBE-6D75-B644-8380-97026E56CC8E}" type="pres">
      <dgm:prSet presAssocID="{C363682E-F51A-4A9B-B06A-C01450423245}" presName="horz1" presStyleCnt="0"/>
      <dgm:spPr/>
    </dgm:pt>
    <dgm:pt modelId="{719FE3B0-E100-3948-9DF4-553E0FCC22CC}" type="pres">
      <dgm:prSet presAssocID="{C363682E-F51A-4A9B-B06A-C01450423245}" presName="tx1" presStyleLbl="revTx" presStyleIdx="2" presStyleCnt="8"/>
      <dgm:spPr/>
    </dgm:pt>
    <dgm:pt modelId="{B58A0E85-01F3-0341-8395-73846DB83904}" type="pres">
      <dgm:prSet presAssocID="{C363682E-F51A-4A9B-B06A-C01450423245}" presName="vert1" presStyleCnt="0"/>
      <dgm:spPr/>
    </dgm:pt>
    <dgm:pt modelId="{028FD2AE-B9B0-0146-BA88-4853353CF6E6}" type="pres">
      <dgm:prSet presAssocID="{1932358B-7BA7-4788-9635-E0559076F4F5}" presName="thickLine" presStyleLbl="alignNode1" presStyleIdx="3" presStyleCnt="8"/>
      <dgm:spPr/>
    </dgm:pt>
    <dgm:pt modelId="{B038639E-E96D-9449-9A22-9EBFF611E3D7}" type="pres">
      <dgm:prSet presAssocID="{1932358B-7BA7-4788-9635-E0559076F4F5}" presName="horz1" presStyleCnt="0"/>
      <dgm:spPr/>
    </dgm:pt>
    <dgm:pt modelId="{1A53C093-31DC-3E49-A047-4A8E1B3615DD}" type="pres">
      <dgm:prSet presAssocID="{1932358B-7BA7-4788-9635-E0559076F4F5}" presName="tx1" presStyleLbl="revTx" presStyleIdx="3" presStyleCnt="8"/>
      <dgm:spPr/>
    </dgm:pt>
    <dgm:pt modelId="{ECC27B45-5A55-6E40-A465-7E7AA24EEA8A}" type="pres">
      <dgm:prSet presAssocID="{1932358B-7BA7-4788-9635-E0559076F4F5}" presName="vert1" presStyleCnt="0"/>
      <dgm:spPr/>
    </dgm:pt>
    <dgm:pt modelId="{DAD54194-B1BF-534F-9ADA-38D86F8179A2}" type="pres">
      <dgm:prSet presAssocID="{DBC54C55-3634-42A6-B60D-1DE1DAE9708A}" presName="thickLine" presStyleLbl="alignNode1" presStyleIdx="4" presStyleCnt="8"/>
      <dgm:spPr/>
    </dgm:pt>
    <dgm:pt modelId="{78B0D569-D8E0-9F47-A2CA-7CFFD6150F9F}" type="pres">
      <dgm:prSet presAssocID="{DBC54C55-3634-42A6-B60D-1DE1DAE9708A}" presName="horz1" presStyleCnt="0"/>
      <dgm:spPr/>
    </dgm:pt>
    <dgm:pt modelId="{8B4D0FC8-AE6F-0149-941D-FB448EF2E5AE}" type="pres">
      <dgm:prSet presAssocID="{DBC54C55-3634-42A6-B60D-1DE1DAE9708A}" presName="tx1" presStyleLbl="revTx" presStyleIdx="4" presStyleCnt="8"/>
      <dgm:spPr/>
    </dgm:pt>
    <dgm:pt modelId="{660C7D1E-7A79-0F45-BE90-39ED3B909DF7}" type="pres">
      <dgm:prSet presAssocID="{DBC54C55-3634-42A6-B60D-1DE1DAE9708A}" presName="vert1" presStyleCnt="0"/>
      <dgm:spPr/>
    </dgm:pt>
    <dgm:pt modelId="{F812F5A7-43B3-3B4F-9D3B-74CBF7F03402}" type="pres">
      <dgm:prSet presAssocID="{5DD6BA16-9F16-4AF0-AB26-D69FD467B96D}" presName="thickLine" presStyleLbl="alignNode1" presStyleIdx="5" presStyleCnt="8"/>
      <dgm:spPr/>
    </dgm:pt>
    <dgm:pt modelId="{205FB461-BC57-554D-AC0F-30C846BB864E}" type="pres">
      <dgm:prSet presAssocID="{5DD6BA16-9F16-4AF0-AB26-D69FD467B96D}" presName="horz1" presStyleCnt="0"/>
      <dgm:spPr/>
    </dgm:pt>
    <dgm:pt modelId="{E02AC193-E85A-B249-8722-B2ACE6E15C16}" type="pres">
      <dgm:prSet presAssocID="{5DD6BA16-9F16-4AF0-AB26-D69FD467B96D}" presName="tx1" presStyleLbl="revTx" presStyleIdx="5" presStyleCnt="8"/>
      <dgm:spPr/>
    </dgm:pt>
    <dgm:pt modelId="{DA658D5C-F351-5144-98A9-B32469363220}" type="pres">
      <dgm:prSet presAssocID="{5DD6BA16-9F16-4AF0-AB26-D69FD467B96D}" presName="vert1" presStyleCnt="0"/>
      <dgm:spPr/>
    </dgm:pt>
    <dgm:pt modelId="{A476C662-B5C3-4446-B5EC-0C565DBC773E}" type="pres">
      <dgm:prSet presAssocID="{F71CA3B7-16F8-453A-AB79-03A5FE90E402}" presName="thickLine" presStyleLbl="alignNode1" presStyleIdx="6" presStyleCnt="8"/>
      <dgm:spPr/>
    </dgm:pt>
    <dgm:pt modelId="{E590B0DC-7F77-8F4D-8557-6CB54C96789C}" type="pres">
      <dgm:prSet presAssocID="{F71CA3B7-16F8-453A-AB79-03A5FE90E402}" presName="horz1" presStyleCnt="0"/>
      <dgm:spPr/>
    </dgm:pt>
    <dgm:pt modelId="{D4E5B7A4-2C34-C640-94D2-C9686935E8D5}" type="pres">
      <dgm:prSet presAssocID="{F71CA3B7-16F8-453A-AB79-03A5FE90E402}" presName="tx1" presStyleLbl="revTx" presStyleIdx="6" presStyleCnt="8"/>
      <dgm:spPr/>
    </dgm:pt>
    <dgm:pt modelId="{F49A980B-5B6C-0E45-8E7E-DBDEE9ED6132}" type="pres">
      <dgm:prSet presAssocID="{F71CA3B7-16F8-453A-AB79-03A5FE90E402}" presName="vert1" presStyleCnt="0"/>
      <dgm:spPr/>
    </dgm:pt>
    <dgm:pt modelId="{5BE06B4F-03F6-9C47-AB54-C95E97F03B5A}" type="pres">
      <dgm:prSet presAssocID="{C8932AB7-119F-48C2-A2C6-D92536EBCF34}" presName="thickLine" presStyleLbl="alignNode1" presStyleIdx="7" presStyleCnt="8"/>
      <dgm:spPr/>
    </dgm:pt>
    <dgm:pt modelId="{6C5C9231-E93D-9940-A082-84AEAA068789}" type="pres">
      <dgm:prSet presAssocID="{C8932AB7-119F-48C2-A2C6-D92536EBCF34}" presName="horz1" presStyleCnt="0"/>
      <dgm:spPr/>
    </dgm:pt>
    <dgm:pt modelId="{963DA31F-151D-BE4B-AB9C-ABBA4BA8B452}" type="pres">
      <dgm:prSet presAssocID="{C8932AB7-119F-48C2-A2C6-D92536EBCF34}" presName="tx1" presStyleLbl="revTx" presStyleIdx="7" presStyleCnt="8"/>
      <dgm:spPr/>
    </dgm:pt>
    <dgm:pt modelId="{9FB72D15-4AA9-9F40-9F29-DAA3A7502525}" type="pres">
      <dgm:prSet presAssocID="{C8932AB7-119F-48C2-A2C6-D92536EBCF34}" presName="vert1" presStyleCnt="0"/>
      <dgm:spPr/>
    </dgm:pt>
  </dgm:ptLst>
  <dgm:cxnLst>
    <dgm:cxn modelId="{154F1C07-482E-4746-9D02-7BF18183CDAA}" srcId="{C611D405-3136-4655-B40C-2772F36A3430}" destId="{C97CB272-399F-483D-AA8B-576B89724BED}" srcOrd="1" destOrd="0" parTransId="{C52F2947-5F4F-4572-B2AF-9EB35EF8CB75}" sibTransId="{997A719E-9C38-4A4F-928F-59CD890ED938}"/>
    <dgm:cxn modelId="{073C5B09-0186-AE47-A867-710626CE963D}" type="presOf" srcId="{DBC54C55-3634-42A6-B60D-1DE1DAE9708A}" destId="{8B4D0FC8-AE6F-0149-941D-FB448EF2E5AE}" srcOrd="0" destOrd="0" presId="urn:microsoft.com/office/officeart/2008/layout/LinedList"/>
    <dgm:cxn modelId="{854A592C-F545-43A6-854A-0EFBD12DC860}" srcId="{C611D405-3136-4655-B40C-2772F36A3430}" destId="{59678533-FDC5-4D34-ADBB-3D24805B2915}" srcOrd="0" destOrd="0" parTransId="{52332170-36D3-43E6-B428-C0E33FECC019}" sibTransId="{04528C7A-91DE-4283-9C6A-33CB9D613DAC}"/>
    <dgm:cxn modelId="{E2C68B3D-E5BB-42D9-896D-408AC73DCDFC}" srcId="{C611D405-3136-4655-B40C-2772F36A3430}" destId="{F71CA3B7-16F8-453A-AB79-03A5FE90E402}" srcOrd="6" destOrd="0" parTransId="{FAC2B29A-1116-4144-B53D-1250F19A961E}" sibTransId="{B8045651-E1C5-4721-A674-B721B17EBFAE}"/>
    <dgm:cxn modelId="{F88AE346-7212-9747-8198-C62C66EB6CC1}" type="presOf" srcId="{C8932AB7-119F-48C2-A2C6-D92536EBCF34}" destId="{963DA31F-151D-BE4B-AB9C-ABBA4BA8B452}" srcOrd="0" destOrd="0" presId="urn:microsoft.com/office/officeart/2008/layout/LinedList"/>
    <dgm:cxn modelId="{6A332B47-59DB-1842-8609-91DDD8BB09A3}" type="presOf" srcId="{C97CB272-399F-483D-AA8B-576B89724BED}" destId="{0DE42AF8-39F3-CA41-A2FF-E81330714514}" srcOrd="0" destOrd="0" presId="urn:microsoft.com/office/officeart/2008/layout/LinedList"/>
    <dgm:cxn modelId="{06E1D669-7510-40BD-9AAF-5F5E2C196BE1}" srcId="{C611D405-3136-4655-B40C-2772F36A3430}" destId="{C8932AB7-119F-48C2-A2C6-D92536EBCF34}" srcOrd="7" destOrd="0" parTransId="{4F82E87C-4D34-4A1B-9CB1-EFA839B0C27B}" sibTransId="{63A97331-C8D7-4ECF-8276-E23C612B3A0D}"/>
    <dgm:cxn modelId="{FA9D3650-0476-C74D-864E-B7FF835E715B}" type="presOf" srcId="{59678533-FDC5-4D34-ADBB-3D24805B2915}" destId="{AC549099-FE9E-C34B-98CF-7752032C3311}" srcOrd="0" destOrd="0" presId="urn:microsoft.com/office/officeart/2008/layout/LinedList"/>
    <dgm:cxn modelId="{49D72D71-6DA7-4E51-91F8-19777F0430FA}" srcId="{C611D405-3136-4655-B40C-2772F36A3430}" destId="{C363682E-F51A-4A9B-B06A-C01450423245}" srcOrd="2" destOrd="0" parTransId="{C65D4A92-4CD6-4858-9D73-56456E528653}" sibTransId="{9B749636-E38E-47B3-9D9D-1B9F9D5F0AA7}"/>
    <dgm:cxn modelId="{D0DB2E72-3B36-41C4-8471-6B3BD3A6EFCC}" srcId="{C611D405-3136-4655-B40C-2772F36A3430}" destId="{DBC54C55-3634-42A6-B60D-1DE1DAE9708A}" srcOrd="4" destOrd="0" parTransId="{01684FAB-CC8D-4C95-8975-310DA87D6173}" sibTransId="{B4DBF2EB-8C97-4071-B25B-97B7499E1AB9}"/>
    <dgm:cxn modelId="{413E8C75-5A38-294B-87DE-AF5BA9BD0332}" type="presOf" srcId="{F71CA3B7-16F8-453A-AB79-03A5FE90E402}" destId="{D4E5B7A4-2C34-C640-94D2-C9686935E8D5}" srcOrd="0" destOrd="0" presId="urn:microsoft.com/office/officeart/2008/layout/LinedList"/>
    <dgm:cxn modelId="{E4D8C67A-8D96-D743-8856-192B03C24787}" type="presOf" srcId="{1932358B-7BA7-4788-9635-E0559076F4F5}" destId="{1A53C093-31DC-3E49-A047-4A8E1B3615DD}" srcOrd="0" destOrd="0" presId="urn:microsoft.com/office/officeart/2008/layout/LinedList"/>
    <dgm:cxn modelId="{BCB53A9F-2A44-B947-8ED3-4E95E1139892}" type="presOf" srcId="{C611D405-3136-4655-B40C-2772F36A3430}" destId="{914C7410-A3AE-5142-888D-DB3038067DA2}" srcOrd="0" destOrd="0" presId="urn:microsoft.com/office/officeart/2008/layout/LinedList"/>
    <dgm:cxn modelId="{7F22FEAF-EBED-4CA8-857E-599BCA3EB3CE}" srcId="{C611D405-3136-4655-B40C-2772F36A3430}" destId="{1932358B-7BA7-4788-9635-E0559076F4F5}" srcOrd="3" destOrd="0" parTransId="{357A8AFC-8F30-45FE-A02E-43563C037844}" sibTransId="{6F6F3D24-020A-4F78-9116-8990125965E5}"/>
    <dgm:cxn modelId="{207A87D0-1D66-D74C-BD7A-8AD9A1868BD8}" type="presOf" srcId="{5DD6BA16-9F16-4AF0-AB26-D69FD467B96D}" destId="{E02AC193-E85A-B249-8722-B2ACE6E15C16}" srcOrd="0" destOrd="0" presId="urn:microsoft.com/office/officeart/2008/layout/LinedList"/>
    <dgm:cxn modelId="{52D7EEEE-E43A-DE47-85F6-C0D0E34DCAA8}" type="presOf" srcId="{C363682E-F51A-4A9B-B06A-C01450423245}" destId="{719FE3B0-E100-3948-9DF4-553E0FCC22CC}" srcOrd="0" destOrd="0" presId="urn:microsoft.com/office/officeart/2008/layout/LinedList"/>
    <dgm:cxn modelId="{CF7C0AF3-E2A3-4936-986A-D8EC18C0A2AA}" srcId="{C611D405-3136-4655-B40C-2772F36A3430}" destId="{5DD6BA16-9F16-4AF0-AB26-D69FD467B96D}" srcOrd="5" destOrd="0" parTransId="{E11A3170-2B72-443D-860D-DD985B90FF99}" sibTransId="{B76BECFF-4A13-4EDD-A29D-CCE4CD0AF919}"/>
    <dgm:cxn modelId="{FA28D293-5130-9149-B8A9-88B534EED8B6}" type="presParOf" srcId="{914C7410-A3AE-5142-888D-DB3038067DA2}" destId="{A63EC851-1DEA-2B40-A354-D35DB5EFA6FD}" srcOrd="0" destOrd="0" presId="urn:microsoft.com/office/officeart/2008/layout/LinedList"/>
    <dgm:cxn modelId="{02136502-A7CB-7C4B-94D3-993213BA33C8}" type="presParOf" srcId="{914C7410-A3AE-5142-888D-DB3038067DA2}" destId="{32A1B29A-DBCB-1646-A192-111F6A33D0FF}" srcOrd="1" destOrd="0" presId="urn:microsoft.com/office/officeart/2008/layout/LinedList"/>
    <dgm:cxn modelId="{148D8A22-99CA-AC4D-9023-88221C0571D8}" type="presParOf" srcId="{32A1B29A-DBCB-1646-A192-111F6A33D0FF}" destId="{AC549099-FE9E-C34B-98CF-7752032C3311}" srcOrd="0" destOrd="0" presId="urn:microsoft.com/office/officeart/2008/layout/LinedList"/>
    <dgm:cxn modelId="{0DCAACE6-234E-474D-A597-1BE0C85941DE}" type="presParOf" srcId="{32A1B29A-DBCB-1646-A192-111F6A33D0FF}" destId="{C70D01AB-193B-C344-933C-CEE42AE61114}" srcOrd="1" destOrd="0" presId="urn:microsoft.com/office/officeart/2008/layout/LinedList"/>
    <dgm:cxn modelId="{7B2F7100-F45A-3345-A7FD-72CF7B85525B}" type="presParOf" srcId="{914C7410-A3AE-5142-888D-DB3038067DA2}" destId="{FD4CA6E3-F7D1-A747-9650-4E22D89F56D9}" srcOrd="2" destOrd="0" presId="urn:microsoft.com/office/officeart/2008/layout/LinedList"/>
    <dgm:cxn modelId="{ECB86047-2CA5-2C46-9A22-BC2612922F1C}" type="presParOf" srcId="{914C7410-A3AE-5142-888D-DB3038067DA2}" destId="{08E6780E-0358-754B-9623-1B94CD6B7997}" srcOrd="3" destOrd="0" presId="urn:microsoft.com/office/officeart/2008/layout/LinedList"/>
    <dgm:cxn modelId="{39213135-4CDE-8C43-9A87-DAC0E0886E7F}" type="presParOf" srcId="{08E6780E-0358-754B-9623-1B94CD6B7997}" destId="{0DE42AF8-39F3-CA41-A2FF-E81330714514}" srcOrd="0" destOrd="0" presId="urn:microsoft.com/office/officeart/2008/layout/LinedList"/>
    <dgm:cxn modelId="{236E6EFD-20D2-6F43-99DB-8C0355EEDCEE}" type="presParOf" srcId="{08E6780E-0358-754B-9623-1B94CD6B7997}" destId="{825901C8-82FE-5844-995C-32CE13286DA4}" srcOrd="1" destOrd="0" presId="urn:microsoft.com/office/officeart/2008/layout/LinedList"/>
    <dgm:cxn modelId="{C743C47B-C348-B741-BBF8-010E2CA9D63D}" type="presParOf" srcId="{914C7410-A3AE-5142-888D-DB3038067DA2}" destId="{C7FB7A0D-A9E9-BB46-B910-89E08A367625}" srcOrd="4" destOrd="0" presId="urn:microsoft.com/office/officeart/2008/layout/LinedList"/>
    <dgm:cxn modelId="{7D6AC49F-71EE-4E45-858E-8F6EE1FF827B}" type="presParOf" srcId="{914C7410-A3AE-5142-888D-DB3038067DA2}" destId="{6EC8FDBE-6D75-B644-8380-97026E56CC8E}" srcOrd="5" destOrd="0" presId="urn:microsoft.com/office/officeart/2008/layout/LinedList"/>
    <dgm:cxn modelId="{46B33127-5089-A741-AA65-7EC415820D50}" type="presParOf" srcId="{6EC8FDBE-6D75-B644-8380-97026E56CC8E}" destId="{719FE3B0-E100-3948-9DF4-553E0FCC22CC}" srcOrd="0" destOrd="0" presId="urn:microsoft.com/office/officeart/2008/layout/LinedList"/>
    <dgm:cxn modelId="{0A40F5C7-692B-EA4B-965D-A99C74E7D63A}" type="presParOf" srcId="{6EC8FDBE-6D75-B644-8380-97026E56CC8E}" destId="{B58A0E85-01F3-0341-8395-73846DB83904}" srcOrd="1" destOrd="0" presId="urn:microsoft.com/office/officeart/2008/layout/LinedList"/>
    <dgm:cxn modelId="{623F06D6-5EBC-A44E-9F2B-85590FAE08D2}" type="presParOf" srcId="{914C7410-A3AE-5142-888D-DB3038067DA2}" destId="{028FD2AE-B9B0-0146-BA88-4853353CF6E6}" srcOrd="6" destOrd="0" presId="urn:microsoft.com/office/officeart/2008/layout/LinedList"/>
    <dgm:cxn modelId="{B19DEE86-5668-8C44-A4EA-E92FAEFD19D7}" type="presParOf" srcId="{914C7410-A3AE-5142-888D-DB3038067DA2}" destId="{B038639E-E96D-9449-9A22-9EBFF611E3D7}" srcOrd="7" destOrd="0" presId="urn:microsoft.com/office/officeart/2008/layout/LinedList"/>
    <dgm:cxn modelId="{DCBBB44E-B61B-E64B-B5A2-DFE3DC28410A}" type="presParOf" srcId="{B038639E-E96D-9449-9A22-9EBFF611E3D7}" destId="{1A53C093-31DC-3E49-A047-4A8E1B3615DD}" srcOrd="0" destOrd="0" presId="urn:microsoft.com/office/officeart/2008/layout/LinedList"/>
    <dgm:cxn modelId="{E1DEB3C6-2A05-EC49-8CFB-EB9F2EFD6A92}" type="presParOf" srcId="{B038639E-E96D-9449-9A22-9EBFF611E3D7}" destId="{ECC27B45-5A55-6E40-A465-7E7AA24EEA8A}" srcOrd="1" destOrd="0" presId="urn:microsoft.com/office/officeart/2008/layout/LinedList"/>
    <dgm:cxn modelId="{819ED8B4-28CC-5F42-80DF-63C0D3FBE1AD}" type="presParOf" srcId="{914C7410-A3AE-5142-888D-DB3038067DA2}" destId="{DAD54194-B1BF-534F-9ADA-38D86F8179A2}" srcOrd="8" destOrd="0" presId="urn:microsoft.com/office/officeart/2008/layout/LinedList"/>
    <dgm:cxn modelId="{D7236CA8-E516-8A47-B812-C624E029C6EB}" type="presParOf" srcId="{914C7410-A3AE-5142-888D-DB3038067DA2}" destId="{78B0D569-D8E0-9F47-A2CA-7CFFD6150F9F}" srcOrd="9" destOrd="0" presId="urn:microsoft.com/office/officeart/2008/layout/LinedList"/>
    <dgm:cxn modelId="{A60D19A9-EA06-884E-9AF7-0FB72A8A575A}" type="presParOf" srcId="{78B0D569-D8E0-9F47-A2CA-7CFFD6150F9F}" destId="{8B4D0FC8-AE6F-0149-941D-FB448EF2E5AE}" srcOrd="0" destOrd="0" presId="urn:microsoft.com/office/officeart/2008/layout/LinedList"/>
    <dgm:cxn modelId="{1CDD9766-0C34-F548-8BAE-713B7DD99608}" type="presParOf" srcId="{78B0D569-D8E0-9F47-A2CA-7CFFD6150F9F}" destId="{660C7D1E-7A79-0F45-BE90-39ED3B909DF7}" srcOrd="1" destOrd="0" presId="urn:microsoft.com/office/officeart/2008/layout/LinedList"/>
    <dgm:cxn modelId="{C6186AF6-05AD-E446-809B-2430906F3905}" type="presParOf" srcId="{914C7410-A3AE-5142-888D-DB3038067DA2}" destId="{F812F5A7-43B3-3B4F-9D3B-74CBF7F03402}" srcOrd="10" destOrd="0" presId="urn:microsoft.com/office/officeart/2008/layout/LinedList"/>
    <dgm:cxn modelId="{D56939D3-5164-4D43-B1FD-845C7A32429D}" type="presParOf" srcId="{914C7410-A3AE-5142-888D-DB3038067DA2}" destId="{205FB461-BC57-554D-AC0F-30C846BB864E}" srcOrd="11" destOrd="0" presId="urn:microsoft.com/office/officeart/2008/layout/LinedList"/>
    <dgm:cxn modelId="{183CBA9A-A126-A445-B836-C77176E0AC81}" type="presParOf" srcId="{205FB461-BC57-554D-AC0F-30C846BB864E}" destId="{E02AC193-E85A-B249-8722-B2ACE6E15C16}" srcOrd="0" destOrd="0" presId="urn:microsoft.com/office/officeart/2008/layout/LinedList"/>
    <dgm:cxn modelId="{7AD1E692-F06C-4445-8F2F-DDEEF29B11BD}" type="presParOf" srcId="{205FB461-BC57-554D-AC0F-30C846BB864E}" destId="{DA658D5C-F351-5144-98A9-B32469363220}" srcOrd="1" destOrd="0" presId="urn:microsoft.com/office/officeart/2008/layout/LinedList"/>
    <dgm:cxn modelId="{D047ADF6-ECA9-F14E-A9C1-8650DACA59BB}" type="presParOf" srcId="{914C7410-A3AE-5142-888D-DB3038067DA2}" destId="{A476C662-B5C3-4446-B5EC-0C565DBC773E}" srcOrd="12" destOrd="0" presId="urn:microsoft.com/office/officeart/2008/layout/LinedList"/>
    <dgm:cxn modelId="{D29523FA-5D0E-454C-828A-618643917BFC}" type="presParOf" srcId="{914C7410-A3AE-5142-888D-DB3038067DA2}" destId="{E590B0DC-7F77-8F4D-8557-6CB54C96789C}" srcOrd="13" destOrd="0" presId="urn:microsoft.com/office/officeart/2008/layout/LinedList"/>
    <dgm:cxn modelId="{831738C5-C1EB-6844-8B63-9030C5FB3EFD}" type="presParOf" srcId="{E590B0DC-7F77-8F4D-8557-6CB54C96789C}" destId="{D4E5B7A4-2C34-C640-94D2-C9686935E8D5}" srcOrd="0" destOrd="0" presId="urn:microsoft.com/office/officeart/2008/layout/LinedList"/>
    <dgm:cxn modelId="{70BADAF8-3B4C-9D45-9590-7E5C76CE20CD}" type="presParOf" srcId="{E590B0DC-7F77-8F4D-8557-6CB54C96789C}" destId="{F49A980B-5B6C-0E45-8E7E-DBDEE9ED6132}" srcOrd="1" destOrd="0" presId="urn:microsoft.com/office/officeart/2008/layout/LinedList"/>
    <dgm:cxn modelId="{EED3D527-9960-0049-82C6-568A3F7311A3}" type="presParOf" srcId="{914C7410-A3AE-5142-888D-DB3038067DA2}" destId="{5BE06B4F-03F6-9C47-AB54-C95E97F03B5A}" srcOrd="14" destOrd="0" presId="urn:microsoft.com/office/officeart/2008/layout/LinedList"/>
    <dgm:cxn modelId="{8A306DBE-F1B5-2846-A680-585F08FB77F4}" type="presParOf" srcId="{914C7410-A3AE-5142-888D-DB3038067DA2}" destId="{6C5C9231-E93D-9940-A082-84AEAA068789}" srcOrd="15" destOrd="0" presId="urn:microsoft.com/office/officeart/2008/layout/LinedList"/>
    <dgm:cxn modelId="{3C93FE89-498D-D94E-A217-68DF08B5C0B0}" type="presParOf" srcId="{6C5C9231-E93D-9940-A082-84AEAA068789}" destId="{963DA31F-151D-BE4B-AB9C-ABBA4BA8B452}" srcOrd="0" destOrd="0" presId="urn:microsoft.com/office/officeart/2008/layout/LinedList"/>
    <dgm:cxn modelId="{F4CB884E-19A8-4243-B000-72F4C662773D}" type="presParOf" srcId="{6C5C9231-E93D-9940-A082-84AEAA068789}" destId="{9FB72D15-4AA9-9F40-9F29-DAA3A7502525}"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63EC851-1DEA-2B40-A354-D35DB5EFA6FD}">
      <dsp:nvSpPr>
        <dsp:cNvPr id="0" name=""/>
        <dsp:cNvSpPr/>
      </dsp:nvSpPr>
      <dsp:spPr>
        <a:xfrm>
          <a:off x="0" y="0"/>
          <a:ext cx="10691265"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C549099-FE9E-C34B-98CF-7752032C3311}">
      <dsp:nvSpPr>
        <dsp:cNvPr id="0" name=""/>
        <dsp:cNvSpPr/>
      </dsp:nvSpPr>
      <dsp:spPr>
        <a:xfrm>
          <a:off x="0" y="0"/>
          <a:ext cx="10691265" cy="6343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0" tIns="114300" rIns="114300" bIns="114300" numCol="1" spcCol="1270" anchor="t" anchorCtr="0">
          <a:noAutofit/>
        </a:bodyPr>
        <a:lstStyle/>
        <a:p>
          <a:pPr marL="0" lvl="0" indent="0" algn="l" defTabSz="1333500">
            <a:lnSpc>
              <a:spcPct val="90000"/>
            </a:lnSpc>
            <a:spcBef>
              <a:spcPct val="0"/>
            </a:spcBef>
            <a:spcAft>
              <a:spcPct val="35000"/>
            </a:spcAft>
            <a:buNone/>
          </a:pPr>
          <a:r>
            <a:rPr lang="en-US" sz="3000" kern="1200" dirty="0"/>
            <a:t>Front Door Office Long Island: 631-434-6000 (Region 5)</a:t>
          </a:r>
        </a:p>
      </dsp:txBody>
      <dsp:txXfrm>
        <a:off x="0" y="0"/>
        <a:ext cx="10691265" cy="634399"/>
      </dsp:txXfrm>
    </dsp:sp>
    <dsp:sp modelId="{FD4CA6E3-F7D1-A747-9650-4E22D89F56D9}">
      <dsp:nvSpPr>
        <dsp:cNvPr id="0" name=""/>
        <dsp:cNvSpPr/>
      </dsp:nvSpPr>
      <dsp:spPr>
        <a:xfrm>
          <a:off x="0" y="634399"/>
          <a:ext cx="10691265"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DE42AF8-39F3-CA41-A2FF-E81330714514}">
      <dsp:nvSpPr>
        <dsp:cNvPr id="0" name=""/>
        <dsp:cNvSpPr/>
      </dsp:nvSpPr>
      <dsp:spPr>
        <a:xfrm>
          <a:off x="0" y="634399"/>
          <a:ext cx="10691265" cy="6343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0" tIns="114300" rIns="114300" bIns="114300" numCol="1" spcCol="1270" anchor="t" anchorCtr="0">
          <a:noAutofit/>
        </a:bodyPr>
        <a:lstStyle/>
        <a:p>
          <a:pPr marL="0" lvl="0" indent="0" algn="l" defTabSz="1333500">
            <a:lnSpc>
              <a:spcPct val="90000"/>
            </a:lnSpc>
            <a:spcBef>
              <a:spcPct val="0"/>
            </a:spcBef>
            <a:spcAft>
              <a:spcPct val="35000"/>
            </a:spcAft>
            <a:buNone/>
          </a:pPr>
          <a:r>
            <a:rPr lang="en-US" sz="3000" kern="1200" dirty="0"/>
            <a:t>Counties served: Nassau, Suffolk</a:t>
          </a:r>
        </a:p>
      </dsp:txBody>
      <dsp:txXfrm>
        <a:off x="0" y="634399"/>
        <a:ext cx="10691265" cy="634399"/>
      </dsp:txXfrm>
    </dsp:sp>
    <dsp:sp modelId="{C7FB7A0D-A9E9-BB46-B910-89E08A367625}">
      <dsp:nvSpPr>
        <dsp:cNvPr id="0" name=""/>
        <dsp:cNvSpPr/>
      </dsp:nvSpPr>
      <dsp:spPr>
        <a:xfrm>
          <a:off x="0" y="1268799"/>
          <a:ext cx="10691265"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19FE3B0-E100-3948-9DF4-553E0FCC22CC}">
      <dsp:nvSpPr>
        <dsp:cNvPr id="0" name=""/>
        <dsp:cNvSpPr/>
      </dsp:nvSpPr>
      <dsp:spPr>
        <a:xfrm>
          <a:off x="0" y="1268799"/>
          <a:ext cx="10691265" cy="6343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0" tIns="114300" rIns="114300" bIns="114300" numCol="1" spcCol="1270" anchor="t" anchorCtr="0">
          <a:noAutofit/>
        </a:bodyPr>
        <a:lstStyle/>
        <a:p>
          <a:pPr marL="0" lvl="0" indent="0" algn="l" defTabSz="1333500">
            <a:lnSpc>
              <a:spcPct val="90000"/>
            </a:lnSpc>
            <a:spcBef>
              <a:spcPct val="0"/>
            </a:spcBef>
            <a:spcAft>
              <a:spcPct val="35000"/>
            </a:spcAft>
            <a:buNone/>
          </a:pPr>
          <a:r>
            <a:rPr lang="en-US" sz="3000" kern="1200"/>
            <a:t>New York City (Region 4)</a:t>
          </a:r>
        </a:p>
      </dsp:txBody>
      <dsp:txXfrm>
        <a:off x="0" y="1268799"/>
        <a:ext cx="10691265" cy="634399"/>
      </dsp:txXfrm>
    </dsp:sp>
    <dsp:sp modelId="{028FD2AE-B9B0-0146-BA88-4853353CF6E6}">
      <dsp:nvSpPr>
        <dsp:cNvPr id="0" name=""/>
        <dsp:cNvSpPr/>
      </dsp:nvSpPr>
      <dsp:spPr>
        <a:xfrm>
          <a:off x="0" y="1903198"/>
          <a:ext cx="10691265"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A53C093-31DC-3E49-A047-4A8E1B3615DD}">
      <dsp:nvSpPr>
        <dsp:cNvPr id="0" name=""/>
        <dsp:cNvSpPr/>
      </dsp:nvSpPr>
      <dsp:spPr>
        <a:xfrm>
          <a:off x="0" y="1903198"/>
          <a:ext cx="10691265" cy="6343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0" tIns="114300" rIns="114300" bIns="114300" numCol="1" spcCol="1270" anchor="t" anchorCtr="0">
          <a:noAutofit/>
        </a:bodyPr>
        <a:lstStyle/>
        <a:p>
          <a:pPr marL="0" lvl="0" indent="0" algn="l" defTabSz="1333500">
            <a:lnSpc>
              <a:spcPct val="90000"/>
            </a:lnSpc>
            <a:spcBef>
              <a:spcPct val="0"/>
            </a:spcBef>
            <a:spcAft>
              <a:spcPct val="35000"/>
            </a:spcAft>
            <a:buNone/>
          </a:pPr>
          <a:r>
            <a:rPr lang="en-US" sz="3000" kern="1200" dirty="0"/>
            <a:t>Front Door Office Queens: 718-217-6485</a:t>
          </a:r>
        </a:p>
      </dsp:txBody>
      <dsp:txXfrm>
        <a:off x="0" y="1903198"/>
        <a:ext cx="10691265" cy="634399"/>
      </dsp:txXfrm>
    </dsp:sp>
    <dsp:sp modelId="{DAD54194-B1BF-534F-9ADA-38D86F8179A2}">
      <dsp:nvSpPr>
        <dsp:cNvPr id="0" name=""/>
        <dsp:cNvSpPr/>
      </dsp:nvSpPr>
      <dsp:spPr>
        <a:xfrm>
          <a:off x="0" y="2537598"/>
          <a:ext cx="10691265"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B4D0FC8-AE6F-0149-941D-FB448EF2E5AE}">
      <dsp:nvSpPr>
        <dsp:cNvPr id="0" name=""/>
        <dsp:cNvSpPr/>
      </dsp:nvSpPr>
      <dsp:spPr>
        <a:xfrm>
          <a:off x="0" y="2537598"/>
          <a:ext cx="10691265" cy="6343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0" tIns="114300" rIns="114300" bIns="114300" numCol="1" spcCol="1270" anchor="t" anchorCtr="0">
          <a:noAutofit/>
        </a:bodyPr>
        <a:lstStyle/>
        <a:p>
          <a:pPr marL="0" lvl="0" indent="0" algn="l" defTabSz="1333500">
            <a:lnSpc>
              <a:spcPct val="90000"/>
            </a:lnSpc>
            <a:spcBef>
              <a:spcPct val="0"/>
            </a:spcBef>
            <a:spcAft>
              <a:spcPct val="35000"/>
            </a:spcAft>
            <a:buNone/>
          </a:pPr>
          <a:r>
            <a:rPr lang="en-US" sz="3000" kern="1200"/>
            <a:t>Front Door Office Brooklyn: 718-642-8576</a:t>
          </a:r>
        </a:p>
      </dsp:txBody>
      <dsp:txXfrm>
        <a:off x="0" y="2537598"/>
        <a:ext cx="10691265" cy="634399"/>
      </dsp:txXfrm>
    </dsp:sp>
    <dsp:sp modelId="{F812F5A7-43B3-3B4F-9D3B-74CBF7F03402}">
      <dsp:nvSpPr>
        <dsp:cNvPr id="0" name=""/>
        <dsp:cNvSpPr/>
      </dsp:nvSpPr>
      <dsp:spPr>
        <a:xfrm>
          <a:off x="0" y="3171998"/>
          <a:ext cx="10691265"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02AC193-E85A-B249-8722-B2ACE6E15C16}">
      <dsp:nvSpPr>
        <dsp:cNvPr id="0" name=""/>
        <dsp:cNvSpPr/>
      </dsp:nvSpPr>
      <dsp:spPr>
        <a:xfrm>
          <a:off x="0" y="3171998"/>
          <a:ext cx="10691265" cy="6343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0" tIns="114300" rIns="114300" bIns="114300" numCol="1" spcCol="1270" anchor="t" anchorCtr="0">
          <a:noAutofit/>
        </a:bodyPr>
        <a:lstStyle/>
        <a:p>
          <a:pPr marL="0" lvl="0" indent="0" algn="l" defTabSz="1333500">
            <a:lnSpc>
              <a:spcPct val="90000"/>
            </a:lnSpc>
            <a:spcBef>
              <a:spcPct val="0"/>
            </a:spcBef>
            <a:spcAft>
              <a:spcPct val="35000"/>
            </a:spcAft>
            <a:buNone/>
          </a:pPr>
          <a:r>
            <a:rPr lang="en-US" sz="3000" kern="1200" dirty="0"/>
            <a:t>Front Door Office Manhattan: 646-766-3220</a:t>
          </a:r>
        </a:p>
      </dsp:txBody>
      <dsp:txXfrm>
        <a:off x="0" y="3171998"/>
        <a:ext cx="10691265" cy="634399"/>
      </dsp:txXfrm>
    </dsp:sp>
    <dsp:sp modelId="{A476C662-B5C3-4446-B5EC-0C565DBC773E}">
      <dsp:nvSpPr>
        <dsp:cNvPr id="0" name=""/>
        <dsp:cNvSpPr/>
      </dsp:nvSpPr>
      <dsp:spPr>
        <a:xfrm>
          <a:off x="0" y="3806397"/>
          <a:ext cx="10691265"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4E5B7A4-2C34-C640-94D2-C9686935E8D5}">
      <dsp:nvSpPr>
        <dsp:cNvPr id="0" name=""/>
        <dsp:cNvSpPr/>
      </dsp:nvSpPr>
      <dsp:spPr>
        <a:xfrm>
          <a:off x="0" y="3806397"/>
          <a:ext cx="10691265" cy="6343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0" tIns="114300" rIns="114300" bIns="114300" numCol="1" spcCol="1270" anchor="t" anchorCtr="0">
          <a:noAutofit/>
        </a:bodyPr>
        <a:lstStyle/>
        <a:p>
          <a:pPr marL="0" lvl="0" indent="0" algn="l" defTabSz="1333500">
            <a:lnSpc>
              <a:spcPct val="90000"/>
            </a:lnSpc>
            <a:spcBef>
              <a:spcPct val="0"/>
            </a:spcBef>
            <a:spcAft>
              <a:spcPct val="35000"/>
            </a:spcAft>
            <a:buNone/>
          </a:pPr>
          <a:r>
            <a:rPr lang="en-US" sz="3000" kern="1200"/>
            <a:t>Front Door Office Bronx: 718-430-0757</a:t>
          </a:r>
        </a:p>
      </dsp:txBody>
      <dsp:txXfrm>
        <a:off x="0" y="3806397"/>
        <a:ext cx="10691265" cy="634399"/>
      </dsp:txXfrm>
    </dsp:sp>
    <dsp:sp modelId="{5BE06B4F-03F6-9C47-AB54-C95E97F03B5A}">
      <dsp:nvSpPr>
        <dsp:cNvPr id="0" name=""/>
        <dsp:cNvSpPr/>
      </dsp:nvSpPr>
      <dsp:spPr>
        <a:xfrm>
          <a:off x="0" y="4440797"/>
          <a:ext cx="10691265"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63DA31F-151D-BE4B-AB9C-ABBA4BA8B452}">
      <dsp:nvSpPr>
        <dsp:cNvPr id="0" name=""/>
        <dsp:cNvSpPr/>
      </dsp:nvSpPr>
      <dsp:spPr>
        <a:xfrm>
          <a:off x="0" y="4440797"/>
          <a:ext cx="10691265" cy="6343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0" tIns="114300" rIns="114300" bIns="114300" numCol="1" spcCol="1270" anchor="t" anchorCtr="0">
          <a:noAutofit/>
        </a:bodyPr>
        <a:lstStyle/>
        <a:p>
          <a:pPr marL="0" lvl="0" indent="0" algn="l" defTabSz="1333500">
            <a:lnSpc>
              <a:spcPct val="90000"/>
            </a:lnSpc>
            <a:spcBef>
              <a:spcPct val="0"/>
            </a:spcBef>
            <a:spcAft>
              <a:spcPct val="35000"/>
            </a:spcAft>
            <a:buNone/>
          </a:pPr>
          <a:r>
            <a:rPr lang="en-US" sz="3000" kern="1200"/>
            <a:t>Front Door Office Staten Island: 718-982-1913</a:t>
          </a:r>
        </a:p>
      </dsp:txBody>
      <dsp:txXfrm>
        <a:off x="0" y="4440797"/>
        <a:ext cx="10691265" cy="634399"/>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38AAFB0-207A-2042-981F-97E0C301BA2B}" type="datetimeFigureOut">
              <a:rPr lang="en-US" smtClean="0"/>
              <a:t>9/29/2025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9238761-97A9-6847-A585-56938C0B2DA7}" type="slidenum">
              <a:rPr lang="en-US" smtClean="0"/>
              <a:t>‹#›</a:t>
            </a:fld>
            <a:endParaRPr lang="en-US" dirty="0"/>
          </a:p>
        </p:txBody>
      </p:sp>
    </p:spTree>
    <p:extLst>
      <p:ext uri="{BB962C8B-B14F-4D97-AF65-F5344CB8AC3E}">
        <p14:creationId xmlns:p14="http://schemas.microsoft.com/office/powerpoint/2010/main" val="26955936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prstClr val="black"/>
              </a:solidFill>
              <a:latin typeface="Garamond" panose="02020404030301010803"/>
            </a:endParaRPr>
          </a:p>
        </p:txBody>
      </p:sp>
      <p:sp>
        <p:nvSpPr>
          <p:cNvPr id="4" name="Slide Number Placeholder 3"/>
          <p:cNvSpPr>
            <a:spLocks noGrp="1"/>
          </p:cNvSpPr>
          <p:nvPr>
            <p:ph type="sldNum" sz="quarter" idx="5"/>
          </p:nvPr>
        </p:nvSpPr>
        <p:spPr/>
        <p:txBody>
          <a:bodyPr/>
          <a:lstStyle/>
          <a:p>
            <a:fld id="{61ECC1EF-1927-47EF-8596-E18842AD2FCF}" type="slidenum">
              <a:rPr lang="en-US" smtClean="0"/>
              <a:t>9</a:t>
            </a:fld>
            <a:endParaRPr lang="en-US"/>
          </a:p>
        </p:txBody>
      </p:sp>
    </p:spTree>
    <p:extLst>
      <p:ext uri="{BB962C8B-B14F-4D97-AF65-F5344CB8AC3E}">
        <p14:creationId xmlns:p14="http://schemas.microsoft.com/office/powerpoint/2010/main" val="40817333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8DE6C8-AB1D-4204-BC9C-3366B0BF0435}"/>
              </a:ext>
            </a:extLst>
          </p:cNvPr>
          <p:cNvSpPr>
            <a:spLocks noGrp="1"/>
          </p:cNvSpPr>
          <p:nvPr>
            <p:ph type="ctrTitle"/>
          </p:nvPr>
        </p:nvSpPr>
        <p:spPr>
          <a:xfrm>
            <a:off x="704088" y="889820"/>
            <a:ext cx="9989574" cy="3598606"/>
          </a:xfrm>
        </p:spPr>
        <p:txBody>
          <a:bodyPr anchor="t">
            <a:normAutofit/>
          </a:bodyPr>
          <a:lstStyle>
            <a:lvl1pPr algn="l">
              <a:defRPr sz="5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7A7B9009-EE50-4EE5-B6EB-CD6EC83D3FA3}"/>
              </a:ext>
            </a:extLst>
          </p:cNvPr>
          <p:cNvSpPr>
            <a:spLocks noGrp="1"/>
          </p:cNvSpPr>
          <p:nvPr>
            <p:ph type="subTitle" idx="1"/>
          </p:nvPr>
        </p:nvSpPr>
        <p:spPr>
          <a:xfrm>
            <a:off x="704088" y="4488426"/>
            <a:ext cx="6991776" cy="1302774"/>
          </a:xfrm>
        </p:spPr>
        <p:txBody>
          <a:bodyPr anchor="b">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99C8667E-058A-436F-B8EA-5B3A99D43D09}"/>
              </a:ext>
            </a:extLst>
          </p:cNvPr>
          <p:cNvSpPr>
            <a:spLocks noGrp="1"/>
          </p:cNvSpPr>
          <p:nvPr>
            <p:ph type="dt" sz="half" idx="10"/>
          </p:nvPr>
        </p:nvSpPr>
        <p:spPr/>
        <p:txBody>
          <a:bodyPr/>
          <a:lstStyle/>
          <a:p>
            <a:fld id="{D1D1EADE-8E88-4C7C-8AC5-FB148DE4940E}" type="datetime1">
              <a:rPr lang="en-US" smtClean="0"/>
              <a:t>9/29/2025</a:t>
            </a:fld>
            <a:endParaRPr lang="en-US" dirty="0"/>
          </a:p>
        </p:txBody>
      </p:sp>
      <p:sp>
        <p:nvSpPr>
          <p:cNvPr id="5" name="Footer Placeholder 4">
            <a:extLst>
              <a:ext uri="{FF2B5EF4-FFF2-40B4-BE49-F238E27FC236}">
                <a16:creationId xmlns:a16="http://schemas.microsoft.com/office/drawing/2014/main" id="{52680305-1AD7-482D-BFFD-6CDB83AB39A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E5762A1-52E9-402D-B65E-DF193E44CE83}"/>
              </a:ext>
            </a:extLst>
          </p:cNvPr>
          <p:cNvSpPr>
            <a:spLocks noGrp="1"/>
          </p:cNvSpPr>
          <p:nvPr>
            <p:ph type="sldNum" sz="quarter" idx="12"/>
          </p:nvPr>
        </p:nvSpPr>
        <p:spPr/>
        <p:txBody>
          <a:bodyPr/>
          <a:lstStyle/>
          <a:p>
            <a:fld id="{87E7843D-FF13-4365-9478-9625B70A2705}" type="slidenum">
              <a:rPr lang="en-US" smtClean="0"/>
              <a:t>‹#›</a:t>
            </a:fld>
            <a:endParaRPr lang="en-US" dirty="0"/>
          </a:p>
        </p:txBody>
      </p:sp>
    </p:spTree>
    <p:extLst>
      <p:ext uri="{BB962C8B-B14F-4D97-AF65-F5344CB8AC3E}">
        <p14:creationId xmlns:p14="http://schemas.microsoft.com/office/powerpoint/2010/main" val="1450310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6359C1-C098-4BF4-A55D-782F4E606B8A}"/>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3D343C7E-1E8B-4D38-9B81-1AA2A8978ED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C8A70B00-53AE-4D3F-91BE-A8D789ED9864}"/>
              </a:ext>
            </a:extLst>
          </p:cNvPr>
          <p:cNvSpPr>
            <a:spLocks noGrp="1"/>
          </p:cNvSpPr>
          <p:nvPr>
            <p:ph type="dt" sz="half" idx="10"/>
          </p:nvPr>
        </p:nvSpPr>
        <p:spPr/>
        <p:txBody>
          <a:bodyPr/>
          <a:lstStyle/>
          <a:p>
            <a:fld id="{EC3C8B9C-477D-492A-96AD-1FC2CC997A73}" type="datetime1">
              <a:rPr lang="en-US" smtClean="0"/>
              <a:t>9/29/2025</a:t>
            </a:fld>
            <a:endParaRPr lang="en-US" dirty="0"/>
          </a:p>
        </p:txBody>
      </p:sp>
      <p:sp>
        <p:nvSpPr>
          <p:cNvPr id="5" name="Footer Placeholder 4">
            <a:extLst>
              <a:ext uri="{FF2B5EF4-FFF2-40B4-BE49-F238E27FC236}">
                <a16:creationId xmlns:a16="http://schemas.microsoft.com/office/drawing/2014/main" id="{06647FC7-8124-4F70-A849-B6BCC5189CC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47CEBE4-50DC-47DB-B699-CCC024336C9F}"/>
              </a:ext>
            </a:extLst>
          </p:cNvPr>
          <p:cNvSpPr>
            <a:spLocks noGrp="1"/>
          </p:cNvSpPr>
          <p:nvPr>
            <p:ph type="sldNum" sz="quarter" idx="12"/>
          </p:nvPr>
        </p:nvSpPr>
        <p:spPr/>
        <p:txBody>
          <a:bodyPr/>
          <a:lstStyle/>
          <a:p>
            <a:fld id="{87E7843D-FF13-4365-9478-9625B70A2705}" type="slidenum">
              <a:rPr lang="en-US" smtClean="0"/>
              <a:t>‹#›</a:t>
            </a:fld>
            <a:endParaRPr lang="en-US" dirty="0"/>
          </a:p>
        </p:txBody>
      </p:sp>
    </p:spTree>
    <p:extLst>
      <p:ext uri="{BB962C8B-B14F-4D97-AF65-F5344CB8AC3E}">
        <p14:creationId xmlns:p14="http://schemas.microsoft.com/office/powerpoint/2010/main" val="15348412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B418279-D3B8-4C6A-AB74-9DE377771270}"/>
              </a:ext>
            </a:extLst>
          </p:cNvPr>
          <p:cNvSpPr>
            <a:spLocks noGrp="1"/>
          </p:cNvSpPr>
          <p:nvPr>
            <p:ph type="title" orient="vert"/>
          </p:nvPr>
        </p:nvSpPr>
        <p:spPr>
          <a:xfrm>
            <a:off x="9242322" y="997974"/>
            <a:ext cx="2349043" cy="4984956"/>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E28F733C-9309-4197-BACA-207CDC8935C9}"/>
              </a:ext>
            </a:extLst>
          </p:cNvPr>
          <p:cNvSpPr>
            <a:spLocks noGrp="1"/>
          </p:cNvSpPr>
          <p:nvPr>
            <p:ph type="body" orient="vert" idx="1"/>
          </p:nvPr>
        </p:nvSpPr>
        <p:spPr>
          <a:xfrm>
            <a:off x="768927" y="997973"/>
            <a:ext cx="8473395" cy="498495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56ACD4D0-5BE6-412D-B08B-5DFFD593513E}"/>
              </a:ext>
            </a:extLst>
          </p:cNvPr>
          <p:cNvSpPr>
            <a:spLocks noGrp="1"/>
          </p:cNvSpPr>
          <p:nvPr>
            <p:ph type="dt" sz="half" idx="10"/>
          </p:nvPr>
        </p:nvSpPr>
        <p:spPr/>
        <p:txBody>
          <a:bodyPr/>
          <a:lstStyle/>
          <a:p>
            <a:fld id="{42D3AED5-E26D-4E29-B1B3-7847B6779594}" type="datetime1">
              <a:rPr lang="en-US" smtClean="0"/>
              <a:t>9/29/2025</a:t>
            </a:fld>
            <a:endParaRPr lang="en-US" dirty="0"/>
          </a:p>
        </p:txBody>
      </p:sp>
      <p:sp>
        <p:nvSpPr>
          <p:cNvPr id="5" name="Footer Placeholder 4">
            <a:extLst>
              <a:ext uri="{FF2B5EF4-FFF2-40B4-BE49-F238E27FC236}">
                <a16:creationId xmlns:a16="http://schemas.microsoft.com/office/drawing/2014/main" id="{55021651-B786-4A39-A10F-F5231D0A2C5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4504D2D-9379-40DE-9F45-3004BE54F16B}"/>
              </a:ext>
            </a:extLst>
          </p:cNvPr>
          <p:cNvSpPr>
            <a:spLocks noGrp="1"/>
          </p:cNvSpPr>
          <p:nvPr>
            <p:ph type="sldNum" sz="quarter" idx="12"/>
          </p:nvPr>
        </p:nvSpPr>
        <p:spPr/>
        <p:txBody>
          <a:bodyPr/>
          <a:lstStyle/>
          <a:p>
            <a:fld id="{87E7843D-FF13-4365-9478-9625B70A2705}" type="slidenum">
              <a:rPr lang="en-US" smtClean="0"/>
              <a:t>‹#›</a:t>
            </a:fld>
            <a:endParaRPr lang="en-US" dirty="0"/>
          </a:p>
        </p:txBody>
      </p:sp>
    </p:spTree>
    <p:extLst>
      <p:ext uri="{BB962C8B-B14F-4D97-AF65-F5344CB8AC3E}">
        <p14:creationId xmlns:p14="http://schemas.microsoft.com/office/powerpoint/2010/main" val="40622336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987CA6-BFD9-4CB1-8892-F6B062E82445}"/>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E0CDA8C3-9C0C-4E52-9A62-E4DB159E6B0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7CC3EC35-E02F-41FF-9232-F90692A902FC}"/>
              </a:ext>
            </a:extLst>
          </p:cNvPr>
          <p:cNvSpPr>
            <a:spLocks noGrp="1"/>
          </p:cNvSpPr>
          <p:nvPr>
            <p:ph type="dt" sz="half" idx="10"/>
          </p:nvPr>
        </p:nvSpPr>
        <p:spPr/>
        <p:txBody>
          <a:bodyPr/>
          <a:lstStyle/>
          <a:p>
            <a:fld id="{157B6794-849E-4626-908B-D15793550EFB}" type="datetime1">
              <a:rPr lang="en-US" smtClean="0"/>
              <a:t>9/29/2025</a:t>
            </a:fld>
            <a:endParaRPr lang="en-US" dirty="0"/>
          </a:p>
        </p:txBody>
      </p:sp>
      <p:sp>
        <p:nvSpPr>
          <p:cNvPr id="5" name="Footer Placeholder 4">
            <a:extLst>
              <a:ext uri="{FF2B5EF4-FFF2-40B4-BE49-F238E27FC236}">
                <a16:creationId xmlns:a16="http://schemas.microsoft.com/office/drawing/2014/main" id="{39D13D38-5DF1-443B-8A12-71E834FDC6A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25E644A-4A37-4757-9809-5B035E2874E6}"/>
              </a:ext>
            </a:extLst>
          </p:cNvPr>
          <p:cNvSpPr>
            <a:spLocks noGrp="1"/>
          </p:cNvSpPr>
          <p:nvPr>
            <p:ph type="sldNum" sz="quarter" idx="12"/>
          </p:nvPr>
        </p:nvSpPr>
        <p:spPr/>
        <p:txBody>
          <a:bodyPr/>
          <a:lstStyle/>
          <a:p>
            <a:fld id="{87E7843D-FF13-4365-9478-9625B70A2705}" type="slidenum">
              <a:rPr lang="en-US" smtClean="0"/>
              <a:t>‹#›</a:t>
            </a:fld>
            <a:endParaRPr lang="en-US" dirty="0"/>
          </a:p>
        </p:txBody>
      </p:sp>
    </p:spTree>
    <p:extLst>
      <p:ext uri="{BB962C8B-B14F-4D97-AF65-F5344CB8AC3E}">
        <p14:creationId xmlns:p14="http://schemas.microsoft.com/office/powerpoint/2010/main" val="25682801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E6578B-CD85-4BF1-A729-E8E8079B595F}"/>
              </a:ext>
            </a:extLst>
          </p:cNvPr>
          <p:cNvSpPr>
            <a:spLocks noGrp="1"/>
          </p:cNvSpPr>
          <p:nvPr>
            <p:ph type="title"/>
          </p:nvPr>
        </p:nvSpPr>
        <p:spPr>
          <a:xfrm>
            <a:off x="715383" y="1709738"/>
            <a:ext cx="10632067" cy="2852737"/>
          </a:xfrm>
        </p:spPr>
        <p:txBody>
          <a:bodyPr anchor="b"/>
          <a:lstStyle>
            <a:lvl1pPr>
              <a:defRPr sz="6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A58448C1-C13F-4826-8347-EEB00A6643D6}"/>
              </a:ext>
            </a:extLst>
          </p:cNvPr>
          <p:cNvSpPr>
            <a:spLocks noGrp="1"/>
          </p:cNvSpPr>
          <p:nvPr>
            <p:ph type="body" idx="1"/>
          </p:nvPr>
        </p:nvSpPr>
        <p:spPr>
          <a:xfrm>
            <a:off x="715383" y="4589463"/>
            <a:ext cx="10632067"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806546A-957F-4C4D-9744-1177AD258E10}"/>
              </a:ext>
            </a:extLst>
          </p:cNvPr>
          <p:cNvSpPr>
            <a:spLocks noGrp="1"/>
          </p:cNvSpPr>
          <p:nvPr>
            <p:ph type="dt" sz="half" idx="10"/>
          </p:nvPr>
        </p:nvSpPr>
        <p:spPr/>
        <p:txBody>
          <a:bodyPr/>
          <a:lstStyle/>
          <a:p>
            <a:fld id="{63DB64E7-5594-42A3-ADBF-E95A7ACEAD64}" type="datetime1">
              <a:rPr lang="en-US" smtClean="0"/>
              <a:t>9/29/2025</a:t>
            </a:fld>
            <a:endParaRPr lang="en-US" dirty="0"/>
          </a:p>
        </p:txBody>
      </p:sp>
      <p:sp>
        <p:nvSpPr>
          <p:cNvPr id="5" name="Footer Placeholder 4">
            <a:extLst>
              <a:ext uri="{FF2B5EF4-FFF2-40B4-BE49-F238E27FC236}">
                <a16:creationId xmlns:a16="http://schemas.microsoft.com/office/drawing/2014/main" id="{B1DB149C-CC63-4E3A-A83D-EF637EB5197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DB94775-7982-41EC-B584-D51224D38F77}"/>
              </a:ext>
            </a:extLst>
          </p:cNvPr>
          <p:cNvSpPr>
            <a:spLocks noGrp="1"/>
          </p:cNvSpPr>
          <p:nvPr>
            <p:ph type="sldNum" sz="quarter" idx="12"/>
          </p:nvPr>
        </p:nvSpPr>
        <p:spPr/>
        <p:txBody>
          <a:bodyPr/>
          <a:lstStyle/>
          <a:p>
            <a:fld id="{87E7843D-FF13-4365-9478-9625B70A2705}" type="slidenum">
              <a:rPr lang="en-US" smtClean="0"/>
              <a:t>‹#›</a:t>
            </a:fld>
            <a:endParaRPr lang="en-US" dirty="0"/>
          </a:p>
        </p:txBody>
      </p:sp>
    </p:spTree>
    <p:extLst>
      <p:ext uri="{BB962C8B-B14F-4D97-AF65-F5344CB8AC3E}">
        <p14:creationId xmlns:p14="http://schemas.microsoft.com/office/powerpoint/2010/main" val="13389279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CE4BD8-507D-48E4-A624-F16A741C3609}"/>
              </a:ext>
            </a:extLst>
          </p:cNvPr>
          <p:cNvSpPr>
            <a:spLocks noGrp="1"/>
          </p:cNvSpPr>
          <p:nvPr>
            <p:ph type="title"/>
          </p:nvPr>
        </p:nvSpPr>
        <p:spPr>
          <a:xfrm>
            <a:off x="700635" y="914400"/>
            <a:ext cx="10691265" cy="1307592"/>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10A07E4-3A39-457C-A059-7DFB6039D947}"/>
              </a:ext>
            </a:extLst>
          </p:cNvPr>
          <p:cNvSpPr>
            <a:spLocks noGrp="1"/>
          </p:cNvSpPr>
          <p:nvPr>
            <p:ph sz="half" idx="1"/>
          </p:nvPr>
        </p:nvSpPr>
        <p:spPr>
          <a:xfrm>
            <a:off x="704088" y="2221992"/>
            <a:ext cx="5212080" cy="373989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7B141E17-47CE-4A78-B0FA-0E9786DA67C5}"/>
              </a:ext>
            </a:extLst>
          </p:cNvPr>
          <p:cNvSpPr>
            <a:spLocks noGrp="1"/>
          </p:cNvSpPr>
          <p:nvPr>
            <p:ph sz="half" idx="2"/>
          </p:nvPr>
        </p:nvSpPr>
        <p:spPr>
          <a:xfrm>
            <a:off x="6181344" y="2221992"/>
            <a:ext cx="5212080" cy="373989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89F02C13-D3ED-4044-9716-F29D79A184C9}"/>
              </a:ext>
            </a:extLst>
          </p:cNvPr>
          <p:cNvSpPr>
            <a:spLocks noGrp="1"/>
          </p:cNvSpPr>
          <p:nvPr>
            <p:ph type="dt" sz="half" idx="10"/>
          </p:nvPr>
        </p:nvSpPr>
        <p:spPr/>
        <p:txBody>
          <a:bodyPr/>
          <a:lstStyle/>
          <a:p>
            <a:fld id="{18462B0B-D248-4FFB-8695-AD7FA4B1284A}" type="datetime1">
              <a:rPr lang="en-US" smtClean="0"/>
              <a:t>9/29/2025</a:t>
            </a:fld>
            <a:endParaRPr lang="en-US" dirty="0"/>
          </a:p>
        </p:txBody>
      </p:sp>
      <p:sp>
        <p:nvSpPr>
          <p:cNvPr id="6" name="Footer Placeholder 5">
            <a:extLst>
              <a:ext uri="{FF2B5EF4-FFF2-40B4-BE49-F238E27FC236}">
                <a16:creationId xmlns:a16="http://schemas.microsoft.com/office/drawing/2014/main" id="{8AF334AD-FB29-4355-B5CF-85E61B4F340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A5AA154-790C-4774-9C21-8C543E733F26}"/>
              </a:ext>
            </a:extLst>
          </p:cNvPr>
          <p:cNvSpPr>
            <a:spLocks noGrp="1"/>
          </p:cNvSpPr>
          <p:nvPr>
            <p:ph type="sldNum" sz="quarter" idx="12"/>
          </p:nvPr>
        </p:nvSpPr>
        <p:spPr/>
        <p:txBody>
          <a:bodyPr/>
          <a:lstStyle/>
          <a:p>
            <a:fld id="{87E7843D-FF13-4365-9478-9625B70A2705}" type="slidenum">
              <a:rPr lang="en-US" smtClean="0"/>
              <a:t>‹#›</a:t>
            </a:fld>
            <a:endParaRPr lang="en-US" dirty="0"/>
          </a:p>
        </p:txBody>
      </p:sp>
    </p:spTree>
    <p:extLst>
      <p:ext uri="{BB962C8B-B14F-4D97-AF65-F5344CB8AC3E}">
        <p14:creationId xmlns:p14="http://schemas.microsoft.com/office/powerpoint/2010/main" val="14472664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07DD35-7673-4F88-86B0-634883B5E345}"/>
              </a:ext>
            </a:extLst>
          </p:cNvPr>
          <p:cNvSpPr>
            <a:spLocks noGrp="1"/>
          </p:cNvSpPr>
          <p:nvPr>
            <p:ph type="title"/>
          </p:nvPr>
        </p:nvSpPr>
        <p:spPr>
          <a:xfrm>
            <a:off x="704087" y="929147"/>
            <a:ext cx="10689336" cy="798451"/>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5EC820D7-3E0B-47C6-A583-C4C839C5AF03}"/>
              </a:ext>
            </a:extLst>
          </p:cNvPr>
          <p:cNvSpPr>
            <a:spLocks noGrp="1"/>
          </p:cNvSpPr>
          <p:nvPr>
            <p:ph type="body" idx="1"/>
          </p:nvPr>
        </p:nvSpPr>
        <p:spPr>
          <a:xfrm>
            <a:off x="704088" y="1756538"/>
            <a:ext cx="5212080" cy="657225"/>
          </a:xfrm>
        </p:spPr>
        <p:txBody>
          <a:bodyPr anchor="b">
            <a:normAutofit/>
          </a:bodyPr>
          <a:lstStyle>
            <a:lvl1pPr marL="0" indent="0">
              <a:buNone/>
              <a:defRPr sz="16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A839A7B-97D5-400F-B802-A0FF28FE9F15}"/>
              </a:ext>
            </a:extLst>
          </p:cNvPr>
          <p:cNvSpPr>
            <a:spLocks noGrp="1"/>
          </p:cNvSpPr>
          <p:nvPr>
            <p:ph sz="half" idx="2"/>
          </p:nvPr>
        </p:nvSpPr>
        <p:spPr>
          <a:xfrm>
            <a:off x="704088" y="2442702"/>
            <a:ext cx="5212080" cy="351918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C2E0ECA2-DBF1-4681-9DFA-93AFD1B371DB}"/>
              </a:ext>
            </a:extLst>
          </p:cNvPr>
          <p:cNvSpPr>
            <a:spLocks noGrp="1"/>
          </p:cNvSpPr>
          <p:nvPr>
            <p:ph type="body" sz="quarter" idx="3"/>
          </p:nvPr>
        </p:nvSpPr>
        <p:spPr>
          <a:xfrm>
            <a:off x="6181344" y="1756538"/>
            <a:ext cx="5212080" cy="657225"/>
          </a:xfrm>
        </p:spPr>
        <p:txBody>
          <a:bodyPr anchor="b">
            <a:normAutofit/>
          </a:bodyPr>
          <a:lstStyle>
            <a:lvl1pPr marL="0" indent="0">
              <a:buNone/>
              <a:defRPr sz="16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90EBBBB-517F-4ED7-9E51-CF0F7590B4D4}"/>
              </a:ext>
            </a:extLst>
          </p:cNvPr>
          <p:cNvSpPr>
            <a:spLocks noGrp="1"/>
          </p:cNvSpPr>
          <p:nvPr>
            <p:ph sz="quarter" idx="4"/>
          </p:nvPr>
        </p:nvSpPr>
        <p:spPr>
          <a:xfrm>
            <a:off x="6181344" y="2442702"/>
            <a:ext cx="5212080" cy="351918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2511B5C7-1E37-478F-B4B0-C7202FFE41B9}"/>
              </a:ext>
            </a:extLst>
          </p:cNvPr>
          <p:cNvSpPr>
            <a:spLocks noGrp="1"/>
          </p:cNvSpPr>
          <p:nvPr>
            <p:ph type="dt" sz="half" idx="10"/>
          </p:nvPr>
        </p:nvSpPr>
        <p:spPr/>
        <p:txBody>
          <a:bodyPr/>
          <a:lstStyle/>
          <a:p>
            <a:fld id="{D0378EFB-9159-4510-B73F-4F0409ADE937}" type="datetime1">
              <a:rPr lang="en-US" smtClean="0"/>
              <a:t>9/29/2025</a:t>
            </a:fld>
            <a:endParaRPr lang="en-US" dirty="0"/>
          </a:p>
        </p:txBody>
      </p:sp>
      <p:sp>
        <p:nvSpPr>
          <p:cNvPr id="8" name="Footer Placeholder 7">
            <a:extLst>
              <a:ext uri="{FF2B5EF4-FFF2-40B4-BE49-F238E27FC236}">
                <a16:creationId xmlns:a16="http://schemas.microsoft.com/office/drawing/2014/main" id="{9153F7EF-507C-4CB3-86C5-8B34FFFC1D86}"/>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58E3DEA6-E4EB-4C2A-8B4F-55EC965B6219}"/>
              </a:ext>
            </a:extLst>
          </p:cNvPr>
          <p:cNvSpPr>
            <a:spLocks noGrp="1"/>
          </p:cNvSpPr>
          <p:nvPr>
            <p:ph type="sldNum" sz="quarter" idx="12"/>
          </p:nvPr>
        </p:nvSpPr>
        <p:spPr/>
        <p:txBody>
          <a:bodyPr/>
          <a:lstStyle/>
          <a:p>
            <a:fld id="{87E7843D-FF13-4365-9478-9625B70A2705}" type="slidenum">
              <a:rPr lang="en-US" smtClean="0"/>
              <a:t>‹#›</a:t>
            </a:fld>
            <a:endParaRPr lang="en-US" dirty="0"/>
          </a:p>
        </p:txBody>
      </p:sp>
    </p:spTree>
    <p:extLst>
      <p:ext uri="{BB962C8B-B14F-4D97-AF65-F5344CB8AC3E}">
        <p14:creationId xmlns:p14="http://schemas.microsoft.com/office/powerpoint/2010/main" val="11620305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032964-A933-4B98-A141-A4B316DAFA9F}"/>
              </a:ext>
            </a:extLst>
          </p:cNvPr>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5D684C9D-23DA-42B0-9DD3-7592F72E8DC9}"/>
              </a:ext>
            </a:extLst>
          </p:cNvPr>
          <p:cNvSpPr>
            <a:spLocks noGrp="1"/>
          </p:cNvSpPr>
          <p:nvPr>
            <p:ph type="dt" sz="half" idx="10"/>
          </p:nvPr>
        </p:nvSpPr>
        <p:spPr/>
        <p:txBody>
          <a:bodyPr/>
          <a:lstStyle/>
          <a:p>
            <a:fld id="{89BC9412-2452-4BED-A324-9D8C115361AD}" type="datetime1">
              <a:rPr lang="en-US" smtClean="0"/>
              <a:t>9/29/2025</a:t>
            </a:fld>
            <a:endParaRPr lang="en-US" dirty="0"/>
          </a:p>
        </p:txBody>
      </p:sp>
      <p:sp>
        <p:nvSpPr>
          <p:cNvPr id="4" name="Footer Placeholder 3">
            <a:extLst>
              <a:ext uri="{FF2B5EF4-FFF2-40B4-BE49-F238E27FC236}">
                <a16:creationId xmlns:a16="http://schemas.microsoft.com/office/drawing/2014/main" id="{68BF8F05-876F-49D8-AE30-5BB2A91ECD59}"/>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153D20DA-9260-4577-BB51-789570A243AF}"/>
              </a:ext>
            </a:extLst>
          </p:cNvPr>
          <p:cNvSpPr>
            <a:spLocks noGrp="1"/>
          </p:cNvSpPr>
          <p:nvPr>
            <p:ph type="sldNum" sz="quarter" idx="12"/>
          </p:nvPr>
        </p:nvSpPr>
        <p:spPr/>
        <p:txBody>
          <a:bodyPr/>
          <a:lstStyle/>
          <a:p>
            <a:fld id="{87E7843D-FF13-4365-9478-9625B70A2705}" type="slidenum">
              <a:rPr lang="en-US" smtClean="0"/>
              <a:t>‹#›</a:t>
            </a:fld>
            <a:endParaRPr lang="en-US" dirty="0"/>
          </a:p>
        </p:txBody>
      </p:sp>
    </p:spTree>
    <p:extLst>
      <p:ext uri="{BB962C8B-B14F-4D97-AF65-F5344CB8AC3E}">
        <p14:creationId xmlns:p14="http://schemas.microsoft.com/office/powerpoint/2010/main" val="11220025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D2C1F24-E0A1-45A7-8EF5-92CD9799341C}"/>
              </a:ext>
            </a:extLst>
          </p:cNvPr>
          <p:cNvSpPr>
            <a:spLocks noGrp="1"/>
          </p:cNvSpPr>
          <p:nvPr>
            <p:ph type="dt" sz="half" idx="10"/>
          </p:nvPr>
        </p:nvSpPr>
        <p:spPr/>
        <p:txBody>
          <a:bodyPr/>
          <a:lstStyle/>
          <a:p>
            <a:fld id="{F5318F62-D251-40E8-A23C-F4CFE9FEAB41}" type="datetime1">
              <a:rPr lang="en-US" smtClean="0"/>
              <a:t>9/29/2025</a:t>
            </a:fld>
            <a:endParaRPr lang="en-US" dirty="0"/>
          </a:p>
        </p:txBody>
      </p:sp>
      <p:sp>
        <p:nvSpPr>
          <p:cNvPr id="3" name="Footer Placeholder 2">
            <a:extLst>
              <a:ext uri="{FF2B5EF4-FFF2-40B4-BE49-F238E27FC236}">
                <a16:creationId xmlns:a16="http://schemas.microsoft.com/office/drawing/2014/main" id="{3E021C19-210E-46B0-9036-5D8AECC9260C}"/>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1A880FEF-487E-44DF-8615-DF2210419602}"/>
              </a:ext>
            </a:extLst>
          </p:cNvPr>
          <p:cNvSpPr>
            <a:spLocks noGrp="1"/>
          </p:cNvSpPr>
          <p:nvPr>
            <p:ph type="sldNum" sz="quarter" idx="12"/>
          </p:nvPr>
        </p:nvSpPr>
        <p:spPr/>
        <p:txBody>
          <a:bodyPr/>
          <a:lstStyle/>
          <a:p>
            <a:fld id="{87E7843D-FF13-4365-9478-9625B70A2705}" type="slidenum">
              <a:rPr lang="en-US" smtClean="0"/>
              <a:t>‹#›</a:t>
            </a:fld>
            <a:endParaRPr lang="en-US" dirty="0"/>
          </a:p>
        </p:txBody>
      </p:sp>
    </p:spTree>
    <p:extLst>
      <p:ext uri="{BB962C8B-B14F-4D97-AF65-F5344CB8AC3E}">
        <p14:creationId xmlns:p14="http://schemas.microsoft.com/office/powerpoint/2010/main" val="5022253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A568EE-74C8-43A6-90BC-2DDD965CF64A}"/>
              </a:ext>
            </a:extLst>
          </p:cNvPr>
          <p:cNvSpPr>
            <a:spLocks noGrp="1"/>
          </p:cNvSpPr>
          <p:nvPr>
            <p:ph type="title"/>
          </p:nvPr>
        </p:nvSpPr>
        <p:spPr>
          <a:xfrm>
            <a:off x="704088" y="1069848"/>
            <a:ext cx="4093599" cy="1316736"/>
          </a:xfrm>
        </p:spPr>
        <p:txBody>
          <a:bodyPr anchor="b"/>
          <a:lstStyle>
            <a:lvl1pPr>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971C35AC-CAE3-48CF-A3E4-A075C9FDD71B}"/>
              </a:ext>
            </a:extLst>
          </p:cNvPr>
          <p:cNvSpPr>
            <a:spLocks noGrp="1"/>
          </p:cNvSpPr>
          <p:nvPr>
            <p:ph idx="1"/>
          </p:nvPr>
        </p:nvSpPr>
        <p:spPr>
          <a:xfrm>
            <a:off x="5183188" y="1069848"/>
            <a:ext cx="6172200" cy="47912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2D9D03EA-5FAD-4609-A2B8-624E426847E3}"/>
              </a:ext>
            </a:extLst>
          </p:cNvPr>
          <p:cNvSpPr>
            <a:spLocks noGrp="1"/>
          </p:cNvSpPr>
          <p:nvPr>
            <p:ph type="body" sz="half" idx="2"/>
          </p:nvPr>
        </p:nvSpPr>
        <p:spPr>
          <a:xfrm>
            <a:off x="704088" y="2551176"/>
            <a:ext cx="4093599" cy="3319272"/>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B58D2EA-2191-4216-B64D-067BDFE12375}"/>
              </a:ext>
            </a:extLst>
          </p:cNvPr>
          <p:cNvSpPr>
            <a:spLocks noGrp="1"/>
          </p:cNvSpPr>
          <p:nvPr>
            <p:ph type="dt" sz="half" idx="10"/>
          </p:nvPr>
        </p:nvSpPr>
        <p:spPr/>
        <p:txBody>
          <a:bodyPr/>
          <a:lstStyle/>
          <a:p>
            <a:fld id="{44F76144-149E-4874-93A5-554A0357CF82}" type="datetime1">
              <a:rPr lang="en-US" smtClean="0"/>
              <a:t>9/29/2025</a:t>
            </a:fld>
            <a:endParaRPr lang="en-US" dirty="0"/>
          </a:p>
        </p:txBody>
      </p:sp>
      <p:sp>
        <p:nvSpPr>
          <p:cNvPr id="6" name="Footer Placeholder 5">
            <a:extLst>
              <a:ext uri="{FF2B5EF4-FFF2-40B4-BE49-F238E27FC236}">
                <a16:creationId xmlns:a16="http://schemas.microsoft.com/office/drawing/2014/main" id="{78042128-DAB4-481C-BEE6-3523E8E88BA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E50E382-C500-4A4C-A7C6-43860383AB91}"/>
              </a:ext>
            </a:extLst>
          </p:cNvPr>
          <p:cNvSpPr>
            <a:spLocks noGrp="1"/>
          </p:cNvSpPr>
          <p:nvPr>
            <p:ph type="sldNum" sz="quarter" idx="12"/>
          </p:nvPr>
        </p:nvSpPr>
        <p:spPr/>
        <p:txBody>
          <a:bodyPr/>
          <a:lstStyle/>
          <a:p>
            <a:fld id="{87E7843D-FF13-4365-9478-9625B70A2705}" type="slidenum">
              <a:rPr lang="en-US" smtClean="0"/>
              <a:t>‹#›</a:t>
            </a:fld>
            <a:endParaRPr lang="en-US" dirty="0"/>
          </a:p>
        </p:txBody>
      </p:sp>
    </p:spTree>
    <p:extLst>
      <p:ext uri="{BB962C8B-B14F-4D97-AF65-F5344CB8AC3E}">
        <p14:creationId xmlns:p14="http://schemas.microsoft.com/office/powerpoint/2010/main" val="9048957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9FE98B-EACF-4251-A8AF-0D9EDD17C664}"/>
              </a:ext>
            </a:extLst>
          </p:cNvPr>
          <p:cNvSpPr>
            <a:spLocks noGrp="1"/>
          </p:cNvSpPr>
          <p:nvPr>
            <p:ph type="title"/>
          </p:nvPr>
        </p:nvSpPr>
        <p:spPr>
          <a:xfrm>
            <a:off x="704088" y="1066800"/>
            <a:ext cx="4103431" cy="1317523"/>
          </a:xfrm>
        </p:spPr>
        <p:txBody>
          <a:bodyPr anchor="b"/>
          <a:lstStyle>
            <a:lvl1pPr>
              <a:defRPr sz="32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3905F473-761A-4002-AF70-9FF878D0139E}"/>
              </a:ext>
            </a:extLst>
          </p:cNvPr>
          <p:cNvSpPr>
            <a:spLocks noGrp="1"/>
          </p:cNvSpPr>
          <p:nvPr>
            <p:ph type="pic" idx="1"/>
          </p:nvPr>
        </p:nvSpPr>
        <p:spPr>
          <a:xfrm>
            <a:off x="5183188" y="1066800"/>
            <a:ext cx="6172200" cy="47942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a:extLst>
              <a:ext uri="{FF2B5EF4-FFF2-40B4-BE49-F238E27FC236}">
                <a16:creationId xmlns:a16="http://schemas.microsoft.com/office/drawing/2014/main" id="{FA0C2E6A-F834-4540-BB00-E13CB45DC362}"/>
              </a:ext>
            </a:extLst>
          </p:cNvPr>
          <p:cNvSpPr>
            <a:spLocks noGrp="1"/>
          </p:cNvSpPr>
          <p:nvPr>
            <p:ph type="body" sz="half" idx="2"/>
          </p:nvPr>
        </p:nvSpPr>
        <p:spPr>
          <a:xfrm>
            <a:off x="704088" y="2552700"/>
            <a:ext cx="4103431" cy="33162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0C38EAB-AD63-415C-B263-BA1D8FBE3CB0}"/>
              </a:ext>
            </a:extLst>
          </p:cNvPr>
          <p:cNvSpPr>
            <a:spLocks noGrp="1"/>
          </p:cNvSpPr>
          <p:nvPr>
            <p:ph type="dt" sz="half" idx="10"/>
          </p:nvPr>
        </p:nvSpPr>
        <p:spPr/>
        <p:txBody>
          <a:bodyPr/>
          <a:lstStyle/>
          <a:p>
            <a:fld id="{50BA65D8-0540-4835-AE5C-25D29DBA01BE}" type="datetime1">
              <a:rPr lang="en-US" smtClean="0"/>
              <a:t>9/29/2025</a:t>
            </a:fld>
            <a:endParaRPr lang="en-US" dirty="0"/>
          </a:p>
        </p:txBody>
      </p:sp>
      <p:sp>
        <p:nvSpPr>
          <p:cNvPr id="6" name="Footer Placeholder 5">
            <a:extLst>
              <a:ext uri="{FF2B5EF4-FFF2-40B4-BE49-F238E27FC236}">
                <a16:creationId xmlns:a16="http://schemas.microsoft.com/office/drawing/2014/main" id="{422E5541-B6DE-45E8-BCFE-0DFC4F57407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BB78D45-289B-46AF-8CB9-E6150BEA17ED}"/>
              </a:ext>
            </a:extLst>
          </p:cNvPr>
          <p:cNvSpPr>
            <a:spLocks noGrp="1"/>
          </p:cNvSpPr>
          <p:nvPr>
            <p:ph type="sldNum" sz="quarter" idx="12"/>
          </p:nvPr>
        </p:nvSpPr>
        <p:spPr/>
        <p:txBody>
          <a:bodyPr/>
          <a:lstStyle/>
          <a:p>
            <a:fld id="{87E7843D-FF13-4365-9478-9625B70A2705}" type="slidenum">
              <a:rPr lang="en-US" smtClean="0"/>
              <a:t>‹#›</a:t>
            </a:fld>
            <a:endParaRPr lang="en-US" dirty="0"/>
          </a:p>
        </p:txBody>
      </p:sp>
    </p:spTree>
    <p:extLst>
      <p:ext uri="{BB962C8B-B14F-4D97-AF65-F5344CB8AC3E}">
        <p14:creationId xmlns:p14="http://schemas.microsoft.com/office/powerpoint/2010/main" val="21231543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A362AC-B59F-4AC7-B279-57DDD5336BCA}"/>
              </a:ext>
            </a:extLst>
          </p:cNvPr>
          <p:cNvSpPr>
            <a:spLocks noGrp="1"/>
          </p:cNvSpPr>
          <p:nvPr>
            <p:ph type="title"/>
          </p:nvPr>
        </p:nvSpPr>
        <p:spPr>
          <a:xfrm>
            <a:off x="700635" y="914400"/>
            <a:ext cx="10691265" cy="1307592"/>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0E6042DB-75BD-4EC1-B6D9-8A72EF940CAA}"/>
              </a:ext>
            </a:extLst>
          </p:cNvPr>
          <p:cNvSpPr>
            <a:spLocks noGrp="1"/>
          </p:cNvSpPr>
          <p:nvPr>
            <p:ph type="body" idx="1"/>
          </p:nvPr>
        </p:nvSpPr>
        <p:spPr>
          <a:xfrm>
            <a:off x="700635" y="2221992"/>
            <a:ext cx="10691265" cy="37398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21DD1378-7C96-4079-B44C-3D86B4657596}"/>
              </a:ext>
            </a:extLst>
          </p:cNvPr>
          <p:cNvSpPr>
            <a:spLocks noGrp="1"/>
          </p:cNvSpPr>
          <p:nvPr>
            <p:ph type="dt" sz="half" idx="2"/>
          </p:nvPr>
        </p:nvSpPr>
        <p:spPr>
          <a:xfrm>
            <a:off x="8369448" y="6356350"/>
            <a:ext cx="2549564" cy="365125"/>
          </a:xfrm>
          <a:prstGeom prst="rect">
            <a:avLst/>
          </a:prstGeom>
        </p:spPr>
        <p:txBody>
          <a:bodyPr vert="horz" lIns="91440" tIns="45720" rIns="91440" bIns="45720" rtlCol="0" anchor="ctr"/>
          <a:lstStyle>
            <a:lvl1pPr algn="r">
              <a:defRPr sz="1050">
                <a:solidFill>
                  <a:schemeClr val="tx1"/>
                </a:solidFill>
                <a:latin typeface="+mj-lt"/>
              </a:defRPr>
            </a:lvl1pPr>
          </a:lstStyle>
          <a:p>
            <a:fld id="{E31BA835-12AC-4E8F-955A-EA3F4DE2791F}" type="datetime1">
              <a:rPr lang="en-US" smtClean="0"/>
              <a:t>9/29/2025</a:t>
            </a:fld>
            <a:endParaRPr lang="en-US" dirty="0"/>
          </a:p>
        </p:txBody>
      </p:sp>
      <p:sp>
        <p:nvSpPr>
          <p:cNvPr id="5" name="Footer Placeholder 4">
            <a:extLst>
              <a:ext uri="{FF2B5EF4-FFF2-40B4-BE49-F238E27FC236}">
                <a16:creationId xmlns:a16="http://schemas.microsoft.com/office/drawing/2014/main" id="{D19B6B78-577F-43F5-BAEE-BF72484C9850}"/>
              </a:ext>
            </a:extLst>
          </p:cNvPr>
          <p:cNvSpPr>
            <a:spLocks noGrp="1"/>
          </p:cNvSpPr>
          <p:nvPr>
            <p:ph type="ftr" sz="quarter" idx="3"/>
          </p:nvPr>
        </p:nvSpPr>
        <p:spPr>
          <a:xfrm>
            <a:off x="704088" y="6356350"/>
            <a:ext cx="4539727" cy="365125"/>
          </a:xfrm>
          <a:prstGeom prst="rect">
            <a:avLst/>
          </a:prstGeom>
        </p:spPr>
        <p:txBody>
          <a:bodyPr vert="horz" lIns="91440" tIns="45720" rIns="91440" bIns="45720" rtlCol="0" anchor="ctr"/>
          <a:lstStyle>
            <a:lvl1pPr algn="l">
              <a:defRPr sz="1050">
                <a:solidFill>
                  <a:schemeClr val="tx1"/>
                </a:solidFill>
                <a:latin typeface="+mj-lt"/>
              </a:defRPr>
            </a:lvl1pPr>
          </a:lstStyle>
          <a:p>
            <a:endParaRPr lang="en-US" dirty="0"/>
          </a:p>
        </p:txBody>
      </p:sp>
      <p:sp>
        <p:nvSpPr>
          <p:cNvPr id="6" name="Slide Number Placeholder 5">
            <a:extLst>
              <a:ext uri="{FF2B5EF4-FFF2-40B4-BE49-F238E27FC236}">
                <a16:creationId xmlns:a16="http://schemas.microsoft.com/office/drawing/2014/main" id="{A8CC75B8-AF8F-4D8A-9B3D-D1951A64BADB}"/>
              </a:ext>
            </a:extLst>
          </p:cNvPr>
          <p:cNvSpPr>
            <a:spLocks noGrp="1"/>
          </p:cNvSpPr>
          <p:nvPr>
            <p:ph type="sldNum" sz="quarter" idx="4"/>
          </p:nvPr>
        </p:nvSpPr>
        <p:spPr>
          <a:xfrm>
            <a:off x="10919012" y="6356350"/>
            <a:ext cx="672354" cy="365125"/>
          </a:xfrm>
          <a:prstGeom prst="rect">
            <a:avLst/>
          </a:prstGeom>
        </p:spPr>
        <p:txBody>
          <a:bodyPr vert="horz" lIns="91440" tIns="45720" rIns="91440" bIns="45720" rtlCol="0" anchor="ctr"/>
          <a:lstStyle>
            <a:lvl1pPr algn="r">
              <a:defRPr sz="1800">
                <a:solidFill>
                  <a:schemeClr val="tx1"/>
                </a:solidFill>
              </a:defRPr>
            </a:lvl1pPr>
          </a:lstStyle>
          <a:p>
            <a:fld id="{87E7843D-FF13-4365-9478-9625B70A2705}" type="slidenum">
              <a:rPr lang="en-US" smtClean="0"/>
              <a:t>‹#›</a:t>
            </a:fld>
            <a:endParaRPr lang="en-US" dirty="0"/>
          </a:p>
        </p:txBody>
      </p:sp>
      <p:cxnSp>
        <p:nvCxnSpPr>
          <p:cNvPr id="7" name="Straight Connector 6">
            <a:extLst>
              <a:ext uri="{FF2B5EF4-FFF2-40B4-BE49-F238E27FC236}">
                <a16:creationId xmlns:a16="http://schemas.microsoft.com/office/drawing/2014/main" id="{F64F9B95-9045-48D2-B9F3-2927E98F54AA}"/>
              </a:ext>
            </a:extLst>
          </p:cNvPr>
          <p:cNvCxnSpPr>
            <a:cxnSpLocks/>
          </p:cNvCxnSpPr>
          <p:nvPr/>
        </p:nvCxnSpPr>
        <p:spPr>
          <a:xfrm>
            <a:off x="800100" y="723900"/>
            <a:ext cx="105918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085AA86F-6A4D-4BCB-A045-D992CDC2959B}"/>
              </a:ext>
            </a:extLst>
          </p:cNvPr>
          <p:cNvCxnSpPr>
            <a:cxnSpLocks/>
          </p:cNvCxnSpPr>
          <p:nvPr/>
        </p:nvCxnSpPr>
        <p:spPr>
          <a:xfrm>
            <a:off x="800100" y="6142781"/>
            <a:ext cx="105918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23321341"/>
      </p:ext>
    </p:extLst>
  </p:cSld>
  <p:clrMap bg1="lt1" tx1="dk1" bg2="lt2" tx2="dk2" accent1="accent1" accent2="accent2" accent3="accent3" accent4="accent4" accent5="accent5" accent6="accent6" hlink="hlink" folHlink="folHlink"/>
  <p:sldLayoutIdLst>
    <p:sldLayoutId id="2147483671" r:id="rId1"/>
    <p:sldLayoutId id="2147483670" r:id="rId2"/>
    <p:sldLayoutId id="2147483669" r:id="rId3"/>
    <p:sldLayoutId id="2147483668" r:id="rId4"/>
    <p:sldLayoutId id="2147483667" r:id="rId5"/>
    <p:sldLayoutId id="2147483666" r:id="rId6"/>
    <p:sldLayoutId id="2147483665" r:id="rId7"/>
    <p:sldLayoutId id="2147483664" r:id="rId8"/>
    <p:sldLayoutId id="2147483663" r:id="rId9"/>
    <p:sldLayoutId id="2147483662" r:id="rId10"/>
    <p:sldLayoutId id="2147483661" r:id="rId11"/>
  </p:sldLayoutIdLst>
  <p:hf sldNum="0" hdr="0" ftr="0" dt="0"/>
  <p:txStyles>
    <p:titleStyle>
      <a:lvl1pPr algn="l" defTabSz="914400" rtl="0" eaLnBrk="1" latinLnBrk="0" hangingPunct="1">
        <a:lnSpc>
          <a:spcPct val="100000"/>
        </a:lnSpc>
        <a:spcBef>
          <a:spcPct val="0"/>
        </a:spcBef>
        <a:buNone/>
        <a:defRPr sz="4000" kern="1200" cap="all" spc="30" baseline="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hyperlink" Target="https://mobilizationforjustice.org/wp-content/uploads/facts/Medicarecaid-GetOutManagedCare.pdf"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mailto:HHSC@health.ny.gov" TargetMode="External"/><Relationship Id="rId2" Type="http://schemas.openxmlformats.org/officeDocument/2006/relationships/hyperlink" Target="https://www.health.ny.gov/health_care/medicaid/program/medicaid_health_homes/hh_map/index.htm" TargetMode="External"/><Relationship Id="rId1" Type="http://schemas.openxmlformats.org/officeDocument/2006/relationships/slideLayout" Target="../slideLayouts/slideLayout2.xml"/><Relationship Id="rId4" Type="http://schemas.openxmlformats.org/officeDocument/2006/relationships/hyperlink" Target="https://www.health.ny.gov/health_care/medicaid/redesign/behavioral_health/children/docs/medicaid_childrens_waiver_webinar_1.2021.pdf" TargetMode="External"/></Relationships>
</file>

<file path=ppt/slides/_rels/slide13.xml.rels><?xml version="1.0" encoding="UTF-8" standalone="yes"?>
<Relationships xmlns="http://schemas.openxmlformats.org/package/2006/relationships"><Relationship Id="rId3" Type="http://schemas.openxmlformats.org/officeDocument/2006/relationships/hyperlink" Target="https://www.medicaid.gov/medicaid/section-1115-demo/demonstration-and-waiver-list/Waiver-Descript-Factsheet/NY" TargetMode="External"/><Relationship Id="rId2" Type="http://schemas.openxmlformats.org/officeDocument/2006/relationships/hyperlink" Target="http://health.wnylc.com/health/entry/129/" TargetMode="External"/><Relationship Id="rId1" Type="http://schemas.openxmlformats.org/officeDocument/2006/relationships/slideLayout" Target="../slideLayouts/slideLayout2.xml"/><Relationship Id="rId5" Type="http://schemas.openxmlformats.org/officeDocument/2006/relationships/hyperlink" Target="https://www.medicaid.gov/medicaid/section-1115-demonstrations/downloads/ny-medicaid-rdsgn-team-appvl-01092024.pdf" TargetMode="External"/><Relationship Id="rId4" Type="http://schemas.openxmlformats.org/officeDocument/2006/relationships/hyperlink" Target="https://www.medicaid.gov/medicaid/section-1115-demo/demonstration-and-waiver-list/82656" TargetMode="External"/></Relationships>
</file>

<file path=ppt/slides/_rels/slide14.xml.rels><?xml version="1.0" encoding="UTF-8" standalone="yes"?>
<Relationships xmlns="http://schemas.openxmlformats.org/package/2006/relationships"><Relationship Id="rId2" Type="http://schemas.openxmlformats.org/officeDocument/2006/relationships/hyperlink" Target="https://www.health.ny.gov/health_care/medicaid/redesign/behavioral_health/children/docs/medicaid_childrens_waiver_webinar_1.2021.pdf"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www.health.ny.gov/health_care/medicaid/redesign/behavioral_health/children/docs/medicaid_childrens_waiver_webinar_1.2021.pdf"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www.health.ny.gov/health_care/medicaid/redesign/behavioral_health/children/docs/medicaid_childrens_waiver_webinar_1.2021.pdf"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s://www.health.ny.gov/health_care/medicaid/redesign/behavioral_health/children/docs/medicaid_childrens_waiver_webinar_1.2021.pdf"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hyperlink" Target="https://inthedriversseat.org/first-gear/front-door/" TargetMode="Externa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s://opwdd.ny.gov/system/files/documents/2023/12/eligibility_guidelines-final.pdf"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opwdd.ny.gov/system/files/documents/2023/12/eligibility_guidelines-final.pdf" TargetMode="External"/><Relationship Id="rId2" Type="http://schemas.openxmlformats.org/officeDocument/2006/relationships/hyperlink" Target="https://opwdd.ny.gov/system/files/documents/2023/07/final-waiver-enrollment-and-eligibilty-adm_7.17.pdf"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s://includenyc.org/help-center/resources/care-coordination-organization/"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s://opwdd.ny.gov/system/files/documents/2022/06/fss-final-adm-revised-6.27.22-rev.pdf%20p.%203-5"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s://opwdd.ny.gov/system/files/documents/2023/07/final-waiver-enrollment-and-eligibilty-adm_7.17.pdf%20p.%203-5"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s://opwdd.ny.gov/system/files/documents/2021/09/hcbs-waiver-application-requirements-for-parental-deeming.pdf" TargetMode="External"/><Relationship Id="rId2" Type="http://schemas.openxmlformats.org/officeDocument/2006/relationships/hyperlink" Target="https://opwdd.ny.gov/system/files/documents/2023/07/final-waiver-enrollment-and-eligibilty-adm_7.17.pdf"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https://caredesignny.org/images/Graphics/Prospective_Member_Enrollment_Process_Checklist.pdf"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s://www.health.ny.gov/health_care/medicaid/redesign/behavioral_health/children/docs/hcbs_manual.pdf" TargetMode="External"/><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bplc.cssny.org/pbm/health-programs/medicaid/magi-medicaid-vs-non-magi-medicaid"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bplc.cssny.org/pbm/health-programs/medicaid/magi-medicaid-vs-non-magi-medicaid"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bplc.cssny.org/pbm/health-programs/medicaid/magi-medicaid-vs-non-magi-medicaid" TargetMode="External"/><Relationship Id="rId2" Type="http://schemas.openxmlformats.org/officeDocument/2006/relationships/hyperlink" Target="https://communityhealthadvocates.org/"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health.wnylc.com/health/entry/114/#3%20capitation"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health.wnylc.com/health/entry/160/#1%20what%20is%20managed%20care"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health.ny.gov/health_care/managed_care/plans/docs/mmc_excl_exempt_chart.pdf"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3E93247-6229-44AB-A550-739E971E69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descr="Medicaid, Medicaid Waivers, and Medically Complex Youth in New York State">
            <a:extLst>
              <a:ext uri="{FF2B5EF4-FFF2-40B4-BE49-F238E27FC236}">
                <a16:creationId xmlns:a16="http://schemas.microsoft.com/office/drawing/2014/main" id="{4E15977D-2016-15B4-964D-D7AED16FC39A}"/>
              </a:ext>
            </a:extLst>
          </p:cNvPr>
          <p:cNvSpPr>
            <a:spLocks noGrp="1"/>
          </p:cNvSpPr>
          <p:nvPr>
            <p:ph type="ctrTitle"/>
          </p:nvPr>
        </p:nvSpPr>
        <p:spPr>
          <a:xfrm>
            <a:off x="605121" y="908651"/>
            <a:ext cx="5721152" cy="4058682"/>
          </a:xfrm>
        </p:spPr>
        <p:txBody>
          <a:bodyPr anchor="t">
            <a:normAutofit/>
          </a:bodyPr>
          <a:lstStyle/>
          <a:p>
            <a:pPr>
              <a:lnSpc>
                <a:spcPct val="90000"/>
              </a:lnSpc>
            </a:pPr>
            <a:r>
              <a:rPr lang="en-US" sz="4100" dirty="0" err="1">
                <a:latin typeface="Arial" panose="020B0604020202020204" pitchFamily="34" charset="0"/>
                <a:cs typeface="Arial" panose="020B0604020202020204" pitchFamily="34" charset="0"/>
              </a:rPr>
              <a:t>Medicaid,Medicaid</a:t>
            </a:r>
            <a:r>
              <a:rPr lang="en-US" sz="4100" dirty="0">
                <a:latin typeface="Arial" panose="020B0604020202020204" pitchFamily="34" charset="0"/>
                <a:cs typeface="Arial" panose="020B0604020202020204" pitchFamily="34" charset="0"/>
              </a:rPr>
              <a:t> Waivers, and medically complex youth in new York State</a:t>
            </a:r>
          </a:p>
        </p:txBody>
      </p:sp>
      <p:sp>
        <p:nvSpPr>
          <p:cNvPr id="3" name="Subtitle 2" descr="Kathleen Downes, LMSW, BCPA-NYS&#10;">
            <a:extLst>
              <a:ext uri="{FF2B5EF4-FFF2-40B4-BE49-F238E27FC236}">
                <a16:creationId xmlns:a16="http://schemas.microsoft.com/office/drawing/2014/main" id="{C8910EB3-1501-6964-9A08-E012EF95B4D7}"/>
              </a:ext>
            </a:extLst>
          </p:cNvPr>
          <p:cNvSpPr>
            <a:spLocks noGrp="1"/>
          </p:cNvSpPr>
          <p:nvPr>
            <p:ph type="subTitle" idx="1"/>
          </p:nvPr>
        </p:nvSpPr>
        <p:spPr>
          <a:xfrm>
            <a:off x="975158" y="5152083"/>
            <a:ext cx="4172757" cy="1086404"/>
          </a:xfrm>
        </p:spPr>
        <p:txBody>
          <a:bodyPr anchor="b">
            <a:noAutofit/>
          </a:bodyPr>
          <a:lstStyle/>
          <a:p>
            <a:r>
              <a:rPr lang="en-US" sz="3200" dirty="0">
                <a:latin typeface="Arial" panose="020B0604020202020204" pitchFamily="34" charset="0"/>
                <a:cs typeface="Arial" panose="020B0604020202020204" pitchFamily="34" charset="0"/>
              </a:rPr>
              <a:t>Kathleen Downes, LMSW, BCPA-NYS</a:t>
            </a:r>
          </a:p>
        </p:txBody>
      </p:sp>
      <p:cxnSp>
        <p:nvCxnSpPr>
          <p:cNvPr id="11" name="Straight Connector 10">
            <a:extLst>
              <a:ext uri="{FF2B5EF4-FFF2-40B4-BE49-F238E27FC236}">
                <a16:creationId xmlns:a16="http://schemas.microsoft.com/office/drawing/2014/main" id="{EE2E603F-4A95-4FE8-BB06-211DFD75DBE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723900"/>
            <a:ext cx="16383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pic>
        <p:nvPicPr>
          <p:cNvPr id="4" name="Picture 3">
            <a:extLst>
              <a:ext uri="{FF2B5EF4-FFF2-40B4-BE49-F238E27FC236}">
                <a16:creationId xmlns:a16="http://schemas.microsoft.com/office/drawing/2014/main" id="{5E90B9E6-2474-3286-8AAE-7C7F1A69141F}"/>
              </a:ext>
              <a:ext uri="{C183D7F6-B498-43B3-948B-1728B52AA6E4}">
                <adec:decorative xmlns:adec="http://schemas.microsoft.com/office/drawing/2017/decorative" val="1"/>
              </a:ext>
            </a:extLst>
          </p:cNvPr>
          <p:cNvPicPr>
            <a:picLocks noChangeAspect="1"/>
          </p:cNvPicPr>
          <p:nvPr/>
        </p:nvPicPr>
        <p:blipFill>
          <a:blip r:embed="rId2"/>
          <a:srcRect l="3219" r="41828" b="1"/>
          <a:stretch/>
        </p:blipFill>
        <p:spPr>
          <a:xfrm>
            <a:off x="6528153" y="10"/>
            <a:ext cx="5865727" cy="6857990"/>
          </a:xfrm>
          <a:prstGeom prst="rect">
            <a:avLst/>
          </a:prstGeom>
        </p:spPr>
      </p:pic>
    </p:spTree>
    <p:extLst>
      <p:ext uri="{BB962C8B-B14F-4D97-AF65-F5344CB8AC3E}">
        <p14:creationId xmlns:p14="http://schemas.microsoft.com/office/powerpoint/2010/main" val="23546622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par>
                                <p:cTn id="8" presetID="10" presetClass="entr" presetSubtype="0" fill="hold" grpId="0" nodeType="withEffect">
                                  <p:stCondLst>
                                    <p:cond delay="1500"/>
                                  </p:stCondLst>
                                  <p:iterate>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7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E49D7415-2F11-44C2-B6AA-13A25B6814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descr="What should I do if I want or need to be disenrolled from managed care?">
            <a:extLst>
              <a:ext uri="{FF2B5EF4-FFF2-40B4-BE49-F238E27FC236}">
                <a16:creationId xmlns:a16="http://schemas.microsoft.com/office/drawing/2014/main" id="{62682329-539F-65E2-76F5-4C7997BAE088}"/>
              </a:ext>
            </a:extLst>
          </p:cNvPr>
          <p:cNvSpPr>
            <a:spLocks noGrp="1"/>
          </p:cNvSpPr>
          <p:nvPr>
            <p:ph type="title"/>
          </p:nvPr>
        </p:nvSpPr>
        <p:spPr>
          <a:xfrm>
            <a:off x="704088" y="914400"/>
            <a:ext cx="10780776" cy="1180210"/>
          </a:xfrm>
        </p:spPr>
        <p:txBody>
          <a:bodyPr>
            <a:normAutofit/>
          </a:bodyPr>
          <a:lstStyle/>
          <a:p>
            <a:pPr>
              <a:lnSpc>
                <a:spcPct val="90000"/>
              </a:lnSpc>
            </a:pPr>
            <a:r>
              <a:rPr lang="en-US" sz="3700" dirty="0">
                <a:latin typeface="Arial" panose="020B0604020202020204" pitchFamily="34" charset="0"/>
                <a:cs typeface="Arial" panose="020B0604020202020204" pitchFamily="34" charset="0"/>
              </a:rPr>
              <a:t>What should I do if I want or need to be disenrolled from managed care?</a:t>
            </a:r>
          </a:p>
        </p:txBody>
      </p:sp>
      <p:cxnSp>
        <p:nvCxnSpPr>
          <p:cNvPr id="12" name="Straight Connector 11">
            <a:extLst>
              <a:ext uri="{FF2B5EF4-FFF2-40B4-BE49-F238E27FC236}">
                <a16:creationId xmlns:a16="http://schemas.microsoft.com/office/drawing/2014/main" id="{4E495065-8864-87FB-2BCC-254769963EA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4672" y="722376"/>
            <a:ext cx="16383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pic>
        <p:nvPicPr>
          <p:cNvPr id="7" name="Graphic 6" descr="A telephone ringing">
            <a:extLst>
              <a:ext uri="{FF2B5EF4-FFF2-40B4-BE49-F238E27FC236}">
                <a16:creationId xmlns:a16="http://schemas.microsoft.com/office/drawing/2014/main" id="{0314C4D6-097C-1EED-2D8D-D633607F4B7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20524" y="1872296"/>
            <a:ext cx="3876421" cy="3876421"/>
          </a:xfrm>
          <a:prstGeom prst="rect">
            <a:avLst/>
          </a:prstGeom>
        </p:spPr>
      </p:pic>
      <p:sp>
        <p:nvSpPr>
          <p:cNvPr id="3" name="Content Placeholder 2" descr="Call NYS Medicaid Choice at (800) 505-5678 and tell them you need an exemption/exclusion form. Make sure you are clear that you are NOT disenrolling from Medicaid overall; you are only disenrolling from Medicaid Managed Care.&#10;">
            <a:extLst>
              <a:ext uri="{FF2B5EF4-FFF2-40B4-BE49-F238E27FC236}">
                <a16:creationId xmlns:a16="http://schemas.microsoft.com/office/drawing/2014/main" id="{2668D5A2-D7B1-B9BD-4E2B-6C27962BFA4F}"/>
              </a:ext>
            </a:extLst>
          </p:cNvPr>
          <p:cNvSpPr>
            <a:spLocks noGrp="1"/>
          </p:cNvSpPr>
          <p:nvPr>
            <p:ph idx="1"/>
          </p:nvPr>
        </p:nvSpPr>
        <p:spPr>
          <a:xfrm>
            <a:off x="3574474" y="2346960"/>
            <a:ext cx="7557984" cy="2994297"/>
          </a:xfrm>
        </p:spPr>
        <p:txBody>
          <a:bodyPr>
            <a:normAutofit/>
          </a:bodyPr>
          <a:lstStyle/>
          <a:p>
            <a:r>
              <a:rPr lang="en-US" sz="2800" dirty="0">
                <a:latin typeface="Arial" panose="020B0604020202020204" pitchFamily="34" charset="0"/>
                <a:cs typeface="Arial" panose="020B0604020202020204" pitchFamily="34" charset="0"/>
              </a:rPr>
              <a:t>Call NYS Medicaid Choice at (800) 505-5678 and tell them you need an exemption/exclusion form. Make sure you are clear that you are NOT disenrolling from Medicaid overall; you are only disenrolling from Medicaid Managed Care.</a:t>
            </a:r>
          </a:p>
          <a:p>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p>
            <a:endParaRPr lang="en-US" dirty="0"/>
          </a:p>
        </p:txBody>
      </p:sp>
      <p:sp>
        <p:nvSpPr>
          <p:cNvPr id="4" name="TextBox 3" descr="Source: MFY Legal Services (n.d.) How do I get out of Medicaid managed care if I need to? Retrieved from https://mobilizationforjustice.org/wp-content/uploads/facts/Medicarecaid-GetOutManagedCare.pdf &#10;">
            <a:extLst>
              <a:ext uri="{FF2B5EF4-FFF2-40B4-BE49-F238E27FC236}">
                <a16:creationId xmlns:a16="http://schemas.microsoft.com/office/drawing/2014/main" id="{02FB5CAB-BFB4-50BC-D62C-6A06726F774D}"/>
              </a:ext>
            </a:extLst>
          </p:cNvPr>
          <p:cNvSpPr txBox="1"/>
          <p:nvPr/>
        </p:nvSpPr>
        <p:spPr>
          <a:xfrm>
            <a:off x="983672" y="5566878"/>
            <a:ext cx="10016837" cy="923330"/>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Source: MFY Legal Services (n.d.) How do I get out of Medicaid managed care if I need to? Retrieved from </a:t>
            </a:r>
            <a:r>
              <a:rPr lang="en-US" dirty="0">
                <a:latin typeface="Arial" panose="020B0604020202020204" pitchFamily="34" charset="0"/>
                <a:cs typeface="Arial" panose="020B0604020202020204" pitchFamily="34" charset="0"/>
                <a:hlinkClick r:id="rId4"/>
              </a:rPr>
              <a:t>https://mobilizationforjustice.org/wp-content/uploads/facts/Medicarecaid-GetOutManagedCare.pdf</a:t>
            </a:r>
            <a:r>
              <a:rPr lang="en-US" dirty="0">
                <a:latin typeface="Arial" panose="020B0604020202020204" pitchFamily="34" charset="0"/>
                <a:cs typeface="Arial" panose="020B0604020202020204" pitchFamily="34" charset="0"/>
              </a:rPr>
              <a:t> </a:t>
            </a:r>
          </a:p>
        </p:txBody>
      </p:sp>
      <p:sp>
        <p:nvSpPr>
          <p:cNvPr id="6" name="TextBox 5" descr="**DO NOT MAKE THIS DECISION WITHOUT CONSULTING YOUR TEAM**&#10;">
            <a:extLst>
              <a:ext uri="{FF2B5EF4-FFF2-40B4-BE49-F238E27FC236}">
                <a16:creationId xmlns:a16="http://schemas.microsoft.com/office/drawing/2014/main" id="{57C980E6-72C7-69A0-A88B-65DE601279F3}"/>
              </a:ext>
            </a:extLst>
          </p:cNvPr>
          <p:cNvSpPr txBox="1"/>
          <p:nvPr/>
        </p:nvSpPr>
        <p:spPr>
          <a:xfrm>
            <a:off x="457200" y="130629"/>
            <a:ext cx="11348357" cy="830997"/>
          </a:xfrm>
          <a:prstGeom prst="rect">
            <a:avLst/>
          </a:prstGeom>
          <a:noFill/>
        </p:spPr>
        <p:txBody>
          <a:bodyPr wrap="square" rtlCol="0">
            <a:spAutoFit/>
          </a:bodyPr>
          <a:lstStyle/>
          <a:p>
            <a:pPr algn="ctr"/>
            <a:r>
              <a:rPr lang="en-US" sz="2400" b="1" dirty="0">
                <a:solidFill>
                  <a:srgbClr val="FF0000"/>
                </a:solidFill>
              </a:rPr>
              <a:t>**DO NOT MAKE THIS DECISION WITHOUT CONSULTING YOUR TEAM**</a:t>
            </a:r>
          </a:p>
        </p:txBody>
      </p:sp>
    </p:spTree>
    <p:extLst>
      <p:ext uri="{BB962C8B-B14F-4D97-AF65-F5344CB8AC3E}">
        <p14:creationId xmlns:p14="http://schemas.microsoft.com/office/powerpoint/2010/main" val="34512886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descr="Ways that kids access medicaid">
            <a:extLst>
              <a:ext uri="{FF2B5EF4-FFF2-40B4-BE49-F238E27FC236}">
                <a16:creationId xmlns:a16="http://schemas.microsoft.com/office/drawing/2014/main" id="{BDE59ABA-6FD1-BDC5-E788-C216B85E5DA6}"/>
              </a:ext>
            </a:extLst>
          </p:cNvPr>
          <p:cNvSpPr>
            <a:spLocks noGrp="1"/>
          </p:cNvSpPr>
          <p:nvPr>
            <p:ph type="title"/>
          </p:nvPr>
        </p:nvSpPr>
        <p:spPr>
          <a:xfrm>
            <a:off x="866889" y="0"/>
            <a:ext cx="10691265" cy="1307592"/>
          </a:xfrm>
        </p:spPr>
        <p:txBody>
          <a:bodyPr/>
          <a:lstStyle/>
          <a:p>
            <a:pPr algn="ctr"/>
            <a:r>
              <a:rPr lang="en-US">
                <a:latin typeface="Arial" panose="020B0604020202020204" pitchFamily="34" charset="0"/>
                <a:cs typeface="Arial" panose="020B0604020202020204" pitchFamily="34" charset="0"/>
              </a:rPr>
              <a:t>Ways that kids access </a:t>
            </a:r>
            <a:r>
              <a:rPr lang="en-US" err="1">
                <a:latin typeface="Arial" panose="020B0604020202020204" pitchFamily="34" charset="0"/>
                <a:cs typeface="Arial" panose="020B0604020202020204" pitchFamily="34" charset="0"/>
              </a:rPr>
              <a:t>medicaid</a:t>
            </a:r>
            <a:endParaRPr lang="en-US">
              <a:latin typeface="Arial" panose="020B0604020202020204" pitchFamily="34" charset="0"/>
              <a:cs typeface="Arial" panose="020B0604020202020204" pitchFamily="34" charset="0"/>
            </a:endParaRPr>
          </a:p>
        </p:txBody>
      </p:sp>
      <p:sp>
        <p:nvSpPr>
          <p:cNvPr id="3" name="Content Placeholder 2" descr="Supplemental Security Insurance (SSI) benefits&#10;Cash benefits from HRA&#10;If the family is low income&#10;They have certain disabilities (family income not considered)&#10;Babies under 1 year, if the birthing parent was covered by Medicaid at delivery&#10;">
            <a:extLst>
              <a:ext uri="{FF2B5EF4-FFF2-40B4-BE49-F238E27FC236}">
                <a16:creationId xmlns:a16="http://schemas.microsoft.com/office/drawing/2014/main" id="{89BE6025-862F-C19F-8A4B-5889A43CA752}"/>
              </a:ext>
            </a:extLst>
          </p:cNvPr>
          <p:cNvSpPr>
            <a:spLocks noGrp="1"/>
          </p:cNvSpPr>
          <p:nvPr>
            <p:ph idx="1"/>
          </p:nvPr>
        </p:nvSpPr>
        <p:spPr>
          <a:xfrm>
            <a:off x="700635" y="1080655"/>
            <a:ext cx="10691265" cy="4881233"/>
          </a:xfrm>
        </p:spPr>
        <p:txBody>
          <a:bodyPr>
            <a:normAutofit/>
          </a:bodyPr>
          <a:lstStyle/>
          <a:p>
            <a:r>
              <a:rPr lang="en-US" sz="3000" dirty="0">
                <a:latin typeface="Arial" panose="020B0604020202020204" pitchFamily="34" charset="0"/>
                <a:cs typeface="Arial" panose="020B0604020202020204" pitchFamily="34" charset="0"/>
              </a:rPr>
              <a:t>Supplemental Security Insurance (SSI) benefits</a:t>
            </a:r>
          </a:p>
          <a:p>
            <a:r>
              <a:rPr lang="en-US" sz="3000" dirty="0">
                <a:latin typeface="Arial" panose="020B0604020202020204" pitchFamily="34" charset="0"/>
                <a:cs typeface="Arial" panose="020B0604020202020204" pitchFamily="34" charset="0"/>
              </a:rPr>
              <a:t>Cash benefits from HRA</a:t>
            </a:r>
          </a:p>
          <a:p>
            <a:r>
              <a:rPr lang="en-US" sz="3000" dirty="0">
                <a:latin typeface="Arial" panose="020B0604020202020204" pitchFamily="34" charset="0"/>
                <a:cs typeface="Arial" panose="020B0604020202020204" pitchFamily="34" charset="0"/>
              </a:rPr>
              <a:t>If the family is low income</a:t>
            </a:r>
          </a:p>
          <a:p>
            <a:r>
              <a:rPr lang="en-US" sz="3000" dirty="0">
                <a:latin typeface="Arial" panose="020B0604020202020204" pitchFamily="34" charset="0"/>
                <a:cs typeface="Arial" panose="020B0604020202020204" pitchFamily="34" charset="0"/>
              </a:rPr>
              <a:t>They have certain disabilities (family income not considered)</a:t>
            </a:r>
          </a:p>
          <a:p>
            <a:r>
              <a:rPr lang="en-US" sz="3000" dirty="0">
                <a:latin typeface="Arial" panose="020B0604020202020204" pitchFamily="34" charset="0"/>
                <a:cs typeface="Arial" panose="020B0604020202020204" pitchFamily="34" charset="0"/>
              </a:rPr>
              <a:t>Babies under 1 year, if the birthing parent was covered by Medicaid at delivery</a:t>
            </a:r>
          </a:p>
        </p:txBody>
      </p:sp>
      <p:sp>
        <p:nvSpPr>
          <p:cNvPr id="4" name="TextBox 3">
            <a:extLst>
              <a:ext uri="{FF2B5EF4-FFF2-40B4-BE49-F238E27FC236}">
                <a16:creationId xmlns:a16="http://schemas.microsoft.com/office/drawing/2014/main" id="{61951222-B375-CA88-5D73-E7AD708DE00B}"/>
              </a:ext>
            </a:extLst>
          </p:cNvPr>
          <p:cNvSpPr txBox="1"/>
          <p:nvPr/>
        </p:nvSpPr>
        <p:spPr>
          <a:xfrm>
            <a:off x="1288473" y="6206836"/>
            <a:ext cx="8271163" cy="338554"/>
          </a:xfrm>
          <a:prstGeom prst="rect">
            <a:avLst/>
          </a:prstGeom>
          <a:noFill/>
        </p:spPr>
        <p:txBody>
          <a:bodyPr wrap="square" rtlCol="0">
            <a:spAutoFit/>
          </a:bodyPr>
          <a:lstStyle/>
          <a:p>
            <a:r>
              <a:rPr lang="en-US" sz="1600">
                <a:latin typeface="Arial" panose="020B0604020202020204" pitchFamily="34" charset="0"/>
                <a:cs typeface="Arial" panose="020B0604020202020204" pitchFamily="34" charset="0"/>
              </a:rPr>
              <a:t>Holtzman, R. (2024, October 29). </a:t>
            </a:r>
            <a:r>
              <a:rPr lang="en-US" sz="1600" i="1">
                <a:latin typeface="Arial" panose="020B0604020202020204" pitchFamily="34" charset="0"/>
                <a:cs typeface="Arial" panose="020B0604020202020204" pitchFamily="34" charset="0"/>
              </a:rPr>
              <a:t>Presentation for Dancing Dreams</a:t>
            </a:r>
            <a:r>
              <a:rPr lang="en-US" sz="1600">
                <a:latin typeface="Arial" panose="020B0604020202020204" pitchFamily="34" charset="0"/>
                <a:cs typeface="Arial" panose="020B0604020202020204" pitchFamily="34" charset="0"/>
              </a:rPr>
              <a:t>. [Presentation]. </a:t>
            </a:r>
          </a:p>
        </p:txBody>
      </p:sp>
    </p:spTree>
    <p:extLst>
      <p:ext uri="{BB962C8B-B14F-4D97-AF65-F5344CB8AC3E}">
        <p14:creationId xmlns:p14="http://schemas.microsoft.com/office/powerpoint/2010/main" val="38477530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descr="Health homes serving children">
            <a:extLst>
              <a:ext uri="{FF2B5EF4-FFF2-40B4-BE49-F238E27FC236}">
                <a16:creationId xmlns:a16="http://schemas.microsoft.com/office/drawing/2014/main" id="{FD9CD6E5-7232-06E4-8BAA-5AC3F768D675}"/>
              </a:ext>
            </a:extLst>
          </p:cNvPr>
          <p:cNvSpPr>
            <a:spLocks noGrp="1"/>
          </p:cNvSpPr>
          <p:nvPr>
            <p:ph type="title"/>
          </p:nvPr>
        </p:nvSpPr>
        <p:spPr>
          <a:xfrm>
            <a:off x="629878" y="114300"/>
            <a:ext cx="10604179" cy="702129"/>
          </a:xfrm>
        </p:spPr>
        <p:txBody>
          <a:bodyPr>
            <a:normAutofit/>
          </a:bodyPr>
          <a:lstStyle/>
          <a:p>
            <a:pPr algn="ctr"/>
            <a:r>
              <a:rPr lang="en-US" sz="3200" dirty="0"/>
              <a:t>Health homes serving children and </a:t>
            </a:r>
            <a:r>
              <a:rPr lang="en-US" sz="3200" dirty="0" err="1"/>
              <a:t>medicaid</a:t>
            </a:r>
            <a:endParaRPr lang="en-US" sz="3200" dirty="0"/>
          </a:p>
        </p:txBody>
      </p:sp>
      <p:sp>
        <p:nvSpPr>
          <p:cNvPr id="3" name="Content Placeholder 2" descr="A health home is an umbrella term for an entity that contracts with various care management agencies (CMAs). Care managers work at CMAs. There is no centralized list of CMAs—call each health home and find out what CMAs are included and who has availability. &#10;You can ask for a new care manager if you are unhappy.&#10;&#10;Health home eligibility is for those chronic health conditions (usually two or more) and active Medicaid&#10;Comprehensive care management- assess needs, make a care plan&#10;Care coordination- work with providers&#10;Transitional services- assist when ready to move to new programs&#10;Family support- help with appointments and meetings&#10;Referral to community services- find other services that are beneficial&#10;Health homes in New York State: You can see a list of all HHSCs by county here: https://www.health.ny.gov/health_care/medicaid/program/medicaid_health_homes/hh_map/index.htm &#10;&#10;If you have questions about HHSCs, you can email: HHSC@health.ny.gov &#10;&#10;">
            <a:extLst>
              <a:ext uri="{FF2B5EF4-FFF2-40B4-BE49-F238E27FC236}">
                <a16:creationId xmlns:a16="http://schemas.microsoft.com/office/drawing/2014/main" id="{BFFCE714-7F0B-4842-DECC-E9CAF0EE5371}"/>
              </a:ext>
            </a:extLst>
          </p:cNvPr>
          <p:cNvSpPr>
            <a:spLocks noGrp="1"/>
          </p:cNvSpPr>
          <p:nvPr>
            <p:ph idx="1"/>
          </p:nvPr>
        </p:nvSpPr>
        <p:spPr>
          <a:xfrm>
            <a:off x="700636" y="816429"/>
            <a:ext cx="11491364" cy="5329339"/>
          </a:xfrm>
        </p:spPr>
        <p:txBody>
          <a:bodyPr>
            <a:normAutofit fontScale="40000" lnSpcReduction="20000"/>
          </a:bodyPr>
          <a:lstStyle/>
          <a:p>
            <a:pPr marL="0" indent="0">
              <a:buNone/>
            </a:pPr>
            <a:r>
              <a:rPr lang="en-US" sz="4200" b="1" dirty="0"/>
              <a:t>A health home is an umbrella term for an entity that contracts with various care management agencies (CMAs). Care managers work at CMAs. There is no centralized list of CMAs—call each health home and find out what CMAs are included and who has availability. You can ask for a new care manager if you are unhappy.</a:t>
            </a:r>
          </a:p>
          <a:p>
            <a:pPr marL="0" indent="0">
              <a:buNone/>
            </a:pPr>
            <a:r>
              <a:rPr lang="en-US" sz="4200" b="1" dirty="0">
                <a:solidFill>
                  <a:srgbClr val="0070C0"/>
                </a:solidFill>
              </a:rPr>
              <a:t>Health home eligibility is for those chronic health conditions (usually two or more) and active Medicaid</a:t>
            </a:r>
            <a:endParaRPr lang="en-US" sz="4200" b="1" dirty="0">
              <a:solidFill>
                <a:srgbClr val="282DC2"/>
              </a:solidFill>
            </a:endParaRPr>
          </a:p>
          <a:p>
            <a:r>
              <a:rPr lang="en-US" sz="4200" dirty="0">
                <a:solidFill>
                  <a:srgbClr val="FF0000"/>
                </a:solidFill>
              </a:rPr>
              <a:t>Comprehensive care management- assess needs, make a care plan</a:t>
            </a:r>
          </a:p>
          <a:p>
            <a:r>
              <a:rPr lang="en-US" sz="4200" dirty="0"/>
              <a:t>Care coordination- work with providers</a:t>
            </a:r>
          </a:p>
          <a:p>
            <a:r>
              <a:rPr lang="en-US" sz="4200" dirty="0"/>
              <a:t>Transitional services- assist when ready to move to new programs</a:t>
            </a:r>
          </a:p>
          <a:p>
            <a:r>
              <a:rPr lang="en-US" sz="4200" dirty="0"/>
              <a:t>Family support- help with appointments and meetings</a:t>
            </a:r>
          </a:p>
          <a:p>
            <a:r>
              <a:rPr lang="en-US" sz="4200" dirty="0"/>
              <a:t>Referral to community services- find other services that are beneficial</a:t>
            </a:r>
          </a:p>
          <a:p>
            <a:r>
              <a:rPr lang="en-US" sz="4200" dirty="0"/>
              <a:t>Health homes in New York State: </a:t>
            </a:r>
            <a:r>
              <a:rPr lang="en-US" sz="4200" b="1" dirty="0"/>
              <a:t>You can see a list of all HHSCs by county here: </a:t>
            </a:r>
            <a:r>
              <a:rPr lang="en-US" sz="4200" dirty="0">
                <a:hlinkClick r:id="rId2"/>
              </a:rPr>
              <a:t>https://www.health.ny.gov/health_care/medicaid/program/medicaid_health_homes/hh_map/index.htm</a:t>
            </a:r>
            <a:r>
              <a:rPr lang="en-US" sz="4200" dirty="0"/>
              <a:t> </a:t>
            </a:r>
          </a:p>
          <a:p>
            <a:endParaRPr lang="en-US" sz="4200" dirty="0"/>
          </a:p>
          <a:p>
            <a:r>
              <a:rPr lang="en-US" sz="4200" dirty="0"/>
              <a:t>If you have questions about HHSCs, you can email: </a:t>
            </a:r>
            <a:r>
              <a:rPr lang="en-US" sz="4200" dirty="0">
                <a:hlinkClick r:id="rId3"/>
              </a:rPr>
              <a:t>HHSC@health.ny.gov</a:t>
            </a:r>
            <a:r>
              <a:rPr lang="en-US" sz="4200" dirty="0"/>
              <a:t> </a:t>
            </a:r>
          </a:p>
          <a:p>
            <a:pPr marL="0" indent="0">
              <a:buNone/>
            </a:pPr>
            <a:endParaRPr lang="en-US" sz="4200" dirty="0"/>
          </a:p>
          <a:p>
            <a:endParaRPr lang="en-US" dirty="0"/>
          </a:p>
        </p:txBody>
      </p:sp>
      <p:sp>
        <p:nvSpPr>
          <p:cNvPr id="4" name="TextBox 3" descr="Holtzman, R. (2024, September 12). Medicaid managed care landscape for medically fragile children in NYC. [Presentation]&#10;New York State Department of Health (2021). Medicaid and the children’s waiver (2021). Retrieved from https://www.health.ny.gov/health_care/medicaid/redesign/behavioral_health/children/docs/medicaid_childrens_waiver_webinar_1.2021.pdf &#10;">
            <a:extLst>
              <a:ext uri="{FF2B5EF4-FFF2-40B4-BE49-F238E27FC236}">
                <a16:creationId xmlns:a16="http://schemas.microsoft.com/office/drawing/2014/main" id="{7C0111CA-6F76-1F81-76AD-5AD69408CF23}"/>
              </a:ext>
            </a:extLst>
          </p:cNvPr>
          <p:cNvSpPr txBox="1"/>
          <p:nvPr/>
        </p:nvSpPr>
        <p:spPr>
          <a:xfrm>
            <a:off x="826568" y="6145768"/>
            <a:ext cx="11664042" cy="923330"/>
          </a:xfrm>
          <a:prstGeom prst="rect">
            <a:avLst/>
          </a:prstGeom>
          <a:noFill/>
        </p:spPr>
        <p:txBody>
          <a:bodyPr wrap="square" rtlCol="0">
            <a:spAutoFit/>
          </a:bodyPr>
          <a:lstStyle/>
          <a:p>
            <a:r>
              <a:rPr lang="en-US" sz="1200" dirty="0"/>
              <a:t>Holtzman, R. (2024, September 12). Medicaid managed care landscape for medically fragile children in NYC. [Presentation]</a:t>
            </a:r>
          </a:p>
          <a:p>
            <a:r>
              <a:rPr lang="en-US" sz="1200" dirty="0"/>
              <a:t>New York State Department of Health (2021). Medicaid and the children’s waiver (2021). Retrieved from </a:t>
            </a:r>
            <a:r>
              <a:rPr lang="en-US" sz="1200" dirty="0">
                <a:hlinkClick r:id="rId4"/>
              </a:rPr>
              <a:t>https://www.health.ny.gov/health_care/medicaid/redesign/behavioral_health/children/docs/medicaid_childrens_waiver_webinar_1.2021.pdf</a:t>
            </a:r>
            <a:r>
              <a:rPr lang="en-US" sz="1200" dirty="0"/>
              <a:t> </a:t>
            </a:r>
          </a:p>
          <a:p>
            <a:endParaRPr lang="en-US" dirty="0"/>
          </a:p>
        </p:txBody>
      </p:sp>
    </p:spTree>
    <p:extLst>
      <p:ext uri="{BB962C8B-B14F-4D97-AF65-F5344CB8AC3E}">
        <p14:creationId xmlns:p14="http://schemas.microsoft.com/office/powerpoint/2010/main" val="42843343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descr="What is a Medicaid waiver?">
            <a:extLst>
              <a:ext uri="{FF2B5EF4-FFF2-40B4-BE49-F238E27FC236}">
                <a16:creationId xmlns:a16="http://schemas.microsoft.com/office/drawing/2014/main" id="{BF959D0D-316C-386D-957B-8796436B53F5}"/>
              </a:ext>
            </a:extLst>
          </p:cNvPr>
          <p:cNvSpPr>
            <a:spLocks noGrp="1"/>
          </p:cNvSpPr>
          <p:nvPr>
            <p:ph type="title"/>
          </p:nvPr>
        </p:nvSpPr>
        <p:spPr>
          <a:xfrm>
            <a:off x="465107" y="0"/>
            <a:ext cx="10691265" cy="1307592"/>
          </a:xfrm>
        </p:spPr>
        <p:txBody>
          <a:bodyPr/>
          <a:lstStyle/>
          <a:p>
            <a:pPr algn="ctr"/>
            <a:r>
              <a:rPr lang="en-US" dirty="0">
                <a:latin typeface="Arial" panose="020B0604020202020204" pitchFamily="34" charset="0"/>
                <a:cs typeface="Arial" panose="020B0604020202020204" pitchFamily="34" charset="0"/>
              </a:rPr>
              <a:t>What is a Medicaid waiver?</a:t>
            </a:r>
          </a:p>
        </p:txBody>
      </p:sp>
      <p:sp>
        <p:nvSpPr>
          <p:cNvPr id="3" name="Content Placeholder 2" descr="A program that “waives” some requirements typically imposed on all recipients&#10;Sometimes income requirements are more flexible &#10;Sometimes waivers offer extra services (Community habilitation, day habilitation, vehicle modifications, home modifications)&#10;Waivers are not an entitlement and are authorized at government discretion (and slot availability)&#10;">
            <a:extLst>
              <a:ext uri="{FF2B5EF4-FFF2-40B4-BE49-F238E27FC236}">
                <a16:creationId xmlns:a16="http://schemas.microsoft.com/office/drawing/2014/main" id="{9E53ECBE-8CAE-BDDA-D2B9-01940DB50A45}"/>
              </a:ext>
            </a:extLst>
          </p:cNvPr>
          <p:cNvSpPr>
            <a:spLocks noGrp="1"/>
          </p:cNvSpPr>
          <p:nvPr>
            <p:ph idx="1"/>
          </p:nvPr>
        </p:nvSpPr>
        <p:spPr>
          <a:xfrm>
            <a:off x="193964" y="775855"/>
            <a:ext cx="11788258" cy="5102906"/>
          </a:xfrm>
        </p:spPr>
        <p:txBody>
          <a:bodyPr>
            <a:normAutofit/>
          </a:bodyPr>
          <a:lstStyle/>
          <a:p>
            <a:r>
              <a:rPr lang="en-US" sz="3000" dirty="0">
                <a:latin typeface="Arial" panose="020B0604020202020204" pitchFamily="34" charset="0"/>
                <a:cs typeface="Arial" panose="020B0604020202020204" pitchFamily="34" charset="0"/>
              </a:rPr>
              <a:t>A program that “waives” some requirements typically imposed on all recipients</a:t>
            </a:r>
          </a:p>
          <a:p>
            <a:r>
              <a:rPr lang="en-US" sz="3000" dirty="0">
                <a:latin typeface="Arial" panose="020B0604020202020204" pitchFamily="34" charset="0"/>
                <a:cs typeface="Arial" panose="020B0604020202020204" pitchFamily="34" charset="0"/>
              </a:rPr>
              <a:t>Sometimes income requirements are more flexible </a:t>
            </a:r>
          </a:p>
          <a:p>
            <a:r>
              <a:rPr lang="en-US" sz="3000" dirty="0">
                <a:latin typeface="Arial" panose="020B0604020202020204" pitchFamily="34" charset="0"/>
                <a:cs typeface="Arial" panose="020B0604020202020204" pitchFamily="34" charset="0"/>
              </a:rPr>
              <a:t>Sometimes waivers offer extra services (Community habilitation, day habilitation, vehicle modifications, home modifications)</a:t>
            </a:r>
          </a:p>
          <a:p>
            <a:r>
              <a:rPr lang="en-US" sz="3000" dirty="0">
                <a:latin typeface="Arial" panose="020B0604020202020204" pitchFamily="34" charset="0"/>
                <a:cs typeface="Arial" panose="020B0604020202020204" pitchFamily="34" charset="0"/>
              </a:rPr>
              <a:t>Waivers are not an entitlement and are authorized at government discretion (and slot availability)</a:t>
            </a:r>
          </a:p>
        </p:txBody>
      </p:sp>
      <p:sp>
        <p:nvSpPr>
          <p:cNvPr id="4" name="TextBox 3" descr="Source: New York Health Access (2024). Medicaid home-and-community-based waiver programs in New York State. Retrieved from http://health.wnylc.com/health/entry/129/ &#10;&#10;&#10;&#10;Medicaid.Gov (2024). New York waiver fact sheet. Retrieved from https://www.medicaid.gov/medicaid/section-1115-demo/demonstration-and-waiver-list/Waiver-Descript-Factsheet/NY &#10;&#10;&#10;&#10;https://www.medicaid.gov/medicaid/section-1115-demo/demonstration-and-waiver-list/82656 &#10;&#10;&#10;&#10;https://www.medicaid.gov/medicaid/section-1115-demonstrations/downloads/ny-medicaid-rdsgn-team-appvl-01092024.pdf &#10;">
            <a:extLst>
              <a:ext uri="{FF2B5EF4-FFF2-40B4-BE49-F238E27FC236}">
                <a16:creationId xmlns:a16="http://schemas.microsoft.com/office/drawing/2014/main" id="{441289A8-65F8-B104-DBF7-3E9343686E7E}"/>
              </a:ext>
            </a:extLst>
          </p:cNvPr>
          <p:cNvSpPr txBox="1"/>
          <p:nvPr/>
        </p:nvSpPr>
        <p:spPr>
          <a:xfrm>
            <a:off x="201871" y="4688175"/>
            <a:ext cx="12439421" cy="2631490"/>
          </a:xfrm>
          <a:prstGeom prst="rect">
            <a:avLst/>
          </a:prstGeom>
          <a:noFill/>
        </p:spPr>
        <p:txBody>
          <a:bodyPr wrap="square" rtlCol="0">
            <a:spAutoFit/>
          </a:bodyPr>
          <a:lstStyle/>
          <a:p>
            <a:r>
              <a:rPr lang="en-US" sz="1050" dirty="0"/>
              <a:t>Source: </a:t>
            </a:r>
            <a:r>
              <a:rPr lang="en-US" sz="1050" dirty="0">
                <a:latin typeface="Arial" panose="020B0604020202020204" pitchFamily="34" charset="0"/>
                <a:cs typeface="Arial" panose="020B0604020202020204" pitchFamily="34" charset="0"/>
              </a:rPr>
              <a:t>New York Health Access (2024). Medicaid home-and-community-based waiver programs in New York State. Retrieved from </a:t>
            </a:r>
            <a:r>
              <a:rPr lang="en-US" sz="1050" dirty="0">
                <a:latin typeface="Arial" panose="020B0604020202020204" pitchFamily="34" charset="0"/>
                <a:cs typeface="Arial" panose="020B0604020202020204" pitchFamily="34" charset="0"/>
                <a:hlinkClick r:id="rId2"/>
              </a:rPr>
              <a:t>http://health.wnylc.com/health/entry/129/</a:t>
            </a:r>
            <a:endParaRPr lang="en-US" sz="1050" dirty="0">
              <a:latin typeface="Arial" panose="020B0604020202020204" pitchFamily="34" charset="0"/>
              <a:cs typeface="Arial" panose="020B0604020202020204" pitchFamily="34" charset="0"/>
            </a:endParaRPr>
          </a:p>
          <a:p>
            <a:endParaRPr lang="en-US" sz="1050" dirty="0">
              <a:latin typeface="Arial" panose="020B0604020202020204" pitchFamily="34" charset="0"/>
              <a:cs typeface="Arial" panose="020B0604020202020204" pitchFamily="34" charset="0"/>
            </a:endParaRPr>
          </a:p>
          <a:p>
            <a:endParaRPr lang="en-US" sz="1050" dirty="0">
              <a:latin typeface="Arial" panose="020B0604020202020204" pitchFamily="34" charset="0"/>
              <a:cs typeface="Arial" panose="020B0604020202020204" pitchFamily="34" charset="0"/>
            </a:endParaRPr>
          </a:p>
          <a:p>
            <a:r>
              <a:rPr lang="en-US" sz="1050" dirty="0" err="1">
                <a:latin typeface="Arial" panose="020B0604020202020204" pitchFamily="34" charset="0"/>
                <a:cs typeface="Arial" panose="020B0604020202020204" pitchFamily="34" charset="0"/>
              </a:rPr>
              <a:t>Medicaid.Gov</a:t>
            </a:r>
            <a:r>
              <a:rPr lang="en-US" sz="1050" dirty="0">
                <a:latin typeface="Arial" panose="020B0604020202020204" pitchFamily="34" charset="0"/>
                <a:cs typeface="Arial" panose="020B0604020202020204" pitchFamily="34" charset="0"/>
              </a:rPr>
              <a:t> (2024). New York waiver fact sheet. Retrieved from </a:t>
            </a:r>
            <a:r>
              <a:rPr lang="en-US" sz="1050" dirty="0">
                <a:latin typeface="Arial" panose="020B0604020202020204" pitchFamily="34" charset="0"/>
                <a:cs typeface="Arial" panose="020B0604020202020204" pitchFamily="34" charset="0"/>
                <a:hlinkClick r:id="rId3"/>
              </a:rPr>
              <a:t>https://www.medicaid.gov/medicaid/section-1115-demo/demonstration-and-waiver-list/Waiver-Descript-Factsheet/NY</a:t>
            </a:r>
            <a:endParaRPr lang="en-US" sz="1050" dirty="0">
              <a:latin typeface="Arial" panose="020B0604020202020204" pitchFamily="34" charset="0"/>
              <a:cs typeface="Arial" panose="020B0604020202020204" pitchFamily="34" charset="0"/>
            </a:endParaRPr>
          </a:p>
          <a:p>
            <a:endParaRPr lang="en-US" sz="1050" dirty="0">
              <a:latin typeface="Arial" panose="020B0604020202020204" pitchFamily="34" charset="0"/>
              <a:cs typeface="Arial" panose="020B0604020202020204" pitchFamily="34" charset="0"/>
            </a:endParaRPr>
          </a:p>
          <a:p>
            <a:endParaRPr lang="en-US" sz="1050" dirty="0">
              <a:latin typeface="Arial" panose="020B0604020202020204" pitchFamily="34" charset="0"/>
              <a:cs typeface="Arial" panose="020B0604020202020204" pitchFamily="34" charset="0"/>
            </a:endParaRPr>
          </a:p>
          <a:p>
            <a:endParaRPr lang="en-US" sz="1050" dirty="0">
              <a:latin typeface="Arial" panose="020B0604020202020204" pitchFamily="34" charset="0"/>
              <a:cs typeface="Arial" panose="020B0604020202020204" pitchFamily="34" charset="0"/>
            </a:endParaRPr>
          </a:p>
          <a:p>
            <a:r>
              <a:rPr lang="en-US" sz="1050" dirty="0">
                <a:latin typeface="Arial" panose="020B0604020202020204" pitchFamily="34" charset="0"/>
                <a:cs typeface="Arial" panose="020B0604020202020204" pitchFamily="34" charset="0"/>
                <a:hlinkClick r:id="rId4"/>
              </a:rPr>
              <a:t>https://www.medicaid.gov/medicaid/section-1115-demo/demonstration-and-waiver-list/82656</a:t>
            </a:r>
            <a:endParaRPr lang="en-US" sz="1050" dirty="0">
              <a:latin typeface="Arial" panose="020B0604020202020204" pitchFamily="34" charset="0"/>
              <a:cs typeface="Arial" panose="020B0604020202020204" pitchFamily="34" charset="0"/>
            </a:endParaRPr>
          </a:p>
          <a:p>
            <a:r>
              <a:rPr lang="en-US" sz="1050" dirty="0">
                <a:latin typeface="Arial" panose="020B0604020202020204" pitchFamily="34" charset="0"/>
                <a:cs typeface="Arial" panose="020B0604020202020204" pitchFamily="34" charset="0"/>
              </a:rPr>
              <a:t> </a:t>
            </a:r>
          </a:p>
          <a:p>
            <a:endParaRPr lang="en-US" sz="1050" dirty="0">
              <a:latin typeface="Arial" panose="020B0604020202020204" pitchFamily="34" charset="0"/>
              <a:cs typeface="Arial" panose="020B0604020202020204" pitchFamily="34" charset="0"/>
            </a:endParaRPr>
          </a:p>
          <a:p>
            <a:endParaRPr lang="en-US" sz="1050" dirty="0">
              <a:latin typeface="Arial" panose="020B0604020202020204" pitchFamily="34" charset="0"/>
              <a:cs typeface="Arial" panose="020B0604020202020204" pitchFamily="34" charset="0"/>
            </a:endParaRPr>
          </a:p>
          <a:p>
            <a:r>
              <a:rPr lang="en-US" sz="1050" dirty="0">
                <a:latin typeface="Arial" panose="020B0604020202020204" pitchFamily="34" charset="0"/>
                <a:cs typeface="Arial" panose="020B0604020202020204" pitchFamily="34" charset="0"/>
                <a:hlinkClick r:id="rId5"/>
              </a:rPr>
              <a:t>https://www.medicaid.gov/medicaid/section-1115-demonstrations/downloads/ny-medicaid-rdsgn-team-appvl-01092024.pdf</a:t>
            </a:r>
            <a:endParaRPr lang="en-US" sz="1050" dirty="0">
              <a:latin typeface="Arial" panose="020B0604020202020204" pitchFamily="34" charset="0"/>
              <a:cs typeface="Arial" panose="020B0604020202020204" pitchFamily="34" charset="0"/>
            </a:endParaRPr>
          </a:p>
          <a:p>
            <a:endParaRPr lang="en-US" sz="1050" dirty="0">
              <a:latin typeface="Arial" panose="020B0604020202020204" pitchFamily="34" charset="0"/>
              <a:cs typeface="Arial" panose="020B0604020202020204" pitchFamily="34" charset="0"/>
            </a:endParaRPr>
          </a:p>
          <a:p>
            <a:endParaRPr lang="en-US" sz="1050"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36242154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descr="CHILDREN’s Medical HCBS WAIVER">
            <a:extLst>
              <a:ext uri="{FF2B5EF4-FFF2-40B4-BE49-F238E27FC236}">
                <a16:creationId xmlns:a16="http://schemas.microsoft.com/office/drawing/2014/main" id="{51F35847-A8DA-F790-D41D-55730B5C4F66}"/>
              </a:ext>
            </a:extLst>
          </p:cNvPr>
          <p:cNvSpPr>
            <a:spLocks noGrp="1"/>
          </p:cNvSpPr>
          <p:nvPr>
            <p:ph type="title"/>
          </p:nvPr>
        </p:nvSpPr>
        <p:spPr>
          <a:xfrm>
            <a:off x="521022" y="0"/>
            <a:ext cx="10517094" cy="800100"/>
          </a:xfrm>
        </p:spPr>
        <p:txBody>
          <a:bodyPr/>
          <a:lstStyle/>
          <a:p>
            <a:pPr algn="ctr"/>
            <a:r>
              <a:rPr lang="en-US" dirty="0"/>
              <a:t>CHILDREN’s Medical HCBS WAIVER</a:t>
            </a:r>
          </a:p>
        </p:txBody>
      </p:sp>
      <p:sp>
        <p:nvSpPr>
          <p:cNvPr id="3" name="Content Placeholder 2" descr="A waiver for youth with complex healthcare needs up to age 21&#10;Designed to prevent institutionalization and keep young people in community settings: must have institutional level of care&#10;Major eligibility groups:&#10;-Medically fragile children&#10;-Developmentally disabled and medically fragile&#10;-Developmentally disabled and in foster care&#10;-Serious emotional disturbance&#10;&#10;*Parental income not usually counted (family of one budgeting)*&#10;">
            <a:extLst>
              <a:ext uri="{FF2B5EF4-FFF2-40B4-BE49-F238E27FC236}">
                <a16:creationId xmlns:a16="http://schemas.microsoft.com/office/drawing/2014/main" id="{A7374EBC-CA75-7DB8-E5B7-238B1F5C1836}"/>
              </a:ext>
            </a:extLst>
          </p:cNvPr>
          <p:cNvSpPr>
            <a:spLocks noGrp="1"/>
          </p:cNvSpPr>
          <p:nvPr>
            <p:ph idx="1"/>
          </p:nvPr>
        </p:nvSpPr>
        <p:spPr>
          <a:xfrm>
            <a:off x="700635" y="800101"/>
            <a:ext cx="10517095" cy="5257798"/>
          </a:xfrm>
        </p:spPr>
        <p:txBody>
          <a:bodyPr>
            <a:normAutofit fontScale="92500"/>
          </a:bodyPr>
          <a:lstStyle/>
          <a:p>
            <a:r>
              <a:rPr lang="en-US" sz="3000" dirty="0"/>
              <a:t>A waiver for youth with complex healthcare needs up to age 21</a:t>
            </a:r>
          </a:p>
          <a:p>
            <a:r>
              <a:rPr lang="en-US" sz="3000" dirty="0"/>
              <a:t>Designed to prevent institutionalization and keep young people in community settings: </a:t>
            </a:r>
            <a:r>
              <a:rPr lang="en-US" sz="3000" b="1" dirty="0"/>
              <a:t>must have institutional level of care</a:t>
            </a:r>
          </a:p>
          <a:p>
            <a:r>
              <a:rPr lang="en-US" sz="3000" dirty="0"/>
              <a:t>Major eligibility groups:</a:t>
            </a:r>
          </a:p>
          <a:p>
            <a:pPr marL="0" indent="0">
              <a:buNone/>
            </a:pPr>
            <a:r>
              <a:rPr lang="en-US" sz="3000" dirty="0"/>
              <a:t>-</a:t>
            </a:r>
            <a:r>
              <a:rPr lang="en-US" sz="3000" dirty="0">
                <a:solidFill>
                  <a:srgbClr val="FF0000"/>
                </a:solidFill>
              </a:rPr>
              <a:t>Medically fragile children</a:t>
            </a:r>
          </a:p>
          <a:p>
            <a:pPr marL="0" indent="0">
              <a:buNone/>
            </a:pPr>
            <a:r>
              <a:rPr lang="en-US" sz="3000" dirty="0">
                <a:solidFill>
                  <a:srgbClr val="FF0000"/>
                </a:solidFill>
              </a:rPr>
              <a:t>-Developmentally disabled and medically fragile</a:t>
            </a:r>
          </a:p>
          <a:p>
            <a:pPr marL="0" indent="0">
              <a:buNone/>
            </a:pPr>
            <a:r>
              <a:rPr lang="en-US" sz="3000" dirty="0">
                <a:solidFill>
                  <a:srgbClr val="FF0000"/>
                </a:solidFill>
              </a:rPr>
              <a:t>-Developmentally disabled and in foster care</a:t>
            </a:r>
          </a:p>
          <a:p>
            <a:pPr marL="0" indent="0">
              <a:buNone/>
            </a:pPr>
            <a:r>
              <a:rPr lang="en-US" sz="3000" dirty="0">
                <a:solidFill>
                  <a:srgbClr val="FF0000"/>
                </a:solidFill>
              </a:rPr>
              <a:t>-Serious emotional disturbance</a:t>
            </a:r>
          </a:p>
          <a:p>
            <a:pPr marL="0" indent="0">
              <a:buNone/>
            </a:pPr>
            <a:r>
              <a:rPr lang="en-US" sz="3000" b="1" dirty="0"/>
              <a:t>*Parental income not usually counted (family of one budgeting)*</a:t>
            </a:r>
          </a:p>
          <a:p>
            <a:pPr marL="0" indent="0">
              <a:buNone/>
            </a:pPr>
            <a:endParaRPr lang="en-US" sz="3000" dirty="0"/>
          </a:p>
        </p:txBody>
      </p:sp>
      <p:sp>
        <p:nvSpPr>
          <p:cNvPr id="5" name="TextBox 4" descr="Source: New York State Department of Health (2021). Medicaid and the children’s waiver (2021). Retrieved from https://www.health.ny.gov/health_care/medicaid/redesign/behavioral_health/children/docs/medicaid_childrens_waiver_webinar_1.2021.pdf &#10;&#10;">
            <a:extLst>
              <a:ext uri="{FF2B5EF4-FFF2-40B4-BE49-F238E27FC236}">
                <a16:creationId xmlns:a16="http://schemas.microsoft.com/office/drawing/2014/main" id="{7A2A2C24-E240-935C-1B98-19034C31BB95}"/>
              </a:ext>
            </a:extLst>
          </p:cNvPr>
          <p:cNvSpPr txBox="1"/>
          <p:nvPr/>
        </p:nvSpPr>
        <p:spPr>
          <a:xfrm>
            <a:off x="700635" y="6057899"/>
            <a:ext cx="10790730" cy="1354217"/>
          </a:xfrm>
          <a:prstGeom prst="rect">
            <a:avLst/>
          </a:prstGeom>
          <a:noFill/>
        </p:spPr>
        <p:txBody>
          <a:bodyPr wrap="square" rtlCol="0">
            <a:spAutoFit/>
          </a:bodyPr>
          <a:lstStyle/>
          <a:p>
            <a:r>
              <a:rPr lang="en-US" sz="1600" dirty="0"/>
              <a:t>Source: New York State Department of Health (2021). Medicaid and the children’s waiver (2021). Retrieved from </a:t>
            </a:r>
            <a:r>
              <a:rPr lang="en-US" sz="1600" dirty="0">
                <a:hlinkClick r:id="rId2"/>
              </a:rPr>
              <a:t>https://www.health.ny.gov/health_care/medicaid/redesign/behavioral_health/children/docs/medicaid_childrens_waiver_webinar_1.2021.pdf</a:t>
            </a:r>
            <a:r>
              <a:rPr lang="en-US" sz="1600" dirty="0"/>
              <a:t> </a:t>
            </a:r>
          </a:p>
          <a:p>
            <a:endParaRPr lang="en-US" sz="1600" dirty="0"/>
          </a:p>
          <a:p>
            <a:endParaRPr lang="en-US" dirty="0"/>
          </a:p>
        </p:txBody>
      </p:sp>
    </p:spTree>
    <p:extLst>
      <p:ext uri="{BB962C8B-B14F-4D97-AF65-F5344CB8AC3E}">
        <p14:creationId xmlns:p14="http://schemas.microsoft.com/office/powerpoint/2010/main" val="1629467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descr="CHILDREN’s Medical HCBS WAIVER POINTs of ACCESS">
            <a:extLst>
              <a:ext uri="{FF2B5EF4-FFF2-40B4-BE49-F238E27FC236}">
                <a16:creationId xmlns:a16="http://schemas.microsoft.com/office/drawing/2014/main" id="{4446DEA7-4E9A-D7D8-E47E-FC3CDD22554E}"/>
              </a:ext>
            </a:extLst>
          </p:cNvPr>
          <p:cNvSpPr>
            <a:spLocks noGrp="1"/>
          </p:cNvSpPr>
          <p:nvPr>
            <p:ph type="title"/>
          </p:nvPr>
        </p:nvSpPr>
        <p:spPr>
          <a:xfrm>
            <a:off x="750367" y="114300"/>
            <a:ext cx="10691265" cy="1012371"/>
          </a:xfrm>
        </p:spPr>
        <p:txBody>
          <a:bodyPr>
            <a:normAutofit/>
          </a:bodyPr>
          <a:lstStyle/>
          <a:p>
            <a:pPr algn="ctr"/>
            <a:r>
              <a:rPr lang="en-US" sz="3200" dirty="0"/>
              <a:t>CHILDREN’s Medical HCBS WAIVER POINTs of ACCESS</a:t>
            </a:r>
          </a:p>
        </p:txBody>
      </p:sp>
      <p:sp>
        <p:nvSpPr>
          <p:cNvPr id="3" name="Content Placeholder 2" descr="If not yet enrolled in Medicaid, call CYES at 833-333-2937 to inquire about waiver enrollment&#10;If already in Medicaid and eligible for a health home-ask health home care coordinator about a referral for waiver enrollment&#10;Those already enrolled in Medicaid who are suspected to be waiver eligible will be referred to health homes for assistance&#10;Not all young people eligible for a health home will qualify for a waiver, but all young people in the waiver are automatically eligible for a health home&#10;">
            <a:extLst>
              <a:ext uri="{FF2B5EF4-FFF2-40B4-BE49-F238E27FC236}">
                <a16:creationId xmlns:a16="http://schemas.microsoft.com/office/drawing/2014/main" id="{F184F0C6-12DB-08C5-4819-F10E125742D7}"/>
              </a:ext>
            </a:extLst>
          </p:cNvPr>
          <p:cNvSpPr>
            <a:spLocks noGrp="1"/>
          </p:cNvSpPr>
          <p:nvPr>
            <p:ph idx="1"/>
          </p:nvPr>
        </p:nvSpPr>
        <p:spPr>
          <a:xfrm>
            <a:off x="700635" y="898072"/>
            <a:ext cx="10691265" cy="4800600"/>
          </a:xfrm>
        </p:spPr>
        <p:txBody>
          <a:bodyPr>
            <a:normAutofit fontScale="92500"/>
          </a:bodyPr>
          <a:lstStyle/>
          <a:p>
            <a:r>
              <a:rPr lang="en-US" sz="3000" dirty="0"/>
              <a:t>If not yet enrolled in Medicaid, call CYES at 833-333-2937 to inquire about waiver enrollment</a:t>
            </a:r>
          </a:p>
          <a:p>
            <a:r>
              <a:rPr lang="en-US" sz="3000" dirty="0"/>
              <a:t>If already in Medicaid and eligible for a health home</a:t>
            </a:r>
            <a:r>
              <a:rPr lang="en-US" sz="3000" dirty="0">
                <a:sym typeface="Wingdings" pitchFamily="2" charset="2"/>
              </a:rPr>
              <a:t> ask health home care coordinator about a referral for waiver enrollment</a:t>
            </a:r>
          </a:p>
          <a:p>
            <a:r>
              <a:rPr lang="en-US" sz="3000" dirty="0">
                <a:sym typeface="Wingdings" pitchFamily="2" charset="2"/>
              </a:rPr>
              <a:t>Those already enrolled in Medicaid who are suspected to be waiver eligible will be referred to health homes for assistance</a:t>
            </a:r>
          </a:p>
          <a:p>
            <a:r>
              <a:rPr lang="en-US" sz="3000" dirty="0">
                <a:sym typeface="Wingdings" pitchFamily="2" charset="2"/>
              </a:rPr>
              <a:t>Not all young people eligible for a health home will qualify for a waiver, </a:t>
            </a:r>
            <a:r>
              <a:rPr lang="en-US" sz="3000" b="1" dirty="0">
                <a:sym typeface="Wingdings" pitchFamily="2" charset="2"/>
              </a:rPr>
              <a:t>but all young people in the waiver are automatically eligible for a health home</a:t>
            </a:r>
            <a:endParaRPr lang="en-US" sz="3000" b="1" dirty="0"/>
          </a:p>
        </p:txBody>
      </p:sp>
      <p:sp>
        <p:nvSpPr>
          <p:cNvPr id="4" name="TextBox 3" descr="Source: New York State Department of Health (2021). Medicaid and the children’s waiver (2021). Retrieved from https://www.health.ny.gov/health_care/medicaid/redesign/behavioral_health/children/docs/medicaid_childrens_waiver_webinar_1.2021.pdf &#10;&#10;">
            <a:extLst>
              <a:ext uri="{FF2B5EF4-FFF2-40B4-BE49-F238E27FC236}">
                <a16:creationId xmlns:a16="http://schemas.microsoft.com/office/drawing/2014/main" id="{16703435-1BE0-DD03-1A8B-AE98A0A248E7}"/>
              </a:ext>
            </a:extLst>
          </p:cNvPr>
          <p:cNvSpPr txBox="1"/>
          <p:nvPr/>
        </p:nvSpPr>
        <p:spPr>
          <a:xfrm>
            <a:off x="695192" y="6105240"/>
            <a:ext cx="10641533" cy="954107"/>
          </a:xfrm>
          <a:prstGeom prst="rect">
            <a:avLst/>
          </a:prstGeom>
          <a:noFill/>
        </p:spPr>
        <p:txBody>
          <a:bodyPr wrap="square" rtlCol="0">
            <a:spAutoFit/>
          </a:bodyPr>
          <a:lstStyle/>
          <a:p>
            <a:r>
              <a:rPr lang="en-US" sz="1400" dirty="0"/>
              <a:t>Source</a:t>
            </a:r>
            <a:r>
              <a:rPr lang="en-US" sz="1200" dirty="0"/>
              <a:t>: New York State Department of Health (2021). Medicaid and the children’s waiver (2021). Retrieved from </a:t>
            </a:r>
            <a:r>
              <a:rPr lang="en-US" sz="1200" dirty="0">
                <a:hlinkClick r:id="rId2"/>
              </a:rPr>
              <a:t>https://www.health.ny.gov/health_care/medicaid/redesign/behavioral_health/children/docs/medicaid_childrens_waiver_webinar_1.2021.pdf</a:t>
            </a:r>
            <a:r>
              <a:rPr lang="en-US" sz="1200" dirty="0"/>
              <a:t> </a:t>
            </a:r>
          </a:p>
          <a:p>
            <a:endParaRPr lang="en-US" sz="1200" dirty="0"/>
          </a:p>
          <a:p>
            <a:endParaRPr lang="en-US" dirty="0"/>
          </a:p>
        </p:txBody>
      </p:sp>
    </p:spTree>
    <p:extLst>
      <p:ext uri="{BB962C8B-B14F-4D97-AF65-F5344CB8AC3E}">
        <p14:creationId xmlns:p14="http://schemas.microsoft.com/office/powerpoint/2010/main" val="16287790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descr="Role of health homes in children’s medical hcbs waivers ">
            <a:extLst>
              <a:ext uri="{FF2B5EF4-FFF2-40B4-BE49-F238E27FC236}">
                <a16:creationId xmlns:a16="http://schemas.microsoft.com/office/drawing/2014/main" id="{1B41F2E1-46CE-8F3F-BA7C-B2BFD70EE7DA}"/>
              </a:ext>
            </a:extLst>
          </p:cNvPr>
          <p:cNvSpPr>
            <a:spLocks noGrp="1"/>
          </p:cNvSpPr>
          <p:nvPr>
            <p:ph type="title"/>
          </p:nvPr>
        </p:nvSpPr>
        <p:spPr>
          <a:xfrm>
            <a:off x="700634" y="0"/>
            <a:ext cx="10691265" cy="896112"/>
          </a:xfrm>
        </p:spPr>
        <p:txBody>
          <a:bodyPr>
            <a:normAutofit fontScale="90000"/>
          </a:bodyPr>
          <a:lstStyle/>
          <a:p>
            <a:pPr algn="ctr"/>
            <a:r>
              <a:rPr lang="en-US" sz="3200" dirty="0"/>
              <a:t>Role of health homes in children’s medical </a:t>
            </a:r>
            <a:r>
              <a:rPr lang="en-US" sz="3200" dirty="0" err="1"/>
              <a:t>hcbs</a:t>
            </a:r>
            <a:r>
              <a:rPr lang="en-US" sz="3200" dirty="0"/>
              <a:t> waivers </a:t>
            </a:r>
          </a:p>
        </p:txBody>
      </p:sp>
      <p:sp>
        <p:nvSpPr>
          <p:cNvPr id="3" name="Content Placeholder 2" descr="Comprehensive care management- assess needs, make a care plan**&#10;Care coordination- work with providers&#10;Transitional services- assist when ready to move to new programs&#10;Family support- help with appointments and meetings&#10;Referral to community services- find other services that are beneficial&#10;Monthly check-ins &#10;&#10;**Care management is required in this waiver- most get care management through health homes**&#10;&#10;You can opt out of health homes, but most families do not.&#10;If you do opt out of health homes you must receive care management through:&#10;CYES ( fee-for-service Medicaid cases)&#10;Medicaid managed care plan (managed care Medicaid cases)&#10;Quarterly check-ins&#10;">
            <a:extLst>
              <a:ext uri="{FF2B5EF4-FFF2-40B4-BE49-F238E27FC236}">
                <a16:creationId xmlns:a16="http://schemas.microsoft.com/office/drawing/2014/main" id="{2C572D21-F9EB-FA1E-3D5C-174DC6EC66D5}"/>
              </a:ext>
            </a:extLst>
          </p:cNvPr>
          <p:cNvSpPr>
            <a:spLocks noGrp="1"/>
          </p:cNvSpPr>
          <p:nvPr>
            <p:ph idx="1"/>
          </p:nvPr>
        </p:nvSpPr>
        <p:spPr>
          <a:xfrm>
            <a:off x="700635" y="896111"/>
            <a:ext cx="11491365" cy="5292417"/>
          </a:xfrm>
        </p:spPr>
        <p:txBody>
          <a:bodyPr>
            <a:normAutofit fontScale="92500" lnSpcReduction="10000"/>
          </a:bodyPr>
          <a:lstStyle/>
          <a:p>
            <a:r>
              <a:rPr lang="en-US" sz="2200" dirty="0">
                <a:solidFill>
                  <a:srgbClr val="FF0000"/>
                </a:solidFill>
              </a:rPr>
              <a:t>Comprehensive care management- assess needs, make a care plan**</a:t>
            </a:r>
          </a:p>
          <a:p>
            <a:r>
              <a:rPr lang="en-US" sz="2200" dirty="0"/>
              <a:t>Care coordination- work with providers</a:t>
            </a:r>
          </a:p>
          <a:p>
            <a:r>
              <a:rPr lang="en-US" sz="2200" dirty="0"/>
              <a:t>Transitional services- assist when ready to move to new programs</a:t>
            </a:r>
          </a:p>
          <a:p>
            <a:r>
              <a:rPr lang="en-US" sz="2200" dirty="0"/>
              <a:t>Family support- help with appointments and meetings</a:t>
            </a:r>
          </a:p>
          <a:p>
            <a:r>
              <a:rPr lang="en-US" sz="2200" dirty="0"/>
              <a:t>Referral to community services- find other services that are beneficial</a:t>
            </a:r>
          </a:p>
          <a:p>
            <a:r>
              <a:rPr lang="en-US" sz="2200" dirty="0"/>
              <a:t>Monthly check-ins </a:t>
            </a:r>
          </a:p>
          <a:p>
            <a:pPr marL="0" indent="0">
              <a:buNone/>
            </a:pPr>
            <a:r>
              <a:rPr lang="en-US" sz="2200" b="1" dirty="0"/>
              <a:t>**Care management is required in this waiver</a:t>
            </a:r>
            <a:r>
              <a:rPr lang="en-US" sz="2200" b="1" dirty="0">
                <a:sym typeface="Wingdings" pitchFamily="2" charset="2"/>
              </a:rPr>
              <a:t> most get care management through health homes**</a:t>
            </a:r>
            <a:endParaRPr lang="en-US" sz="2200" b="1" dirty="0"/>
          </a:p>
          <a:p>
            <a:pPr marL="0" indent="0">
              <a:buNone/>
            </a:pPr>
            <a:r>
              <a:rPr lang="en-US" sz="2200" dirty="0"/>
              <a:t>You can opt out of health homes, but most families do not.</a:t>
            </a:r>
          </a:p>
          <a:p>
            <a:pPr marL="0" indent="0">
              <a:buNone/>
            </a:pPr>
            <a:r>
              <a:rPr lang="en-US" sz="2200" dirty="0"/>
              <a:t>If you do opt out of health homes you must receive care management through:</a:t>
            </a:r>
          </a:p>
          <a:p>
            <a:r>
              <a:rPr lang="en-US" sz="2200" dirty="0"/>
              <a:t>CYES ( fee-for-service Medicaid cases)</a:t>
            </a:r>
          </a:p>
          <a:p>
            <a:r>
              <a:rPr lang="en-US" sz="2200" dirty="0"/>
              <a:t>Medicaid managed care plan (managed care Medicaid cases)</a:t>
            </a:r>
          </a:p>
          <a:p>
            <a:r>
              <a:rPr lang="en-US" sz="2200" dirty="0"/>
              <a:t>Quarterly check-ins</a:t>
            </a:r>
          </a:p>
          <a:p>
            <a:pPr marL="0" indent="0">
              <a:buNone/>
            </a:pPr>
            <a:endParaRPr lang="en-US" sz="2200" dirty="0"/>
          </a:p>
          <a:p>
            <a:pPr marL="0" indent="0">
              <a:buNone/>
            </a:pPr>
            <a:endParaRPr lang="en-US" sz="2400" dirty="0"/>
          </a:p>
        </p:txBody>
      </p:sp>
      <p:sp>
        <p:nvSpPr>
          <p:cNvPr id="6" name="TextBox 5" descr="Source: New York State Department of Health (2021). Medicaid and the children’s waiver (2021). Retrieved from https://www.health.ny.gov/health_care/medicaid/redesign/behavioral_health/children/docs/medicaid_childrens_waiver_webinar_1.2021.pdf &#10;&#10;">
            <a:extLst>
              <a:ext uri="{FF2B5EF4-FFF2-40B4-BE49-F238E27FC236}">
                <a16:creationId xmlns:a16="http://schemas.microsoft.com/office/drawing/2014/main" id="{6B803210-3C86-8F7A-D169-C98C320582D4}"/>
              </a:ext>
            </a:extLst>
          </p:cNvPr>
          <p:cNvSpPr txBox="1"/>
          <p:nvPr/>
        </p:nvSpPr>
        <p:spPr>
          <a:xfrm>
            <a:off x="1094014" y="6188528"/>
            <a:ext cx="9144000" cy="1231106"/>
          </a:xfrm>
          <a:prstGeom prst="rect">
            <a:avLst/>
          </a:prstGeom>
          <a:noFill/>
        </p:spPr>
        <p:txBody>
          <a:bodyPr wrap="square" rtlCol="0">
            <a:spAutoFit/>
          </a:bodyPr>
          <a:lstStyle/>
          <a:p>
            <a:r>
              <a:rPr lang="en-US" sz="1400" dirty="0"/>
              <a:t>Source: New York State Department of Health (2021). Medicaid and the children’s waiver (2021). Retrieved from </a:t>
            </a:r>
            <a:r>
              <a:rPr lang="en-US" sz="1400" dirty="0">
                <a:hlinkClick r:id="rId2"/>
              </a:rPr>
              <a:t>https://www.health.ny.gov/health_care/medicaid/redesign/behavioral_health/children/docs/medicaid_childrens_waiver_webinar_1.2021.pdf</a:t>
            </a:r>
            <a:r>
              <a:rPr lang="en-US" sz="1400" dirty="0"/>
              <a:t> </a:t>
            </a:r>
          </a:p>
          <a:p>
            <a:endParaRPr lang="en-US" sz="1400" dirty="0"/>
          </a:p>
          <a:p>
            <a:endParaRPr lang="en-US" dirty="0"/>
          </a:p>
        </p:txBody>
      </p:sp>
    </p:spTree>
    <p:extLst>
      <p:ext uri="{BB962C8B-B14F-4D97-AF65-F5344CB8AC3E}">
        <p14:creationId xmlns:p14="http://schemas.microsoft.com/office/powerpoint/2010/main" val="14539889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descr="Annual recertification">
            <a:extLst>
              <a:ext uri="{FF2B5EF4-FFF2-40B4-BE49-F238E27FC236}">
                <a16:creationId xmlns:a16="http://schemas.microsoft.com/office/drawing/2014/main" id="{DF17E735-479C-4894-179A-93D766833210}"/>
              </a:ext>
            </a:extLst>
          </p:cNvPr>
          <p:cNvSpPr>
            <a:spLocks noGrp="1"/>
          </p:cNvSpPr>
          <p:nvPr>
            <p:ph type="title"/>
          </p:nvPr>
        </p:nvSpPr>
        <p:spPr>
          <a:xfrm>
            <a:off x="537350" y="0"/>
            <a:ext cx="10691265" cy="1307592"/>
          </a:xfrm>
        </p:spPr>
        <p:txBody>
          <a:bodyPr/>
          <a:lstStyle/>
          <a:p>
            <a:pPr algn="ctr"/>
            <a:r>
              <a:rPr lang="en-US" dirty="0"/>
              <a:t>Annual recertification</a:t>
            </a:r>
          </a:p>
        </p:txBody>
      </p:sp>
      <p:sp>
        <p:nvSpPr>
          <p:cNvPr id="3" name="Content Placeholder 2" descr="Level of care is valid for 365 days&#10;Your care manager will do your recertification&#10;Process usually begins 2 months before expiration&#10;">
            <a:extLst>
              <a:ext uri="{FF2B5EF4-FFF2-40B4-BE49-F238E27FC236}">
                <a16:creationId xmlns:a16="http://schemas.microsoft.com/office/drawing/2014/main" id="{B0552C06-E13D-645A-359A-C7C95FF8CD96}"/>
              </a:ext>
            </a:extLst>
          </p:cNvPr>
          <p:cNvSpPr>
            <a:spLocks noGrp="1"/>
          </p:cNvSpPr>
          <p:nvPr>
            <p:ph idx="1"/>
          </p:nvPr>
        </p:nvSpPr>
        <p:spPr>
          <a:xfrm>
            <a:off x="700636" y="1045029"/>
            <a:ext cx="10527980" cy="4457700"/>
          </a:xfrm>
        </p:spPr>
        <p:txBody>
          <a:bodyPr>
            <a:normAutofit/>
          </a:bodyPr>
          <a:lstStyle/>
          <a:p>
            <a:r>
              <a:rPr lang="en-US" sz="2800" dirty="0"/>
              <a:t>Level of care is valid for 365 days</a:t>
            </a:r>
          </a:p>
          <a:p>
            <a:pPr marL="0" indent="0">
              <a:buNone/>
            </a:pPr>
            <a:endParaRPr lang="en-US" sz="2800" dirty="0"/>
          </a:p>
          <a:p>
            <a:r>
              <a:rPr lang="en-US" sz="2800" dirty="0"/>
              <a:t>Your care manager will do your recertification</a:t>
            </a:r>
          </a:p>
          <a:p>
            <a:pPr marL="0" indent="0">
              <a:buNone/>
            </a:pPr>
            <a:endParaRPr lang="en-US" sz="2800" dirty="0"/>
          </a:p>
          <a:p>
            <a:r>
              <a:rPr lang="en-US" sz="2800" dirty="0"/>
              <a:t>Process usually begins 2 months before expiration</a:t>
            </a:r>
          </a:p>
        </p:txBody>
      </p:sp>
      <p:sp>
        <p:nvSpPr>
          <p:cNvPr id="4" name="TextBox 3">
            <a:extLst>
              <a:ext uri="{FF2B5EF4-FFF2-40B4-BE49-F238E27FC236}">
                <a16:creationId xmlns:a16="http://schemas.microsoft.com/office/drawing/2014/main" id="{555E5B8B-210A-BCFA-67C3-68D05F05BE4C}"/>
              </a:ext>
            </a:extLst>
          </p:cNvPr>
          <p:cNvSpPr txBox="1"/>
          <p:nvPr/>
        </p:nvSpPr>
        <p:spPr>
          <a:xfrm>
            <a:off x="355279" y="6165750"/>
            <a:ext cx="12328071" cy="1077218"/>
          </a:xfrm>
          <a:prstGeom prst="rect">
            <a:avLst/>
          </a:prstGeom>
          <a:noFill/>
        </p:spPr>
        <p:txBody>
          <a:bodyPr wrap="square" rtlCol="0">
            <a:spAutoFit/>
          </a:bodyPr>
          <a:lstStyle/>
          <a:p>
            <a:r>
              <a:rPr lang="en-US" sz="1400" dirty="0"/>
              <a:t>Source: New York State Department of Health (2021). Medicaid and the children’s waiver (2021). Retrieved from </a:t>
            </a:r>
            <a:r>
              <a:rPr lang="en-US" sz="1400" dirty="0">
                <a:hlinkClick r:id="rId2"/>
              </a:rPr>
              <a:t>https://www.health.ny.gov/health_care/medicaid/redesign/behavioral_health/children/docs/medicaid_childrens_waiver_webinar_1.2021.pdf</a:t>
            </a:r>
            <a:r>
              <a:rPr lang="en-US" sz="1400" dirty="0"/>
              <a:t> </a:t>
            </a:r>
          </a:p>
          <a:p>
            <a:endParaRPr lang="en-US" dirty="0"/>
          </a:p>
          <a:p>
            <a:endParaRPr lang="en-US" dirty="0"/>
          </a:p>
        </p:txBody>
      </p:sp>
    </p:spTree>
    <p:extLst>
      <p:ext uri="{BB962C8B-B14F-4D97-AF65-F5344CB8AC3E}">
        <p14:creationId xmlns:p14="http://schemas.microsoft.com/office/powerpoint/2010/main" val="38664820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B3CA38D-7BB0-4D35-BE00-0F48766027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descr="What is opwdd?">
            <a:extLst>
              <a:ext uri="{FF2B5EF4-FFF2-40B4-BE49-F238E27FC236}">
                <a16:creationId xmlns:a16="http://schemas.microsoft.com/office/drawing/2014/main" id="{CA2B508B-4995-C3F9-0E3B-CB76E95F4859}"/>
              </a:ext>
            </a:extLst>
          </p:cNvPr>
          <p:cNvSpPr>
            <a:spLocks noGrp="1"/>
          </p:cNvSpPr>
          <p:nvPr>
            <p:ph type="title"/>
          </p:nvPr>
        </p:nvSpPr>
        <p:spPr>
          <a:xfrm>
            <a:off x="0" y="17109"/>
            <a:ext cx="10691265" cy="723898"/>
          </a:xfrm>
        </p:spPr>
        <p:txBody>
          <a:bodyPr>
            <a:normAutofit/>
          </a:bodyPr>
          <a:lstStyle/>
          <a:p>
            <a:pPr algn="ctr"/>
            <a:r>
              <a:rPr lang="en-US" dirty="0"/>
              <a:t>What is </a:t>
            </a:r>
            <a:r>
              <a:rPr lang="en-US" dirty="0" err="1"/>
              <a:t>opwdd</a:t>
            </a:r>
            <a:r>
              <a:rPr lang="en-US" dirty="0"/>
              <a:t>?</a:t>
            </a:r>
          </a:p>
        </p:txBody>
      </p:sp>
      <p:sp>
        <p:nvSpPr>
          <p:cNvPr id="3" name="Content Placeholder 2" descr="The Office for People with Developmental Disabilities (OPWDD) is a New York State agency that facilitates the coordination of services and supports for people with intellectual and or developmental disabilities. OPWDD services are provided by state and nonprofit providers contracted to support people with disabilities. &#10;">
            <a:extLst>
              <a:ext uri="{FF2B5EF4-FFF2-40B4-BE49-F238E27FC236}">
                <a16:creationId xmlns:a16="http://schemas.microsoft.com/office/drawing/2014/main" id="{74D31755-6689-EEC5-ECA2-36800C053952}"/>
              </a:ext>
            </a:extLst>
          </p:cNvPr>
          <p:cNvSpPr>
            <a:spLocks noGrp="1"/>
          </p:cNvSpPr>
          <p:nvPr>
            <p:ph idx="1"/>
          </p:nvPr>
        </p:nvSpPr>
        <p:spPr>
          <a:xfrm>
            <a:off x="700635" y="1637119"/>
            <a:ext cx="10691265" cy="4324769"/>
          </a:xfrm>
        </p:spPr>
        <p:txBody>
          <a:bodyPr>
            <a:normAutofit/>
          </a:bodyPr>
          <a:lstStyle/>
          <a:p>
            <a:r>
              <a:rPr lang="en-US" sz="3000" dirty="0"/>
              <a:t>The Office for People with Developmental Disabilities (OPWDD) is a New York State agency that facilitates the coordination of services and supports for people with intellectual and or developmental disabilities. OPWDD services are provided by state and nonprofit providers contracted to support people with disabilities. </a:t>
            </a:r>
          </a:p>
          <a:p>
            <a:endParaRPr lang="en-US" dirty="0"/>
          </a:p>
        </p:txBody>
      </p:sp>
      <p:cxnSp>
        <p:nvCxnSpPr>
          <p:cNvPr id="10" name="Straight Connector 9">
            <a:extLst>
              <a:ext uri="{FF2B5EF4-FFF2-40B4-BE49-F238E27FC236}">
                <a16:creationId xmlns:a16="http://schemas.microsoft.com/office/drawing/2014/main" id="{4514FD1B-A0BF-4C73-A68E-4B1F7299F6A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723900"/>
            <a:ext cx="105918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18B100A6-1EBC-40AB-BB7E-26807F3CFC3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6142781"/>
            <a:ext cx="105918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 name="TextBox 3" descr="Source: OPWDD, n.d. &#10;">
            <a:extLst>
              <a:ext uri="{FF2B5EF4-FFF2-40B4-BE49-F238E27FC236}">
                <a16:creationId xmlns:a16="http://schemas.microsoft.com/office/drawing/2014/main" id="{B60B0AC1-9BBA-CBF8-D3E8-10AFA45BF720}"/>
              </a:ext>
            </a:extLst>
          </p:cNvPr>
          <p:cNvSpPr txBox="1"/>
          <p:nvPr/>
        </p:nvSpPr>
        <p:spPr>
          <a:xfrm>
            <a:off x="1100687" y="6025117"/>
            <a:ext cx="10691264" cy="923330"/>
          </a:xfrm>
          <a:prstGeom prst="rect">
            <a:avLst/>
          </a:prstGeom>
          <a:noFill/>
        </p:spPr>
        <p:txBody>
          <a:bodyPr wrap="square" rtlCol="0">
            <a:spAutoFit/>
          </a:bodyPr>
          <a:lstStyle/>
          <a:p>
            <a:endParaRPr lang="en-US" dirty="0"/>
          </a:p>
          <a:p>
            <a:r>
              <a:rPr lang="en-US" dirty="0"/>
              <a:t>Source: OPWDD, n.d. </a:t>
            </a:r>
          </a:p>
          <a:p>
            <a:endParaRPr lang="en-US" dirty="0"/>
          </a:p>
        </p:txBody>
      </p:sp>
    </p:spTree>
    <p:extLst>
      <p:ext uri="{BB962C8B-B14F-4D97-AF65-F5344CB8AC3E}">
        <p14:creationId xmlns:p14="http://schemas.microsoft.com/office/powerpoint/2010/main" val="23265318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descr="Front door offices by region (downstate)">
            <a:extLst>
              <a:ext uri="{FF2B5EF4-FFF2-40B4-BE49-F238E27FC236}">
                <a16:creationId xmlns:a16="http://schemas.microsoft.com/office/drawing/2014/main" id="{05E09ECF-9816-BC48-AEA7-5B3D912A02B9}"/>
              </a:ext>
            </a:extLst>
          </p:cNvPr>
          <p:cNvSpPr>
            <a:spLocks noGrp="1"/>
          </p:cNvSpPr>
          <p:nvPr>
            <p:ph type="title"/>
          </p:nvPr>
        </p:nvSpPr>
        <p:spPr>
          <a:xfrm>
            <a:off x="534380" y="0"/>
            <a:ext cx="10691265" cy="896112"/>
          </a:xfrm>
        </p:spPr>
        <p:txBody>
          <a:bodyPr/>
          <a:lstStyle/>
          <a:p>
            <a:pPr algn="ctr"/>
            <a:r>
              <a:rPr lang="en-US" dirty="0"/>
              <a:t>Front door offices by region (downstate)</a:t>
            </a:r>
          </a:p>
        </p:txBody>
      </p:sp>
      <p:graphicFrame>
        <p:nvGraphicFramePr>
          <p:cNvPr id="6" name="Content Placeholder 2">
            <a:extLst>
              <a:ext uri="{FF2B5EF4-FFF2-40B4-BE49-F238E27FC236}">
                <a16:creationId xmlns:a16="http://schemas.microsoft.com/office/drawing/2014/main" id="{EBE0510D-8D85-599E-D123-28137EAF2F44}"/>
              </a:ext>
              <a:ext uri="{C183D7F6-B498-43B3-948B-1728B52AA6E4}">
                <adec:decorative xmlns:adec="http://schemas.microsoft.com/office/drawing/2017/decorative" val="1"/>
              </a:ext>
            </a:extLst>
          </p:cNvPr>
          <p:cNvGraphicFramePr>
            <a:graphicFrameLocks noGrp="1"/>
          </p:cNvGraphicFramePr>
          <p:nvPr>
            <p:ph idx="1"/>
            <p:extLst>
              <p:ext uri="{D42A27DB-BD31-4B8C-83A1-F6EECF244321}">
                <p14:modId xmlns:p14="http://schemas.microsoft.com/office/powerpoint/2010/main" val="3277185199"/>
              </p:ext>
            </p:extLst>
          </p:nvPr>
        </p:nvGraphicFramePr>
        <p:xfrm>
          <a:off x="700635" y="886691"/>
          <a:ext cx="10691265" cy="507519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extBox 3" descr="Source: In the driver’s seat (2024). Front door. Retrieved from https://inthedriversseat.org/first-gear/front-door/&#10;">
            <a:extLst>
              <a:ext uri="{FF2B5EF4-FFF2-40B4-BE49-F238E27FC236}">
                <a16:creationId xmlns:a16="http://schemas.microsoft.com/office/drawing/2014/main" id="{32A7B8CD-29CD-428C-92C8-B7849B0D1955}"/>
              </a:ext>
            </a:extLst>
          </p:cNvPr>
          <p:cNvSpPr txBox="1"/>
          <p:nvPr/>
        </p:nvSpPr>
        <p:spPr>
          <a:xfrm>
            <a:off x="1626666" y="6192982"/>
            <a:ext cx="8506691" cy="1200329"/>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Source: In the driver’s seat (2024). Front door. Retrieved from </a:t>
            </a:r>
            <a:r>
              <a:rPr lang="en-US" dirty="0">
                <a:latin typeface="Arial" panose="020B0604020202020204" pitchFamily="34" charset="0"/>
                <a:cs typeface="Arial" panose="020B0604020202020204" pitchFamily="34" charset="0"/>
                <a:hlinkClick r:id="rId7"/>
              </a:rPr>
              <a:t>https://inthedriversseat.org/first-gear/front-door/</a:t>
            </a:r>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36955290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descr="NYS Definition of Medically Fragile Child">
            <a:extLst>
              <a:ext uri="{FF2B5EF4-FFF2-40B4-BE49-F238E27FC236}">
                <a16:creationId xmlns:a16="http://schemas.microsoft.com/office/drawing/2014/main" id="{E67172D4-3A60-B043-4C5C-F3B9B922D9E3}"/>
              </a:ext>
            </a:extLst>
          </p:cNvPr>
          <p:cNvSpPr>
            <a:spLocks noGrp="1"/>
          </p:cNvSpPr>
          <p:nvPr>
            <p:ph type="title"/>
          </p:nvPr>
        </p:nvSpPr>
        <p:spPr>
          <a:xfrm>
            <a:off x="636067" y="136525"/>
            <a:ext cx="10691265" cy="1307592"/>
          </a:xfrm>
        </p:spPr>
        <p:txBody>
          <a:bodyPr>
            <a:normAutofit/>
          </a:bodyPr>
          <a:lstStyle/>
          <a:p>
            <a:pPr algn="ctr"/>
            <a:r>
              <a:rPr lang="en-US" sz="3000" dirty="0">
                <a:latin typeface="+mn-lt"/>
              </a:rPr>
              <a:t>NYS Definition of Medically Fragile Child</a:t>
            </a:r>
          </a:p>
        </p:txBody>
      </p:sp>
      <p:sp>
        <p:nvSpPr>
          <p:cNvPr id="3" name="Content Placeholder 2" descr="“Medically fragile child&quot; means an individual who is under twenty-one years of age and has a chronic debilitating condition or conditions, who may or may not be hospitalized or institutionalized, and meets one or more of the following criteria:&#10;is technologically dependent for life or health sustaining functions,&#10;requires a complex medication regimen or medical interventions to maintain or to improve their health status, or &#10;is in need of ongoing assessment or intervention to prevent serious deterioration of their health status or medical complications that place their life, health or development at risk.&#10;Chronic debilitating conditions include bronchopulmonary dysplasia, cerebral palsy, congenital heart disease, microcephaly, pulmonary hypertension, and muscular dystrophy. The term &quot;medically fragile child&quot; shall also include traumatic brain injury&#10;&#10;">
            <a:extLst>
              <a:ext uri="{FF2B5EF4-FFF2-40B4-BE49-F238E27FC236}">
                <a16:creationId xmlns:a16="http://schemas.microsoft.com/office/drawing/2014/main" id="{59B062D0-3AC3-4C98-9588-66FF9EF164FF}"/>
              </a:ext>
            </a:extLst>
          </p:cNvPr>
          <p:cNvSpPr>
            <a:spLocks noGrp="1"/>
          </p:cNvSpPr>
          <p:nvPr>
            <p:ph idx="1"/>
          </p:nvPr>
        </p:nvSpPr>
        <p:spPr>
          <a:xfrm>
            <a:off x="130629" y="832757"/>
            <a:ext cx="11642271" cy="5225143"/>
          </a:xfrm>
        </p:spPr>
        <p:txBody>
          <a:bodyPr>
            <a:noAutofit/>
          </a:bodyPr>
          <a:lstStyle/>
          <a:p>
            <a:pPr marL="0" indent="0">
              <a:lnSpc>
                <a:spcPct val="140000"/>
              </a:lnSpc>
              <a:spcBef>
                <a:spcPts val="0"/>
              </a:spcBef>
              <a:buNone/>
            </a:pPr>
            <a:r>
              <a:rPr lang="en-US" dirty="0"/>
              <a:t>“Medically fragile child" means an individual who is under twenty-one years of age and has a chronic debilitating condition or conditions, who may or may not be hospitalized or institutionalized, and meets one or more of the following criteria:</a:t>
            </a:r>
          </a:p>
          <a:p>
            <a:pPr marL="457200" indent="-457200">
              <a:lnSpc>
                <a:spcPct val="140000"/>
              </a:lnSpc>
              <a:spcBef>
                <a:spcPts val="0"/>
              </a:spcBef>
              <a:buAutoNum type="alphaLcParenBoth"/>
            </a:pPr>
            <a:r>
              <a:rPr lang="en-US" dirty="0"/>
              <a:t>is technologically dependent for life or health sustaining functions,</a:t>
            </a:r>
          </a:p>
          <a:p>
            <a:pPr marL="457200" indent="-457200">
              <a:lnSpc>
                <a:spcPct val="140000"/>
              </a:lnSpc>
              <a:spcBef>
                <a:spcPts val="0"/>
              </a:spcBef>
              <a:buAutoNum type="alphaLcParenBoth"/>
            </a:pPr>
            <a:r>
              <a:rPr lang="en-US" dirty="0"/>
              <a:t>requires a complex medication regimen or medical interventions to maintain or to improve their health status, or </a:t>
            </a:r>
          </a:p>
          <a:p>
            <a:pPr marL="457200" indent="-457200">
              <a:lnSpc>
                <a:spcPct val="140000"/>
              </a:lnSpc>
              <a:spcBef>
                <a:spcPts val="0"/>
              </a:spcBef>
              <a:buAutoNum type="alphaLcParenBoth"/>
            </a:pPr>
            <a:r>
              <a:rPr lang="en-US" dirty="0"/>
              <a:t>is in need of ongoing assessment or intervention to prevent serious deterioration of their health status or medical complications that place their life, health or development at risk.</a:t>
            </a:r>
          </a:p>
          <a:p>
            <a:pPr marL="0" indent="0">
              <a:lnSpc>
                <a:spcPct val="140000"/>
              </a:lnSpc>
              <a:spcBef>
                <a:spcPts val="0"/>
              </a:spcBef>
              <a:buNone/>
            </a:pPr>
            <a:r>
              <a:rPr lang="en-US" dirty="0"/>
              <a:t>Chronic debilitating conditions include bronchopulmonary dysplasia, cerebral palsy, congenital heart disease, microcephaly, pulmonary hypertension, and muscular dystrophy. The term "medically fragile child" shall also include traumatic brain injury</a:t>
            </a:r>
          </a:p>
          <a:p>
            <a:pPr marL="0" indent="0">
              <a:lnSpc>
                <a:spcPct val="140000"/>
              </a:lnSpc>
              <a:spcBef>
                <a:spcPts val="0"/>
              </a:spcBef>
              <a:buNone/>
            </a:pPr>
            <a:endParaRPr lang="en-US" sz="1800" dirty="0">
              <a:latin typeface="Garamond" panose="02020404030301010803" pitchFamily="18" charset="0"/>
            </a:endParaRPr>
          </a:p>
        </p:txBody>
      </p:sp>
      <p:sp>
        <p:nvSpPr>
          <p:cNvPr id="4" name="Slide Number Placeholder 3">
            <a:extLst>
              <a:ext uri="{FF2B5EF4-FFF2-40B4-BE49-F238E27FC236}">
                <a16:creationId xmlns:a16="http://schemas.microsoft.com/office/drawing/2014/main" id="{3E609D57-3DC2-416C-5DA7-53385CA29246}"/>
              </a:ext>
            </a:extLst>
          </p:cNvPr>
          <p:cNvSpPr>
            <a:spLocks noGrp="1"/>
          </p:cNvSpPr>
          <p:nvPr>
            <p:ph type="sldNum" sz="quarter" idx="10"/>
          </p:nvPr>
        </p:nvSpPr>
        <p:spPr/>
        <p:txBody>
          <a:bodyPr/>
          <a:lstStyle/>
          <a:p>
            <a:fld id="{442F9045-97BC-4C63-BDA2-AF96863D9657}" type="slidenum">
              <a:rPr lang="en-US" smtClean="0"/>
              <a:t>2</a:t>
            </a:fld>
            <a:endParaRPr lang="en-US"/>
          </a:p>
        </p:txBody>
      </p:sp>
      <p:sp>
        <p:nvSpPr>
          <p:cNvPr id="5" name="TextBox 4" descr="Source: Source: N.Y. Pub. Health Law § 4401(9)&#10;">
            <a:extLst>
              <a:ext uri="{FF2B5EF4-FFF2-40B4-BE49-F238E27FC236}">
                <a16:creationId xmlns:a16="http://schemas.microsoft.com/office/drawing/2014/main" id="{CB7DB820-0156-C13C-421D-118E5C004831}"/>
              </a:ext>
            </a:extLst>
          </p:cNvPr>
          <p:cNvSpPr txBox="1"/>
          <p:nvPr/>
        </p:nvSpPr>
        <p:spPr>
          <a:xfrm>
            <a:off x="1272988" y="6200358"/>
            <a:ext cx="10396603" cy="677108"/>
          </a:xfrm>
          <a:prstGeom prst="rect">
            <a:avLst/>
          </a:prstGeom>
          <a:noFill/>
        </p:spPr>
        <p:txBody>
          <a:bodyPr wrap="square" rtlCol="0">
            <a:spAutoFit/>
          </a:bodyPr>
          <a:lstStyle/>
          <a:p>
            <a:r>
              <a:rPr lang="en-US" sz="2000" dirty="0"/>
              <a:t>Source: Source: N.Y. Pub. Health Law § 4401(9)</a:t>
            </a:r>
          </a:p>
          <a:p>
            <a:endParaRPr lang="en-US" dirty="0"/>
          </a:p>
        </p:txBody>
      </p:sp>
    </p:spTree>
    <p:extLst>
      <p:ext uri="{BB962C8B-B14F-4D97-AF65-F5344CB8AC3E}">
        <p14:creationId xmlns:p14="http://schemas.microsoft.com/office/powerpoint/2010/main" val="56675905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D009B4-688B-63B2-0842-703E10986347}"/>
              </a:ext>
            </a:extLst>
          </p:cNvPr>
          <p:cNvSpPr>
            <a:spLocks noGrp="1"/>
          </p:cNvSpPr>
          <p:nvPr>
            <p:ph type="title"/>
          </p:nvPr>
        </p:nvSpPr>
        <p:spPr>
          <a:xfrm>
            <a:off x="437398" y="0"/>
            <a:ext cx="10691265" cy="1307592"/>
          </a:xfrm>
        </p:spPr>
        <p:txBody>
          <a:bodyPr/>
          <a:lstStyle/>
          <a:p>
            <a:pPr algn="ctr"/>
            <a:r>
              <a:rPr lang="en-US"/>
              <a:t>OPWDD Eligibility Basic criteria</a:t>
            </a:r>
          </a:p>
        </p:txBody>
      </p:sp>
      <p:sp>
        <p:nvSpPr>
          <p:cNvPr id="3" name="Content Placeholder 2" descr="Intellectual disability, epilepsy, cerebral palsy, autism, familial dysautonomia, neurological disorders related to central nervous system &#10;Permanent&#10;Onset before age 22&#10;Substantially interferes with daily living (IQ below 60 + two adaptive behaviors in the low range, IQ above 60 + three adaptive behaviors in the low range&#10;">
            <a:extLst>
              <a:ext uri="{FF2B5EF4-FFF2-40B4-BE49-F238E27FC236}">
                <a16:creationId xmlns:a16="http://schemas.microsoft.com/office/drawing/2014/main" id="{88C0AA41-87DD-252B-7687-D2AECF49EF9D}"/>
              </a:ext>
            </a:extLst>
          </p:cNvPr>
          <p:cNvSpPr>
            <a:spLocks noGrp="1"/>
          </p:cNvSpPr>
          <p:nvPr>
            <p:ph idx="1"/>
          </p:nvPr>
        </p:nvSpPr>
        <p:spPr>
          <a:xfrm>
            <a:off x="700635" y="845127"/>
            <a:ext cx="11491365" cy="5116761"/>
          </a:xfrm>
        </p:spPr>
        <p:txBody>
          <a:bodyPr/>
          <a:lstStyle/>
          <a:p>
            <a:r>
              <a:rPr lang="en-US" sz="3200" dirty="0">
                <a:latin typeface="Arial" panose="020B0604020202020204" pitchFamily="34" charset="0"/>
                <a:cs typeface="Arial" panose="020B0604020202020204" pitchFamily="34" charset="0"/>
              </a:rPr>
              <a:t>Intellectual disability, epilepsy, cerebral palsy, autism, familial dysautonomia, neurological disorders related to central nervous system </a:t>
            </a:r>
          </a:p>
          <a:p>
            <a:r>
              <a:rPr lang="en-US" sz="3200" dirty="0">
                <a:latin typeface="Arial" panose="020B0604020202020204" pitchFamily="34" charset="0"/>
                <a:cs typeface="Arial" panose="020B0604020202020204" pitchFamily="34" charset="0"/>
              </a:rPr>
              <a:t>Permanent</a:t>
            </a:r>
          </a:p>
          <a:p>
            <a:r>
              <a:rPr lang="en-US" sz="3200" dirty="0">
                <a:latin typeface="Arial" panose="020B0604020202020204" pitchFamily="34" charset="0"/>
                <a:cs typeface="Arial" panose="020B0604020202020204" pitchFamily="34" charset="0"/>
              </a:rPr>
              <a:t>Onset before age 22</a:t>
            </a:r>
          </a:p>
          <a:p>
            <a:r>
              <a:rPr lang="en-US" sz="3200" dirty="0">
                <a:latin typeface="Arial" panose="020B0604020202020204" pitchFamily="34" charset="0"/>
                <a:cs typeface="Arial" panose="020B0604020202020204" pitchFamily="34" charset="0"/>
              </a:rPr>
              <a:t>Substantially interferes with daily living (IQ below 60 + two adaptive behaviors in the low range, IQ above 60 + three adaptive behaviors in the low range</a:t>
            </a:r>
          </a:p>
          <a:p>
            <a:endParaRPr lang="en-US" sz="3200" dirty="0">
              <a:latin typeface="Arial" panose="020B0604020202020204" pitchFamily="34" charset="0"/>
              <a:cs typeface="Arial" panose="020B0604020202020204" pitchFamily="34" charset="0"/>
            </a:endParaRPr>
          </a:p>
          <a:p>
            <a:pPr marL="0" indent="0">
              <a:buNone/>
            </a:pPr>
            <a:endParaRPr lang="en-US" dirty="0">
              <a:latin typeface="Arial" panose="020B0604020202020204" pitchFamily="34" charset="0"/>
              <a:cs typeface="Arial" panose="020B0604020202020204" pitchFamily="34" charset="0"/>
            </a:endParaRPr>
          </a:p>
        </p:txBody>
      </p:sp>
      <p:sp>
        <p:nvSpPr>
          <p:cNvPr id="4" name="TextBox 3" descr="Source: Office for People with Developmental Disabilities (2024). Determining eligibility for services: Substantial handicap and developmental disabilities. Retrieved from https://opwdd.ny.gov/system/files/documents/2023/12/eligibility_guidelines-final.pdf  p. 3&#10;">
            <a:extLst>
              <a:ext uri="{FF2B5EF4-FFF2-40B4-BE49-F238E27FC236}">
                <a16:creationId xmlns:a16="http://schemas.microsoft.com/office/drawing/2014/main" id="{77FEEA06-DD11-FDF1-219E-368F24A9A5E4}"/>
              </a:ext>
            </a:extLst>
          </p:cNvPr>
          <p:cNvSpPr txBox="1"/>
          <p:nvPr/>
        </p:nvSpPr>
        <p:spPr>
          <a:xfrm>
            <a:off x="1063337" y="6037573"/>
            <a:ext cx="8717972" cy="1538883"/>
          </a:xfrm>
          <a:prstGeom prst="rect">
            <a:avLst/>
          </a:prstGeom>
          <a:noFill/>
        </p:spPr>
        <p:txBody>
          <a:bodyPr wrap="square" rtlCol="0">
            <a:spAutoFit/>
          </a:bodyPr>
          <a:lstStyle/>
          <a:p>
            <a:pPr algn="l" rtl="0">
              <a:spcAft>
                <a:spcPts val="1200"/>
              </a:spcAft>
              <a:buNone/>
            </a:pPr>
            <a:br>
              <a:rPr lang="en-US" sz="1200" b="0" i="1" u="none" strike="noStrike" dirty="0">
                <a:effectLst/>
                <a:latin typeface="Open Sans" panose="020B0606030504020204" pitchFamily="34" charset="0"/>
              </a:rPr>
            </a:br>
            <a:r>
              <a:rPr lang="en-US" sz="1200" b="0" i="1" u="none" strike="noStrike" dirty="0">
                <a:effectLst/>
                <a:latin typeface="Open Sans" panose="020B0606030504020204" pitchFamily="34" charset="0"/>
              </a:rPr>
              <a:t>Source: Office for People with Developmental Disabilities (2024). Determining eligibility for services: Substantial handicap and developmental disabilities. Retrieved from </a:t>
            </a:r>
            <a:r>
              <a:rPr lang="en-US" sz="1200" b="0" i="1" u="sng" strike="noStrike" dirty="0">
                <a:effectLst/>
                <a:latin typeface="Open Sans" panose="020B0606030504020204" pitchFamily="34" charset="0"/>
                <a:hlinkClick r:id="rId2">
                  <a:extLst>
                    <a:ext uri="{A12FA001-AC4F-418D-AE19-62706E023703}">
                      <ahyp:hlinkClr xmlns:ahyp="http://schemas.microsoft.com/office/drawing/2018/hyperlinkcolor" val="tx"/>
                    </a:ext>
                  </a:extLst>
                </a:hlinkClick>
              </a:rPr>
              <a:t>https://opwdd.ny.gov/system/files/documents/2023/12/eligibility_guidelines-final.pdf</a:t>
            </a:r>
            <a:r>
              <a:rPr lang="en-US" sz="1200" b="0" i="1" u="none" strike="noStrike" dirty="0">
                <a:effectLst/>
                <a:latin typeface="Open Sans" panose="020B0606030504020204" pitchFamily="34" charset="0"/>
              </a:rPr>
              <a:t>  p. 3</a:t>
            </a:r>
            <a:endParaRPr lang="en-US" sz="1200" b="0" i="0" u="none" strike="noStrike" dirty="0">
              <a:effectLst/>
            </a:endParaRPr>
          </a:p>
          <a:p>
            <a:pPr>
              <a:buNone/>
            </a:pPr>
            <a:br>
              <a:rPr lang="en-US" sz="1200" dirty="0"/>
            </a:br>
            <a:br>
              <a:rPr lang="en-US" sz="1200" dirty="0"/>
            </a:br>
            <a:endParaRPr lang="en-US" sz="1200" dirty="0"/>
          </a:p>
        </p:txBody>
      </p:sp>
    </p:spTree>
    <p:extLst>
      <p:ext uri="{BB962C8B-B14F-4D97-AF65-F5344CB8AC3E}">
        <p14:creationId xmlns:p14="http://schemas.microsoft.com/office/powerpoint/2010/main" val="387685085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descr="Evaluations &amp; Required paperwork">
            <a:extLst>
              <a:ext uri="{FF2B5EF4-FFF2-40B4-BE49-F238E27FC236}">
                <a16:creationId xmlns:a16="http://schemas.microsoft.com/office/drawing/2014/main" id="{859CBD4C-BF80-A4B6-5CFC-715DDD164AD8}"/>
              </a:ext>
            </a:extLst>
          </p:cNvPr>
          <p:cNvSpPr>
            <a:spLocks noGrp="1"/>
          </p:cNvSpPr>
          <p:nvPr>
            <p:ph type="title"/>
          </p:nvPr>
        </p:nvSpPr>
        <p:spPr>
          <a:xfrm>
            <a:off x="423544" y="0"/>
            <a:ext cx="10691265" cy="1307592"/>
          </a:xfrm>
        </p:spPr>
        <p:txBody>
          <a:bodyPr/>
          <a:lstStyle/>
          <a:p>
            <a:pPr algn="ctr"/>
            <a:r>
              <a:rPr lang="en-US" dirty="0"/>
              <a:t>Evaluations &amp; Required paperwork</a:t>
            </a:r>
          </a:p>
        </p:txBody>
      </p:sp>
      <p:sp>
        <p:nvSpPr>
          <p:cNvPr id="3" name="Content Placeholder 2" descr="IQ test with a narrative explaining the results (done within 3 years)- not abbreviated, AND adaptive behavior scores &#10;Adaptive behavior tests&#10;Psychosocial (done within 1 year)&#10;If other than intellectual disability, a medical report done within 1 year)&#10;Transmittal form &#10;For autism, specialty autism assessment (Autism Diagnostic Observation Schedule or ADOS, Childhood Autism Rating Scale or CARS)&#10;">
            <a:extLst>
              <a:ext uri="{FF2B5EF4-FFF2-40B4-BE49-F238E27FC236}">
                <a16:creationId xmlns:a16="http://schemas.microsoft.com/office/drawing/2014/main" id="{D54F0E27-9259-ED42-EA58-7DADDCBFC726}"/>
              </a:ext>
            </a:extLst>
          </p:cNvPr>
          <p:cNvSpPr>
            <a:spLocks noGrp="1"/>
          </p:cNvSpPr>
          <p:nvPr>
            <p:ph idx="1"/>
          </p:nvPr>
        </p:nvSpPr>
        <p:spPr>
          <a:xfrm>
            <a:off x="700635" y="928255"/>
            <a:ext cx="10691265" cy="5444836"/>
          </a:xfrm>
        </p:spPr>
        <p:txBody>
          <a:bodyPr>
            <a:normAutofit/>
          </a:bodyPr>
          <a:lstStyle/>
          <a:p>
            <a:r>
              <a:rPr lang="en-US" sz="2400" dirty="0"/>
              <a:t>IQ test with a narrative explaining the results (done within 3 years)- not abbreviated, AND adaptive behavior scores </a:t>
            </a:r>
          </a:p>
          <a:p>
            <a:r>
              <a:rPr lang="en-US" sz="2400" dirty="0"/>
              <a:t>Adaptive behavior tests</a:t>
            </a:r>
          </a:p>
          <a:p>
            <a:r>
              <a:rPr lang="en-US" sz="2400" dirty="0"/>
              <a:t>Psychosocial (done within 1 year)</a:t>
            </a:r>
          </a:p>
          <a:p>
            <a:r>
              <a:rPr lang="en-US" sz="2400" dirty="0"/>
              <a:t>If other than intellectual disability, a medical report done within 1 year)</a:t>
            </a:r>
          </a:p>
          <a:p>
            <a:r>
              <a:rPr lang="en-US" sz="2400" dirty="0"/>
              <a:t>Transmittal form </a:t>
            </a:r>
          </a:p>
          <a:p>
            <a:r>
              <a:rPr lang="en-US" sz="2400" dirty="0"/>
              <a:t>For autism, specialty autism assessment (Autism Diagnostic Observation Schedule or ADOS, Childhood Autism Rating Scale or CARS)</a:t>
            </a:r>
          </a:p>
          <a:p>
            <a:pPr marL="0" indent="0">
              <a:buNone/>
            </a:pPr>
            <a:endParaRPr lang="en-US" dirty="0"/>
          </a:p>
        </p:txBody>
      </p:sp>
      <p:sp>
        <p:nvSpPr>
          <p:cNvPr id="4" name="TextBox 3" descr="Source consulted: Administrative directive 2023: Individual eligibility and enrollment for the office for people with developmental disabilities (OPWDD) home and community-based services (HCBS) 1915(c) waiver and requests for service authorization. Retrieved from https://opwdd.ny.gov/system/files/documents/2023/07/final-waiver-enrollment-and-eligibilty-adm_7.17.pdf p. 4&#10;Source: Office for People with Developmental Disabilities (2024). Determining eligibility for services: Substantial handicap and developmental disabilities. Retrieved from https://opwdd.ny.gov/system/files/documents/2023/12/eligibility_guidelines-final.pdf  p. 5, p. 10&#10;">
            <a:extLst>
              <a:ext uri="{FF2B5EF4-FFF2-40B4-BE49-F238E27FC236}">
                <a16:creationId xmlns:a16="http://schemas.microsoft.com/office/drawing/2014/main" id="{E957B01F-0259-8A9B-83BB-4C3602839F60}"/>
              </a:ext>
            </a:extLst>
          </p:cNvPr>
          <p:cNvSpPr txBox="1"/>
          <p:nvPr/>
        </p:nvSpPr>
        <p:spPr>
          <a:xfrm>
            <a:off x="1021774" y="4919008"/>
            <a:ext cx="8066810" cy="1938992"/>
          </a:xfrm>
          <a:prstGeom prst="rect">
            <a:avLst/>
          </a:prstGeom>
          <a:noFill/>
        </p:spPr>
        <p:txBody>
          <a:bodyPr wrap="square" rtlCol="0">
            <a:spAutoFit/>
          </a:bodyPr>
          <a:lstStyle/>
          <a:p>
            <a:r>
              <a:rPr lang="en-US" sz="1200" i="1" dirty="0"/>
              <a:t>Source consulted: Administrative directive 2023: Individual eligibility and enrollment for the office for people with developmental disabilities (OPWDD) home and community-based services (HCBS) 1915(c) waiver and requests for service authorization. Retrieved from </a:t>
            </a:r>
            <a:r>
              <a:rPr lang="en-US" sz="1200" i="1" u="sng" dirty="0">
                <a:hlinkClick r:id="rId2"/>
              </a:rPr>
              <a:t>https://opwdd.ny.gov/system/files/documents/2023/07/final-waiver-enrollment-and-eligibilty-adm_7.17.pdf</a:t>
            </a:r>
            <a:r>
              <a:rPr lang="en-US" sz="1200" i="1" dirty="0"/>
              <a:t> p. 4</a:t>
            </a:r>
            <a:endParaRPr lang="en-US" sz="1200" dirty="0"/>
          </a:p>
          <a:p>
            <a:r>
              <a:rPr lang="en-US" sz="1200" i="1" dirty="0"/>
              <a:t>Source: Office for People with Developmental Disabilities (2024). Determining eligibility for services: Substantial handicap and developmental disabilities. Retrieved from </a:t>
            </a:r>
            <a:r>
              <a:rPr lang="en-US" sz="1200" i="1" u="sng" dirty="0">
                <a:hlinkClick r:id="rId3"/>
              </a:rPr>
              <a:t>https://opwdd.ny.gov/system/files/documents/2023/12/eligibility_guidelines-final.pdf</a:t>
            </a:r>
            <a:r>
              <a:rPr lang="en-US" sz="1200" i="1" dirty="0"/>
              <a:t>  p. 5, p. 10</a:t>
            </a:r>
            <a:endParaRPr lang="en-US" sz="1200" dirty="0"/>
          </a:p>
          <a:p>
            <a:br>
              <a:rPr lang="en-US" sz="1200" dirty="0"/>
            </a:br>
            <a:br>
              <a:rPr lang="en-US" dirty="0"/>
            </a:br>
            <a:endParaRPr lang="en-US" dirty="0"/>
          </a:p>
        </p:txBody>
      </p:sp>
    </p:spTree>
    <p:extLst>
      <p:ext uri="{BB962C8B-B14F-4D97-AF65-F5344CB8AC3E}">
        <p14:creationId xmlns:p14="http://schemas.microsoft.com/office/powerpoint/2010/main" val="105417953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descr="Care COORDINATION organizations (CCO)">
            <a:extLst>
              <a:ext uri="{FF2B5EF4-FFF2-40B4-BE49-F238E27FC236}">
                <a16:creationId xmlns:a16="http://schemas.microsoft.com/office/drawing/2014/main" id="{E31B2271-8363-3500-A458-D1FBE4ACE8F1}"/>
              </a:ext>
            </a:extLst>
          </p:cNvPr>
          <p:cNvSpPr>
            <a:spLocks noGrp="1"/>
          </p:cNvSpPr>
          <p:nvPr>
            <p:ph type="title"/>
          </p:nvPr>
        </p:nvSpPr>
        <p:spPr>
          <a:xfrm>
            <a:off x="700635" y="124691"/>
            <a:ext cx="10396856" cy="609600"/>
          </a:xfrm>
        </p:spPr>
        <p:txBody>
          <a:bodyPr>
            <a:normAutofit fontScale="90000"/>
          </a:bodyPr>
          <a:lstStyle/>
          <a:p>
            <a:pPr algn="ctr"/>
            <a:r>
              <a:rPr lang="en-US" dirty="0"/>
              <a:t>Care COORDINATION organizations (CCO)</a:t>
            </a:r>
          </a:p>
        </p:txBody>
      </p:sp>
      <p:sp>
        <p:nvSpPr>
          <p:cNvPr id="3" name="Content Placeholder 2" descr="The main CCOs are Advance Care Alliance and Care Design&#10;Partners Health Plan is only available if you are 21+, eligible for Medicare and Medicaid&#10;A care manager should be assigned to help you submit for eligibility&#10;If you are not yet on Medicaid, you may also use a service access agency to help you pursue initial eligibility&#10;">
            <a:extLst>
              <a:ext uri="{FF2B5EF4-FFF2-40B4-BE49-F238E27FC236}">
                <a16:creationId xmlns:a16="http://schemas.microsoft.com/office/drawing/2014/main" id="{B1ED4A2A-AB30-9320-82E6-24A1420EA799}"/>
              </a:ext>
            </a:extLst>
          </p:cNvPr>
          <p:cNvSpPr>
            <a:spLocks noGrp="1"/>
          </p:cNvSpPr>
          <p:nvPr>
            <p:ph idx="1"/>
          </p:nvPr>
        </p:nvSpPr>
        <p:spPr>
          <a:xfrm>
            <a:off x="700635" y="997527"/>
            <a:ext cx="10691265" cy="4964361"/>
          </a:xfrm>
        </p:spPr>
        <p:txBody>
          <a:bodyPr>
            <a:normAutofit/>
          </a:bodyPr>
          <a:lstStyle/>
          <a:p>
            <a:r>
              <a:rPr lang="en-US" sz="2800" dirty="0"/>
              <a:t>The main CCOs are Advance Care Alliance and Care Design</a:t>
            </a:r>
          </a:p>
          <a:p>
            <a:r>
              <a:rPr lang="en-US" sz="2800" dirty="0"/>
              <a:t>Partners Health Plan is only available if you are 21+, eligible for Medicare and Medicaid</a:t>
            </a:r>
          </a:p>
          <a:p>
            <a:r>
              <a:rPr lang="en-US" sz="2800" dirty="0"/>
              <a:t>A care manager should be assigned to help you submit for eligibility</a:t>
            </a:r>
          </a:p>
          <a:p>
            <a:r>
              <a:rPr lang="en-US" sz="2800" dirty="0"/>
              <a:t>If you are not yet on Medicaid, you may also use a service access agency to help you pursue initial eligibility</a:t>
            </a:r>
          </a:p>
        </p:txBody>
      </p:sp>
      <p:sp>
        <p:nvSpPr>
          <p:cNvPr id="5" name="TextBox 4" descr="Source consulted: INCLUDEnyc (2024). Care coordination organization. Retrieved https://includenyc.org/help-center/resources/care-coordination-organization/&#10;&#10;">
            <a:extLst>
              <a:ext uri="{FF2B5EF4-FFF2-40B4-BE49-F238E27FC236}">
                <a16:creationId xmlns:a16="http://schemas.microsoft.com/office/drawing/2014/main" id="{65C30658-A330-318D-44A1-9CC18E368993}"/>
              </a:ext>
            </a:extLst>
          </p:cNvPr>
          <p:cNvSpPr txBox="1"/>
          <p:nvPr/>
        </p:nvSpPr>
        <p:spPr>
          <a:xfrm>
            <a:off x="942109" y="6133144"/>
            <a:ext cx="9462654" cy="1200329"/>
          </a:xfrm>
          <a:prstGeom prst="rect">
            <a:avLst/>
          </a:prstGeom>
          <a:noFill/>
        </p:spPr>
        <p:txBody>
          <a:bodyPr wrap="square" rtlCol="0">
            <a:spAutoFit/>
          </a:bodyPr>
          <a:lstStyle/>
          <a:p>
            <a:r>
              <a:rPr lang="en-US" dirty="0"/>
              <a:t>Source consulted: </a:t>
            </a:r>
            <a:r>
              <a:rPr lang="en-US" dirty="0" err="1"/>
              <a:t>INCLUDEnyc</a:t>
            </a:r>
            <a:r>
              <a:rPr lang="en-US" dirty="0"/>
              <a:t> (2024). Care coordination organization. Retrieved </a:t>
            </a:r>
            <a:r>
              <a:rPr lang="en-US" dirty="0">
                <a:hlinkClick r:id="rId2"/>
              </a:rPr>
              <a:t>https://includenyc.org/help-center/resources/care-coordination-organization/</a:t>
            </a:r>
            <a:endParaRPr lang="en-US" dirty="0"/>
          </a:p>
          <a:p>
            <a:endParaRPr lang="en-US" dirty="0"/>
          </a:p>
          <a:p>
            <a:endParaRPr lang="en-US" dirty="0"/>
          </a:p>
        </p:txBody>
      </p:sp>
    </p:spTree>
    <p:extLst>
      <p:ext uri="{BB962C8B-B14F-4D97-AF65-F5344CB8AC3E}">
        <p14:creationId xmlns:p14="http://schemas.microsoft.com/office/powerpoint/2010/main" val="326680154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descr="Main OPWDD SERVICES: HCBS WAIVER vs. Family Support Services">
            <a:extLst>
              <a:ext uri="{FF2B5EF4-FFF2-40B4-BE49-F238E27FC236}">
                <a16:creationId xmlns:a16="http://schemas.microsoft.com/office/drawing/2014/main" id="{8D583FA5-D1E0-3260-C596-6E952027C034}"/>
              </a:ext>
            </a:extLst>
          </p:cNvPr>
          <p:cNvSpPr>
            <a:spLocks noGrp="1"/>
          </p:cNvSpPr>
          <p:nvPr>
            <p:ph type="title"/>
          </p:nvPr>
        </p:nvSpPr>
        <p:spPr>
          <a:xfrm>
            <a:off x="506670" y="120257"/>
            <a:ext cx="11311257" cy="775855"/>
          </a:xfrm>
        </p:spPr>
        <p:txBody>
          <a:bodyPr>
            <a:normAutofit/>
          </a:bodyPr>
          <a:lstStyle/>
          <a:p>
            <a:pPr algn="ctr"/>
            <a:r>
              <a:rPr lang="en-US" sz="2800" dirty="0"/>
              <a:t>Main OPWDD SERVICES: HCBS WAIVER vs. Family Support Services</a:t>
            </a:r>
          </a:p>
        </p:txBody>
      </p:sp>
      <p:sp>
        <p:nvSpPr>
          <p:cNvPr id="3" name="Content Placeholder 2" descr="Family support services (FSS) do not require Medicaid—the waiver does&#10;The waiver is more comprehensive—FSS has a $3000 annual cap (July 1-June 30 for NYC and January 1-December 31 for other regions)&#10;Waivers require a care manager; FSS makes care management optional&#10;FSS can consider parental income for prioritization of requests&#10;">
            <a:extLst>
              <a:ext uri="{FF2B5EF4-FFF2-40B4-BE49-F238E27FC236}">
                <a16:creationId xmlns:a16="http://schemas.microsoft.com/office/drawing/2014/main" id="{C70C0DEC-7BC1-3B71-2780-78C58B0AD2ED}"/>
              </a:ext>
            </a:extLst>
          </p:cNvPr>
          <p:cNvSpPr>
            <a:spLocks noGrp="1"/>
          </p:cNvSpPr>
          <p:nvPr>
            <p:ph idx="1"/>
          </p:nvPr>
        </p:nvSpPr>
        <p:spPr>
          <a:xfrm>
            <a:off x="700635" y="1052945"/>
            <a:ext cx="10691265" cy="4908943"/>
          </a:xfrm>
        </p:spPr>
        <p:txBody>
          <a:bodyPr>
            <a:normAutofit/>
          </a:bodyPr>
          <a:lstStyle/>
          <a:p>
            <a:r>
              <a:rPr lang="en-US" sz="2400" dirty="0"/>
              <a:t>Family support services (FSS) do not require Medicaid—the waiver does</a:t>
            </a:r>
          </a:p>
          <a:p>
            <a:r>
              <a:rPr lang="en-US" sz="2400" dirty="0"/>
              <a:t>The waiver is more comprehensive—FSS has a $3000 annual cap (July 1-June 30 for NYC and January 1-December 31 for other regions)</a:t>
            </a:r>
          </a:p>
          <a:p>
            <a:r>
              <a:rPr lang="en-US" sz="2400" dirty="0"/>
              <a:t>Waivers require a care manager; FSS makes care management optional</a:t>
            </a:r>
          </a:p>
          <a:p>
            <a:r>
              <a:rPr lang="en-US" sz="2400" dirty="0"/>
              <a:t>FSS can consider parental income for prioritization of requests</a:t>
            </a:r>
          </a:p>
          <a:p>
            <a:pPr marL="0" indent="0">
              <a:buNone/>
            </a:pPr>
            <a:endParaRPr lang="en-US" sz="2400" dirty="0"/>
          </a:p>
        </p:txBody>
      </p:sp>
      <p:sp>
        <p:nvSpPr>
          <p:cNvPr id="4" name="TextBox 3" descr="Source consulted: OPWDD Administrative Directive (2022). Family support services reimbursement guidelines. Retrieved from https://opwdd.ny.gov/system/files/documents/2022/06/fss-final-adm-revised-6.27.22-rev.pdf p. 3-5&#10;&#10;">
            <a:extLst>
              <a:ext uri="{FF2B5EF4-FFF2-40B4-BE49-F238E27FC236}">
                <a16:creationId xmlns:a16="http://schemas.microsoft.com/office/drawing/2014/main" id="{82AE6765-ABED-EC9A-5DE8-F8BB6B630B12}"/>
              </a:ext>
            </a:extLst>
          </p:cNvPr>
          <p:cNvSpPr txBox="1"/>
          <p:nvPr/>
        </p:nvSpPr>
        <p:spPr>
          <a:xfrm>
            <a:off x="700635" y="5140250"/>
            <a:ext cx="11020310" cy="1754326"/>
          </a:xfrm>
          <a:prstGeom prst="rect">
            <a:avLst/>
          </a:prstGeom>
          <a:noFill/>
        </p:spPr>
        <p:txBody>
          <a:bodyPr wrap="square" rtlCol="0">
            <a:spAutoFit/>
          </a:bodyPr>
          <a:lstStyle/>
          <a:p>
            <a:r>
              <a:rPr lang="en-US" dirty="0"/>
              <a:t>Source consulted: OPWDD Administrative Directive (2022). Family support services reimbursement guidelines. Retrieved from </a:t>
            </a:r>
            <a:r>
              <a:rPr lang="en-US" dirty="0">
                <a:hlinkClick r:id="rId2"/>
              </a:rPr>
              <a:t>https://opwdd.ny.gov/system/files/documents/2022/06/fss-final-adm-revised-6.27.22-rev.pdf p. 3-5</a:t>
            </a:r>
            <a:endParaRPr lang="en-US" dirty="0"/>
          </a:p>
          <a:p>
            <a:endParaRPr lang="en-US" dirty="0"/>
          </a:p>
          <a:p>
            <a:endParaRPr lang="en-US" dirty="0"/>
          </a:p>
          <a:p>
            <a:endParaRPr lang="en-US" dirty="0"/>
          </a:p>
        </p:txBody>
      </p:sp>
    </p:spTree>
    <p:extLst>
      <p:ext uri="{BB962C8B-B14F-4D97-AF65-F5344CB8AC3E}">
        <p14:creationId xmlns:p14="http://schemas.microsoft.com/office/powerpoint/2010/main" val="429118254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descr="Opwdd waiver criteria">
            <a:extLst>
              <a:ext uri="{FF2B5EF4-FFF2-40B4-BE49-F238E27FC236}">
                <a16:creationId xmlns:a16="http://schemas.microsoft.com/office/drawing/2014/main" id="{88C55575-149D-CD4D-148D-A304A63FE9CA}"/>
              </a:ext>
            </a:extLst>
          </p:cNvPr>
          <p:cNvSpPr>
            <a:spLocks noGrp="1"/>
          </p:cNvSpPr>
          <p:nvPr>
            <p:ph type="title"/>
          </p:nvPr>
        </p:nvSpPr>
        <p:spPr>
          <a:xfrm>
            <a:off x="354272" y="0"/>
            <a:ext cx="10563110" cy="817418"/>
          </a:xfrm>
        </p:spPr>
        <p:txBody>
          <a:bodyPr/>
          <a:lstStyle/>
          <a:p>
            <a:pPr algn="ctr"/>
            <a:r>
              <a:rPr lang="en-US" dirty="0" err="1"/>
              <a:t>Opwdd</a:t>
            </a:r>
            <a:r>
              <a:rPr lang="en-US" dirty="0"/>
              <a:t> waiver criteria</a:t>
            </a:r>
          </a:p>
        </p:txBody>
      </p:sp>
      <p:sp>
        <p:nvSpPr>
          <p:cNvPr id="3" name="Content Placeholder 2" descr="Have a developmental disability that originated before age 22&#10;Need a level of care that is equivalent to that provided in an Intermediate Care Facility for I/DD&#10;Medicaid eligible&#10;Appropriate residential setting: family home, OPWDD- certified community residence, individualized residential alternative (IRA), OPWDD- certified family care home&#10;Not enrolled in another waiver or managed LTC plan&#10;You can ask for a waiver of “parental deeming” for an applicant under age 18&#10;&#10;">
            <a:extLst>
              <a:ext uri="{FF2B5EF4-FFF2-40B4-BE49-F238E27FC236}">
                <a16:creationId xmlns:a16="http://schemas.microsoft.com/office/drawing/2014/main" id="{34A093C5-0FBD-3038-56D1-57CD106FD3EE}"/>
              </a:ext>
            </a:extLst>
          </p:cNvPr>
          <p:cNvSpPr>
            <a:spLocks noGrp="1"/>
          </p:cNvSpPr>
          <p:nvPr>
            <p:ph idx="1"/>
          </p:nvPr>
        </p:nvSpPr>
        <p:spPr>
          <a:xfrm>
            <a:off x="631362" y="955964"/>
            <a:ext cx="10691265" cy="5112327"/>
          </a:xfrm>
        </p:spPr>
        <p:txBody>
          <a:bodyPr>
            <a:normAutofit/>
          </a:bodyPr>
          <a:lstStyle/>
          <a:p>
            <a:r>
              <a:rPr lang="en-US" dirty="0"/>
              <a:t>Have a developmental disability that originated before age 22</a:t>
            </a:r>
          </a:p>
          <a:p>
            <a:r>
              <a:rPr lang="en-US" dirty="0"/>
              <a:t>Need a level of care that is equivalent to that provided in an Intermediate Care Facility for I/DD</a:t>
            </a:r>
          </a:p>
          <a:p>
            <a:r>
              <a:rPr lang="en-US" dirty="0"/>
              <a:t>Medicaid eligible</a:t>
            </a:r>
          </a:p>
          <a:p>
            <a:r>
              <a:rPr lang="en-US" dirty="0"/>
              <a:t>Appropriate residential setting: family home, OPWDD- certified community residence, individualized residential alternative (IRA), OPWDD- certified family care home</a:t>
            </a:r>
          </a:p>
          <a:p>
            <a:r>
              <a:rPr lang="en-US" dirty="0"/>
              <a:t>Not enrolled in another waiver or managed LTC plan</a:t>
            </a:r>
          </a:p>
          <a:p>
            <a:r>
              <a:rPr lang="en-US" dirty="0"/>
              <a:t>You can ask for a waiver of </a:t>
            </a:r>
            <a:br>
              <a:rPr lang="en-US" dirty="0"/>
            </a:br>
            <a:r>
              <a:rPr lang="en-US" dirty="0"/>
              <a:t>“parental deeming” for an applicant under age 18</a:t>
            </a:r>
          </a:p>
          <a:p>
            <a:endParaRPr lang="en-US" sz="2400" dirty="0"/>
          </a:p>
          <a:p>
            <a:endParaRPr lang="en-US" dirty="0"/>
          </a:p>
          <a:p>
            <a:endParaRPr lang="en-US" dirty="0"/>
          </a:p>
        </p:txBody>
      </p:sp>
      <p:sp>
        <p:nvSpPr>
          <p:cNvPr id="4" name="TextBox 3" descr="Source consulted: Administrative directive 2023: Individual eligibility and enrollment for the office for people with&#10;developmental disabilities (OPWDD) home and community-based services&#10;(HCBS) 1915(c) waiver and requests for service authorization. Retrieved from https://opwdd.ny.gov/system/files/documents/2023/07/final-waiver-enrollment-and-eligibilty-adm_7.17.pdf p. 3-5&#10;&#10;&#10;">
            <a:extLst>
              <a:ext uri="{FF2B5EF4-FFF2-40B4-BE49-F238E27FC236}">
                <a16:creationId xmlns:a16="http://schemas.microsoft.com/office/drawing/2014/main" id="{11C09EBD-1DCE-5CA8-297C-29645106EF54}"/>
              </a:ext>
            </a:extLst>
          </p:cNvPr>
          <p:cNvSpPr txBox="1"/>
          <p:nvPr/>
        </p:nvSpPr>
        <p:spPr>
          <a:xfrm>
            <a:off x="318655" y="4849091"/>
            <a:ext cx="11990128" cy="2031325"/>
          </a:xfrm>
          <a:prstGeom prst="rect">
            <a:avLst/>
          </a:prstGeom>
          <a:noFill/>
        </p:spPr>
        <p:txBody>
          <a:bodyPr wrap="square" rtlCol="0">
            <a:spAutoFit/>
          </a:bodyPr>
          <a:lstStyle/>
          <a:p>
            <a:r>
              <a:rPr lang="en-US" dirty="0"/>
              <a:t>Source consulted: Administrative directive 2023: Individual eligibility and enrollment for the office for people with</a:t>
            </a:r>
          </a:p>
          <a:p>
            <a:r>
              <a:rPr lang="en-US" dirty="0"/>
              <a:t>developmental disabilities (OPWDD) home and community-based services</a:t>
            </a:r>
          </a:p>
          <a:p>
            <a:r>
              <a:rPr lang="en-US" dirty="0"/>
              <a:t>(HCBS) 1915(c) waiver and requests for service authorization. Retrieved from </a:t>
            </a:r>
            <a:r>
              <a:rPr lang="en-US" dirty="0">
                <a:hlinkClick r:id="rId2"/>
              </a:rPr>
              <a:t>https://opwdd.ny.gov/system/files/documents/2023/07/final-waiver-enrollment-and-eligibilty-adm_7.17.pdf p. 3-5</a:t>
            </a:r>
            <a:endParaRPr lang="en-US" dirty="0"/>
          </a:p>
          <a:p>
            <a:endParaRPr lang="en-US" dirty="0"/>
          </a:p>
          <a:p>
            <a:endParaRPr lang="en-US" dirty="0"/>
          </a:p>
          <a:p>
            <a:endParaRPr lang="en-US" dirty="0"/>
          </a:p>
        </p:txBody>
      </p:sp>
    </p:spTree>
    <p:extLst>
      <p:ext uri="{BB962C8B-B14F-4D97-AF65-F5344CB8AC3E}">
        <p14:creationId xmlns:p14="http://schemas.microsoft.com/office/powerpoint/2010/main" val="127368669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descr="Reasonable indication of need">
            <a:extLst>
              <a:ext uri="{FF2B5EF4-FFF2-40B4-BE49-F238E27FC236}">
                <a16:creationId xmlns:a16="http://schemas.microsoft.com/office/drawing/2014/main" id="{FA285DB4-BEA6-01E0-CD8C-5BE7AFF8AC40}"/>
              </a:ext>
            </a:extLst>
          </p:cNvPr>
          <p:cNvSpPr>
            <a:spLocks noGrp="1"/>
          </p:cNvSpPr>
          <p:nvPr>
            <p:ph type="title"/>
          </p:nvPr>
        </p:nvSpPr>
        <p:spPr>
          <a:xfrm>
            <a:off x="750367" y="0"/>
            <a:ext cx="10691265" cy="1307592"/>
          </a:xfrm>
        </p:spPr>
        <p:txBody>
          <a:bodyPr/>
          <a:lstStyle/>
          <a:p>
            <a:pPr algn="ctr"/>
            <a:r>
              <a:rPr lang="en-US" dirty="0"/>
              <a:t>Reasonable indication of need</a:t>
            </a:r>
          </a:p>
        </p:txBody>
      </p:sp>
      <p:sp>
        <p:nvSpPr>
          <p:cNvPr id="3" name="Content Placeholder 2" descr="An OPWDD waiver requires a reasonable indication of need, which varies by age&#10;To summarize, an applicant must prove a need for services beyond what is offered by Early Intervention, CPSE, the school district, and informal supports&#10;Children under age 8-12 less likely to qualify&#10;">
            <a:extLst>
              <a:ext uri="{FF2B5EF4-FFF2-40B4-BE49-F238E27FC236}">
                <a16:creationId xmlns:a16="http://schemas.microsoft.com/office/drawing/2014/main" id="{6AA60B40-8EDD-907D-086E-408520499054}"/>
              </a:ext>
            </a:extLst>
          </p:cNvPr>
          <p:cNvSpPr>
            <a:spLocks noGrp="1"/>
          </p:cNvSpPr>
          <p:nvPr>
            <p:ph idx="1"/>
          </p:nvPr>
        </p:nvSpPr>
        <p:spPr>
          <a:xfrm>
            <a:off x="700635" y="1199213"/>
            <a:ext cx="10691265" cy="4762675"/>
          </a:xfrm>
        </p:spPr>
        <p:txBody>
          <a:bodyPr>
            <a:normAutofit/>
          </a:bodyPr>
          <a:lstStyle/>
          <a:p>
            <a:r>
              <a:rPr lang="en-US" sz="2800" dirty="0"/>
              <a:t>An OPWDD waiver requires a reasonable indication of need, which varies by age</a:t>
            </a:r>
          </a:p>
          <a:p>
            <a:r>
              <a:rPr lang="en-US" sz="2800" dirty="0"/>
              <a:t>To summarize, an applicant must prove a need for services beyond what is offered by Early Intervention, CPSE, the school district, and informal supports</a:t>
            </a:r>
          </a:p>
          <a:p>
            <a:r>
              <a:rPr lang="en-US" sz="2800" dirty="0"/>
              <a:t>Children under age 8-12 less likely to qualify</a:t>
            </a:r>
          </a:p>
        </p:txBody>
      </p:sp>
      <p:sp>
        <p:nvSpPr>
          <p:cNvPr id="4" name="TextBox 3" descr="Source consulted: Administrative directive 2023: Individual eligibility and enrollment for the office for people with developmental disabilities (OPWDD) home and community-based services (HCBS) 1915(c) waiver and requests for service authorization. Retrieved from https://opwdd.ny.gov/system/files/documents/2023/07/final-waiver-enrollment-and-eligibilty-adm_7.17.pdf p. 6 &#10; https://opwdd.ny.gov/system/files/documents/2021/09/hcbs-waiver-application-requirements-for-parental-deeming.pdf &#10;&#10;&#10; &#10;">
            <a:extLst>
              <a:ext uri="{FF2B5EF4-FFF2-40B4-BE49-F238E27FC236}">
                <a16:creationId xmlns:a16="http://schemas.microsoft.com/office/drawing/2014/main" id="{9488A099-875E-466F-30DE-9D64075CFCC5}"/>
              </a:ext>
            </a:extLst>
          </p:cNvPr>
          <p:cNvSpPr txBox="1"/>
          <p:nvPr/>
        </p:nvSpPr>
        <p:spPr>
          <a:xfrm>
            <a:off x="650903" y="4572001"/>
            <a:ext cx="10691265" cy="2431435"/>
          </a:xfrm>
          <a:prstGeom prst="rect">
            <a:avLst/>
          </a:prstGeom>
          <a:noFill/>
        </p:spPr>
        <p:txBody>
          <a:bodyPr wrap="square" rtlCol="0">
            <a:spAutoFit/>
          </a:bodyPr>
          <a:lstStyle/>
          <a:p>
            <a:r>
              <a:rPr lang="en-US" sz="1600" dirty="0"/>
              <a:t>Source consulted: Administrative directive 2023: Individual eligibility and enrollment for the office for people with developmental disabilities (OPWDD) home and community-based services (HCBS) 1915(c) waiver and requests for service authorization. Retrieved from </a:t>
            </a:r>
            <a:r>
              <a:rPr lang="en-US" sz="1600" dirty="0">
                <a:hlinkClick r:id="rId2"/>
              </a:rPr>
              <a:t>https://opwdd.ny.gov/system/files/documents/2023/07/final-waiver-enrollment-and-eligibilty-adm_7.17.pdf</a:t>
            </a:r>
            <a:endParaRPr lang="en-US" sz="1600" dirty="0"/>
          </a:p>
          <a:p>
            <a:r>
              <a:rPr lang="en-US" sz="1600" dirty="0"/>
              <a:t> p. 6 </a:t>
            </a:r>
          </a:p>
          <a:p>
            <a:r>
              <a:rPr lang="en-US" sz="1600" dirty="0"/>
              <a:t> </a:t>
            </a:r>
            <a:r>
              <a:rPr lang="en-US" sz="1600" dirty="0">
                <a:hlinkClick r:id="rId3"/>
              </a:rPr>
              <a:t>https://opwdd.ny.gov/system/files/documents/2021/09/hcbs-waiver-application-requirements-for-parental-deeming.pdf</a:t>
            </a:r>
            <a:endParaRPr lang="en-US" sz="1600" dirty="0"/>
          </a:p>
          <a:p>
            <a:r>
              <a:rPr lang="en-US" sz="1600" dirty="0"/>
              <a:t> </a:t>
            </a:r>
          </a:p>
          <a:p>
            <a:endParaRPr lang="en-US" sz="1600" dirty="0"/>
          </a:p>
          <a:p>
            <a:endParaRPr lang="en-US" sz="1200" dirty="0"/>
          </a:p>
          <a:p>
            <a:r>
              <a:rPr lang="en-US" sz="1200" dirty="0"/>
              <a:t> </a:t>
            </a:r>
          </a:p>
        </p:txBody>
      </p:sp>
    </p:spTree>
    <p:extLst>
      <p:ext uri="{BB962C8B-B14F-4D97-AF65-F5344CB8AC3E}">
        <p14:creationId xmlns:p14="http://schemas.microsoft.com/office/powerpoint/2010/main" val="301360092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descr="OPWDD Waiver next steps">
            <a:extLst>
              <a:ext uri="{FF2B5EF4-FFF2-40B4-BE49-F238E27FC236}">
                <a16:creationId xmlns:a16="http://schemas.microsoft.com/office/drawing/2014/main" id="{C800A125-7E06-CE61-F979-F3A5259F4EDC}"/>
              </a:ext>
            </a:extLst>
          </p:cNvPr>
          <p:cNvSpPr>
            <a:spLocks noGrp="1"/>
          </p:cNvSpPr>
          <p:nvPr>
            <p:ph type="title"/>
          </p:nvPr>
        </p:nvSpPr>
        <p:spPr>
          <a:xfrm>
            <a:off x="451254" y="0"/>
            <a:ext cx="10691265" cy="1039091"/>
          </a:xfrm>
        </p:spPr>
        <p:txBody>
          <a:bodyPr/>
          <a:lstStyle/>
          <a:p>
            <a:pPr algn="ctr"/>
            <a:r>
              <a:rPr lang="en-US" dirty="0"/>
              <a:t>OPWDD Waiver next steps</a:t>
            </a:r>
          </a:p>
        </p:txBody>
      </p:sp>
      <p:sp>
        <p:nvSpPr>
          <p:cNvPr id="3" name="Content Placeholder 2" descr="Intermediate care facility level of care&#10;A staff member at the CCO will prepare the waiver application and send it to OPWDD for review&#10;If not yet on Medicaid, the application is sent to DSS after the waiver is approved (up to 90 days)&#10;Once Medicaid and all waiver documents are approved, services begin on the 1st of the following month&#10;">
            <a:extLst>
              <a:ext uri="{FF2B5EF4-FFF2-40B4-BE49-F238E27FC236}">
                <a16:creationId xmlns:a16="http://schemas.microsoft.com/office/drawing/2014/main" id="{C4F60273-EA95-18E3-CC6C-938D36E8E180}"/>
              </a:ext>
            </a:extLst>
          </p:cNvPr>
          <p:cNvSpPr>
            <a:spLocks noGrp="1"/>
          </p:cNvSpPr>
          <p:nvPr>
            <p:ph idx="1"/>
          </p:nvPr>
        </p:nvSpPr>
        <p:spPr>
          <a:xfrm>
            <a:off x="700635" y="942109"/>
            <a:ext cx="10691265" cy="5019779"/>
          </a:xfrm>
        </p:spPr>
        <p:txBody>
          <a:bodyPr>
            <a:normAutofit/>
          </a:bodyPr>
          <a:lstStyle/>
          <a:p>
            <a:r>
              <a:rPr lang="en-US" sz="2800" dirty="0"/>
              <a:t>Intermediate care facility level of care</a:t>
            </a:r>
          </a:p>
          <a:p>
            <a:r>
              <a:rPr lang="en-US" sz="2800" dirty="0"/>
              <a:t>A staff member at the CCO will prepare the waiver application and send it to OPWDD for review</a:t>
            </a:r>
          </a:p>
          <a:p>
            <a:r>
              <a:rPr lang="en-US" sz="2800" dirty="0"/>
              <a:t>If not yet on Medicaid, the application is</a:t>
            </a:r>
            <a:r>
              <a:rPr lang="en-US" sz="2800" dirty="0">
                <a:sym typeface="Wingdings" pitchFamily="2" charset="2"/>
              </a:rPr>
              <a:t> sent to DSS after the waiver is approved (up to 90 days)</a:t>
            </a:r>
          </a:p>
          <a:p>
            <a:r>
              <a:rPr lang="en-US" sz="2800" dirty="0">
                <a:sym typeface="Wingdings" pitchFamily="2" charset="2"/>
              </a:rPr>
              <a:t>Once Medicaid and all waiver documents are approved, services begin on the 1</a:t>
            </a:r>
            <a:r>
              <a:rPr lang="en-US" sz="2800" baseline="30000" dirty="0">
                <a:sym typeface="Wingdings" pitchFamily="2" charset="2"/>
              </a:rPr>
              <a:t>st</a:t>
            </a:r>
            <a:r>
              <a:rPr lang="en-US" sz="2800" dirty="0">
                <a:sym typeface="Wingdings" pitchFamily="2" charset="2"/>
              </a:rPr>
              <a:t> of the following month</a:t>
            </a:r>
          </a:p>
        </p:txBody>
      </p:sp>
      <p:sp>
        <p:nvSpPr>
          <p:cNvPr id="4" name="TextBox 3" descr="Source: Care Design NY (2024). ENROLLMENT PROCESS CHECKLIST FOR PROSPECTIVE MEMBERS. Retrieved from https://caredesignny.org/images/Graphics/Prospective_Member_Enrollment_Process_Checklist.pdf&#10;">
            <a:extLst>
              <a:ext uri="{FF2B5EF4-FFF2-40B4-BE49-F238E27FC236}">
                <a16:creationId xmlns:a16="http://schemas.microsoft.com/office/drawing/2014/main" id="{12F379DB-C36F-C36D-3FC4-81724D41F65F}"/>
              </a:ext>
            </a:extLst>
          </p:cNvPr>
          <p:cNvSpPr txBox="1"/>
          <p:nvPr/>
        </p:nvSpPr>
        <p:spPr>
          <a:xfrm>
            <a:off x="700635" y="6139327"/>
            <a:ext cx="10691264" cy="738664"/>
          </a:xfrm>
          <a:prstGeom prst="rect">
            <a:avLst/>
          </a:prstGeom>
          <a:noFill/>
        </p:spPr>
        <p:txBody>
          <a:bodyPr wrap="square" rtlCol="0">
            <a:spAutoFit/>
          </a:bodyPr>
          <a:lstStyle/>
          <a:p>
            <a:r>
              <a:rPr lang="en-US" sz="1400" dirty="0"/>
              <a:t>Source: Care Design NY (2024). ENROLLMENT PROCESS CHECKLIST FOR PROSPECTIVE MEMBERS. Retrieved from </a:t>
            </a:r>
            <a:r>
              <a:rPr lang="en-US" sz="1400" dirty="0">
                <a:hlinkClick r:id="rId2"/>
              </a:rPr>
              <a:t>https://caredesignny.org/images/Graphics/Prospective_Member_Enrollment_Process_Checklist.pdf</a:t>
            </a:r>
            <a:endParaRPr lang="en-US" sz="1400" dirty="0"/>
          </a:p>
          <a:p>
            <a:endParaRPr lang="en-US" sz="1400" dirty="0"/>
          </a:p>
        </p:txBody>
      </p:sp>
    </p:spTree>
    <p:extLst>
      <p:ext uri="{BB962C8B-B14F-4D97-AF65-F5344CB8AC3E}">
        <p14:creationId xmlns:p14="http://schemas.microsoft.com/office/powerpoint/2010/main" val="132503798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9" name="Straight Connector 8">
            <a:extLst>
              <a:ext uri="{FF2B5EF4-FFF2-40B4-BE49-F238E27FC236}">
                <a16:creationId xmlns:a16="http://schemas.microsoft.com/office/drawing/2014/main" id="{F64F9B95-9045-48D2-B9F3-2927E98F54A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723900"/>
            <a:ext cx="105918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085AA86F-6A4D-4BCB-A045-D992CDC2959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6142781"/>
            <a:ext cx="105918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useBgFill="1">
        <p:nvSpPr>
          <p:cNvPr id="13" name="Rectangle 12">
            <a:extLst>
              <a:ext uri="{FF2B5EF4-FFF2-40B4-BE49-F238E27FC236}">
                <a16:creationId xmlns:a16="http://schemas.microsoft.com/office/drawing/2014/main" id="{33E93247-6229-44AB-A550-739E971E69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descr="Comparison of main waivers for medically complex complex">
            <a:extLst>
              <a:ext uri="{FF2B5EF4-FFF2-40B4-BE49-F238E27FC236}">
                <a16:creationId xmlns:a16="http://schemas.microsoft.com/office/drawing/2014/main" id="{72AA194D-C2FC-01F9-C22A-B108A1B52411}"/>
              </a:ext>
            </a:extLst>
          </p:cNvPr>
          <p:cNvSpPr>
            <a:spLocks noGrp="1"/>
          </p:cNvSpPr>
          <p:nvPr>
            <p:ph type="title"/>
          </p:nvPr>
        </p:nvSpPr>
        <p:spPr>
          <a:xfrm>
            <a:off x="800100" y="45612"/>
            <a:ext cx="11515726" cy="746854"/>
          </a:xfrm>
        </p:spPr>
        <p:txBody>
          <a:bodyPr vert="horz" lIns="91440" tIns="45720" rIns="91440" bIns="45720" rtlCol="0" anchor="t">
            <a:noAutofit/>
          </a:bodyPr>
          <a:lstStyle/>
          <a:p>
            <a:pPr algn="ctr"/>
            <a:r>
              <a:rPr lang="en-US" sz="2400" dirty="0">
                <a:latin typeface="Arial" panose="020B0604020202020204" pitchFamily="34" charset="0"/>
                <a:cs typeface="Arial" panose="020B0604020202020204" pitchFamily="34" charset="0"/>
              </a:rPr>
              <a:t>Comparison of main waivers for medically </a:t>
            </a:r>
            <a:r>
              <a:rPr lang="en-US" sz="2400">
                <a:latin typeface="Arial" panose="020B0604020202020204" pitchFamily="34" charset="0"/>
                <a:cs typeface="Arial" panose="020B0604020202020204" pitchFamily="34" charset="0"/>
              </a:rPr>
              <a:t>complex people</a:t>
            </a:r>
          </a:p>
        </p:txBody>
      </p:sp>
      <p:pic>
        <p:nvPicPr>
          <p:cNvPr id="4" name="Content Placeholder 3" descr="DOH Children’s Waiver vs OPWDD HCBS Waiver Servivces&#10;&#10;Chart shows DOH Children’s Waiver on one side:&#10;Habilitation (Community and Day)&#10;Prevocational Services &#10;Supported Employment &#10;Respite (Planned and Crisis)&#10;Adaptive and Assistive Equipment&#10;Vehicle Modifications &#10;Caregiver/Family Supports and Services &#10;Community Self Advocacy Training and Support&#10;Palliative Care&#10;Customized Goods and Services&#10;Non Medical Transportation &#10;&#10;OPWDD Comp Waiver on the Other Side&#10;Habilitation (Day, Residential, Community)&#10;Prevocational Services &#10;Supported Employment&#10;Pathway to Employment&#10;Respite&#10;Assistive Technology-Adaptive Devices&#10;Environmental Modifications &#10;Vehicle Modifications&#10;Family Education and Training&#10;Services to Support Self Direction&#10;Fiscal Intermediary (FI)&#10;Support Brokerage&#10;Individual Direct Goods &amp; Services&#10;Community Transition Services&#10;Live in Caregiver &#10;Intensive Behavioral Support">
            <a:extLst>
              <a:ext uri="{FF2B5EF4-FFF2-40B4-BE49-F238E27FC236}">
                <a16:creationId xmlns:a16="http://schemas.microsoft.com/office/drawing/2014/main" id="{022BEF27-0100-820A-51CB-B836AFFCF9A1}"/>
              </a:ext>
            </a:extLst>
          </p:cNvPr>
          <p:cNvPicPr>
            <a:picLocks noGrp="1" noChangeAspect="1"/>
          </p:cNvPicPr>
          <p:nvPr>
            <p:ph idx="1"/>
          </p:nvPr>
        </p:nvPicPr>
        <p:blipFill>
          <a:blip r:embed="rId2"/>
          <a:stretch>
            <a:fillRect/>
          </a:stretch>
        </p:blipFill>
        <p:spPr>
          <a:xfrm>
            <a:off x="1826895" y="624020"/>
            <a:ext cx="8252460" cy="5157786"/>
          </a:xfrm>
          <a:prstGeom prst="rect">
            <a:avLst/>
          </a:prstGeom>
        </p:spPr>
      </p:pic>
      <p:cxnSp>
        <p:nvCxnSpPr>
          <p:cNvPr id="15" name="Straight Connector 14">
            <a:extLst>
              <a:ext uri="{FF2B5EF4-FFF2-40B4-BE49-F238E27FC236}">
                <a16:creationId xmlns:a16="http://schemas.microsoft.com/office/drawing/2014/main" id="{EE2E603F-4A95-4FE8-BB06-211DFD75DBE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969770" y="5719083"/>
            <a:ext cx="82296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sp>
        <p:nvSpPr>
          <p:cNvPr id="6" name="TextBox 5" descr="As of 2022, CFSS and CSATS have been consolidated into one service called Caregiver/ Family Advocacy and Support Services (CFASS). See page 35 of this doc.&#10;">
            <a:extLst>
              <a:ext uri="{FF2B5EF4-FFF2-40B4-BE49-F238E27FC236}">
                <a16:creationId xmlns:a16="http://schemas.microsoft.com/office/drawing/2014/main" id="{EE5938B1-C794-341D-FC12-34B23986971F}"/>
              </a:ext>
            </a:extLst>
          </p:cNvPr>
          <p:cNvSpPr txBox="1"/>
          <p:nvPr/>
        </p:nvSpPr>
        <p:spPr>
          <a:xfrm>
            <a:off x="2344882" y="5865891"/>
            <a:ext cx="6158344" cy="923330"/>
          </a:xfrm>
          <a:prstGeom prst="rect">
            <a:avLst/>
          </a:prstGeom>
          <a:noFill/>
        </p:spPr>
        <p:txBody>
          <a:bodyPr wrap="square">
            <a:spAutoFit/>
          </a:bodyPr>
          <a:lstStyle/>
          <a:p>
            <a:r>
              <a:rPr lang="en-US" sz="1800">
                <a:solidFill>
                  <a:srgbClr val="FF0000"/>
                </a:solidFill>
                <a:latin typeface="Arial" panose="020B0604020202020204" pitchFamily="34" charset="0"/>
                <a:cs typeface="Arial" panose="020B0604020202020204" pitchFamily="34" charset="0"/>
              </a:rPr>
              <a:t>As of 2022, CFSS and CSATS have been consolidated into one service called </a:t>
            </a:r>
            <a:r>
              <a:rPr lang="en-US" sz="1800" b="1">
                <a:solidFill>
                  <a:srgbClr val="FF0000"/>
                </a:solidFill>
                <a:latin typeface="Arial" panose="020B0604020202020204" pitchFamily="34" charset="0"/>
                <a:cs typeface="Arial" panose="020B0604020202020204" pitchFamily="34" charset="0"/>
              </a:rPr>
              <a:t>Caregiver/ Family Advocacy and Support Services </a:t>
            </a:r>
            <a:r>
              <a:rPr lang="en-US" sz="1800">
                <a:solidFill>
                  <a:srgbClr val="FF0000"/>
                </a:solidFill>
                <a:latin typeface="Arial" panose="020B0604020202020204" pitchFamily="34" charset="0"/>
                <a:cs typeface="Arial" panose="020B0604020202020204" pitchFamily="34" charset="0"/>
              </a:rPr>
              <a:t>(CFASS). See page 35 of </a:t>
            </a:r>
            <a:r>
              <a:rPr lang="en-US" sz="1800">
                <a:solidFill>
                  <a:srgbClr val="FF0000"/>
                </a:solidFill>
                <a:latin typeface="Arial" panose="020B0604020202020204" pitchFamily="34" charset="0"/>
                <a:cs typeface="Arial" panose="020B0604020202020204" pitchFamily="34" charset="0"/>
                <a:hlinkClick r:id="rId3"/>
              </a:rPr>
              <a:t>this doc</a:t>
            </a:r>
            <a:r>
              <a:rPr lang="en-US" sz="1800">
                <a:solidFill>
                  <a:srgbClr val="FF0000"/>
                </a:solidFill>
                <a:latin typeface="Arial" panose="020B0604020202020204" pitchFamily="34" charset="0"/>
                <a:cs typeface="Arial" panose="020B0604020202020204" pitchFamily="34" charset="0"/>
              </a:rPr>
              <a:t>.</a:t>
            </a:r>
          </a:p>
        </p:txBody>
      </p:sp>
      <p:sp>
        <p:nvSpPr>
          <p:cNvPr id="12" name="TextBox 11" descr="Holtzman, R. (2024, October 29). Presentation for Dancing Dreams. [Presentation">
            <a:extLst>
              <a:ext uri="{FF2B5EF4-FFF2-40B4-BE49-F238E27FC236}">
                <a16:creationId xmlns:a16="http://schemas.microsoft.com/office/drawing/2014/main" id="{A04680EC-7C95-6817-6F95-D48BF87E43AB}"/>
              </a:ext>
            </a:extLst>
          </p:cNvPr>
          <p:cNvSpPr txBox="1"/>
          <p:nvPr/>
        </p:nvSpPr>
        <p:spPr>
          <a:xfrm>
            <a:off x="266526" y="2329245"/>
            <a:ext cx="1646786" cy="2862322"/>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Holtzman, R. (2024, October 29). Presentation for Dancing Dreams. [Presentation]. </a:t>
            </a:r>
          </a:p>
          <a:p>
            <a:endParaRPr lang="en-US" dirty="0"/>
          </a:p>
          <a:p>
            <a:endParaRPr lang="en-US" dirty="0"/>
          </a:p>
        </p:txBody>
      </p:sp>
      <p:sp>
        <p:nvSpPr>
          <p:cNvPr id="14" name="TextBox 13" descr="The slide (shown above) can be found as slide #11 of this slide deck from 5/5/21: https://www.health.ny.gov/health_care/medicaid/redesign/behavioral_health/children/docs/cco_overview.pdf  &#10;&#10; &#10;">
            <a:extLst>
              <a:ext uri="{FF2B5EF4-FFF2-40B4-BE49-F238E27FC236}">
                <a16:creationId xmlns:a16="http://schemas.microsoft.com/office/drawing/2014/main" id="{14154347-F051-7500-17B0-DFDB318D595D}"/>
              </a:ext>
            </a:extLst>
          </p:cNvPr>
          <p:cNvSpPr txBox="1"/>
          <p:nvPr/>
        </p:nvSpPr>
        <p:spPr>
          <a:xfrm>
            <a:off x="9967654" y="1967885"/>
            <a:ext cx="2085801" cy="4247317"/>
          </a:xfrm>
          <a:prstGeom prst="rect">
            <a:avLst/>
          </a:prstGeom>
          <a:noFill/>
        </p:spPr>
        <p:txBody>
          <a:bodyPr wrap="square" rtlCol="0">
            <a:spAutoFit/>
          </a:bodyPr>
          <a:lstStyle/>
          <a:p>
            <a:r>
              <a:rPr lang="en-US">
                <a:latin typeface="Arial" panose="020B0604020202020204" pitchFamily="34" charset="0"/>
                <a:cs typeface="Arial" panose="020B0604020202020204" pitchFamily="34" charset="0"/>
              </a:rPr>
              <a:t>The slide (shown above) can be found as slide #11 of this slide deck from 5/5/21: https://</a:t>
            </a:r>
            <a:r>
              <a:rPr lang="en-US" err="1">
                <a:latin typeface="Arial" panose="020B0604020202020204" pitchFamily="34" charset="0"/>
                <a:cs typeface="Arial" panose="020B0604020202020204" pitchFamily="34" charset="0"/>
              </a:rPr>
              <a:t>www.health.ny.gov</a:t>
            </a:r>
            <a:r>
              <a:rPr lang="en-US">
                <a:latin typeface="Arial" panose="020B0604020202020204" pitchFamily="34" charset="0"/>
                <a:cs typeface="Arial" panose="020B0604020202020204" pitchFamily="34" charset="0"/>
              </a:rPr>
              <a:t>/</a:t>
            </a:r>
            <a:r>
              <a:rPr lang="en-US" err="1">
                <a:latin typeface="Arial" panose="020B0604020202020204" pitchFamily="34" charset="0"/>
                <a:cs typeface="Arial" panose="020B0604020202020204" pitchFamily="34" charset="0"/>
              </a:rPr>
              <a:t>health_care</a:t>
            </a:r>
            <a:r>
              <a:rPr lang="en-US">
                <a:latin typeface="Arial" panose="020B0604020202020204" pitchFamily="34" charset="0"/>
                <a:cs typeface="Arial" panose="020B0604020202020204" pitchFamily="34" charset="0"/>
              </a:rPr>
              <a:t>/</a:t>
            </a:r>
            <a:r>
              <a:rPr lang="en-US" err="1">
                <a:latin typeface="Arial" panose="020B0604020202020204" pitchFamily="34" charset="0"/>
                <a:cs typeface="Arial" panose="020B0604020202020204" pitchFamily="34" charset="0"/>
              </a:rPr>
              <a:t>medicaid</a:t>
            </a:r>
            <a:r>
              <a:rPr lang="en-US">
                <a:latin typeface="Arial" panose="020B0604020202020204" pitchFamily="34" charset="0"/>
                <a:cs typeface="Arial" panose="020B0604020202020204" pitchFamily="34" charset="0"/>
              </a:rPr>
              <a:t>/redesign/</a:t>
            </a:r>
            <a:r>
              <a:rPr lang="en-US" err="1">
                <a:latin typeface="Arial" panose="020B0604020202020204" pitchFamily="34" charset="0"/>
                <a:cs typeface="Arial" panose="020B0604020202020204" pitchFamily="34" charset="0"/>
              </a:rPr>
              <a:t>behavioral_health</a:t>
            </a:r>
            <a:r>
              <a:rPr lang="en-US">
                <a:latin typeface="Arial" panose="020B0604020202020204" pitchFamily="34" charset="0"/>
                <a:cs typeface="Arial" panose="020B0604020202020204" pitchFamily="34" charset="0"/>
              </a:rPr>
              <a:t>/children/docs/</a:t>
            </a:r>
            <a:r>
              <a:rPr lang="en-US" err="1">
                <a:latin typeface="Arial" panose="020B0604020202020204" pitchFamily="34" charset="0"/>
                <a:cs typeface="Arial" panose="020B0604020202020204" pitchFamily="34" charset="0"/>
              </a:rPr>
              <a:t>cco_overview.pdf</a:t>
            </a:r>
            <a:r>
              <a:rPr lang="en-US">
                <a:latin typeface="Arial" panose="020B0604020202020204" pitchFamily="34" charset="0"/>
                <a:cs typeface="Arial" panose="020B0604020202020204" pitchFamily="34" charset="0"/>
              </a:rPr>
              <a:t>  </a:t>
            </a:r>
          </a:p>
          <a:p>
            <a:endParaRPr lang="en-US">
              <a:latin typeface="Arial" panose="020B0604020202020204" pitchFamily="34" charset="0"/>
              <a:cs typeface="Arial" panose="020B0604020202020204" pitchFamily="34" charset="0"/>
            </a:endParaRPr>
          </a:p>
          <a:p>
            <a:r>
              <a:rPr lang="en-US">
                <a:latin typeface="Arial" panose="020B0604020202020204" pitchFamily="34" charset="0"/>
                <a:cs typeface="Arial" panose="020B0604020202020204" pitchFamily="34" charset="0"/>
              </a:rPr>
              <a:t> </a:t>
            </a:r>
          </a:p>
          <a:p>
            <a:endParaRPr lang="en-US"/>
          </a:p>
          <a:p>
            <a:endParaRPr lang="en-US"/>
          </a:p>
        </p:txBody>
      </p:sp>
    </p:spTree>
    <p:extLst>
      <p:ext uri="{BB962C8B-B14F-4D97-AF65-F5344CB8AC3E}">
        <p14:creationId xmlns:p14="http://schemas.microsoft.com/office/powerpoint/2010/main" val="5341747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DE0F02-07FB-F501-930E-99104327E335}"/>
              </a:ext>
            </a:extLst>
          </p:cNvPr>
          <p:cNvSpPr>
            <a:spLocks noGrp="1"/>
          </p:cNvSpPr>
          <p:nvPr>
            <p:ph type="title"/>
          </p:nvPr>
        </p:nvSpPr>
        <p:spPr>
          <a:xfrm>
            <a:off x="188017" y="0"/>
            <a:ext cx="10691265" cy="1307592"/>
          </a:xfrm>
        </p:spPr>
        <p:txBody>
          <a:bodyPr/>
          <a:lstStyle/>
          <a:p>
            <a:pPr algn="ctr"/>
            <a:r>
              <a:rPr lang="en-US" dirty="0">
                <a:latin typeface="Arial" panose="020B0604020202020204" pitchFamily="34" charset="0"/>
                <a:cs typeface="Arial" panose="020B0604020202020204" pitchFamily="34" charset="0"/>
              </a:rPr>
              <a:t>What is Medicaid?</a:t>
            </a:r>
          </a:p>
        </p:txBody>
      </p:sp>
      <p:sp>
        <p:nvSpPr>
          <p:cNvPr id="3" name="Content Placeholder 2" descr="A public health insurance program for people who are low-income and/or who have a disability.&#10;It is the primary funder for long-term home care services such as personal care services (PCS) and consumer directed personal assistance services (CDPAS).&#10;In New York, you are automatically eligible for Medicaid if you receive Supplemental Security Insurance (SSI) common pathway for medically complex people&#10;&#10;">
            <a:extLst>
              <a:ext uri="{FF2B5EF4-FFF2-40B4-BE49-F238E27FC236}">
                <a16:creationId xmlns:a16="http://schemas.microsoft.com/office/drawing/2014/main" id="{CD1D7B86-78FA-FF58-7BF9-25D606A81D03}"/>
              </a:ext>
            </a:extLst>
          </p:cNvPr>
          <p:cNvSpPr>
            <a:spLocks noGrp="1"/>
          </p:cNvSpPr>
          <p:nvPr>
            <p:ph idx="1"/>
          </p:nvPr>
        </p:nvSpPr>
        <p:spPr>
          <a:xfrm>
            <a:off x="700635" y="1094509"/>
            <a:ext cx="10691265" cy="4655127"/>
          </a:xfrm>
        </p:spPr>
        <p:txBody>
          <a:bodyPr>
            <a:normAutofit/>
          </a:bodyPr>
          <a:lstStyle/>
          <a:p>
            <a:r>
              <a:rPr lang="en-US" sz="3000" dirty="0">
                <a:latin typeface="Arial" panose="020B0604020202020204" pitchFamily="34" charset="0"/>
                <a:cs typeface="Arial" panose="020B0604020202020204" pitchFamily="34" charset="0"/>
              </a:rPr>
              <a:t>A public health insurance program for people who are low-income and/or who have a disability.</a:t>
            </a:r>
          </a:p>
          <a:p>
            <a:r>
              <a:rPr lang="en-US" sz="3000" dirty="0">
                <a:latin typeface="Arial" panose="020B0604020202020204" pitchFamily="34" charset="0"/>
                <a:cs typeface="Arial" panose="020B0604020202020204" pitchFamily="34" charset="0"/>
              </a:rPr>
              <a:t>It is the primary funder for long-term home care services such as personal care services (PCS) and consumer directed personal assistance services (CDPAS).</a:t>
            </a:r>
          </a:p>
          <a:p>
            <a:r>
              <a:rPr lang="en-US" sz="3000" dirty="0">
                <a:latin typeface="Arial" panose="020B0604020202020204" pitchFamily="34" charset="0"/>
                <a:cs typeface="Arial" panose="020B0604020202020204" pitchFamily="34" charset="0"/>
              </a:rPr>
              <a:t>In New York, you are automatically eligible for Medicaid if you receive Supplemental Security Insurance (SSI)</a:t>
            </a:r>
            <a:r>
              <a:rPr lang="en-US" sz="3000" dirty="0">
                <a:latin typeface="Arial" panose="020B0604020202020204" pitchFamily="34" charset="0"/>
                <a:cs typeface="Arial" panose="020B0604020202020204" pitchFamily="34" charset="0"/>
                <a:sym typeface="Wingdings" pitchFamily="2" charset="2"/>
              </a:rPr>
              <a:t> common pathway for medically complex people</a:t>
            </a:r>
            <a:endParaRPr lang="en-US" sz="3000" dirty="0">
              <a:latin typeface="Arial" panose="020B0604020202020204" pitchFamily="34" charset="0"/>
              <a:cs typeface="Arial" panose="020B0604020202020204" pitchFamily="34" charset="0"/>
            </a:endParaRPr>
          </a:p>
          <a:p>
            <a:endParaRPr lang="en-US" sz="3000" dirty="0">
              <a:latin typeface="Arial" panose="020B0604020202020204" pitchFamily="34" charset="0"/>
              <a:cs typeface="Arial" panose="020B0604020202020204" pitchFamily="34" charset="0"/>
            </a:endParaRPr>
          </a:p>
          <a:p>
            <a:pPr marL="0" indent="0">
              <a:buNone/>
            </a:pPr>
            <a:endParaRPr lang="en-US" sz="1600" dirty="0">
              <a:latin typeface="Arial" panose="020B0604020202020204" pitchFamily="34" charset="0"/>
              <a:cs typeface="Arial" panose="020B0604020202020204" pitchFamily="34" charset="0"/>
            </a:endParaRPr>
          </a:p>
        </p:txBody>
      </p:sp>
      <p:sp>
        <p:nvSpPr>
          <p:cNvPr id="5" name="TextBox 4" descr="Source: Benefits Plus Learning Center (2024). MAGI Medicaid vs. Non-MAGI Medicaid. Retrieved from https://bplc.cssny.org/pbm/health-programs/medicaid/magi-medicaid-vs-non-magi-medicaid &#10;">
            <a:extLst>
              <a:ext uri="{FF2B5EF4-FFF2-40B4-BE49-F238E27FC236}">
                <a16:creationId xmlns:a16="http://schemas.microsoft.com/office/drawing/2014/main" id="{0DE82EE5-0CFA-4536-ADE2-EA9BF3B9BA18}"/>
              </a:ext>
            </a:extLst>
          </p:cNvPr>
          <p:cNvSpPr txBox="1"/>
          <p:nvPr/>
        </p:nvSpPr>
        <p:spPr>
          <a:xfrm>
            <a:off x="852055" y="6027003"/>
            <a:ext cx="9989127" cy="830997"/>
          </a:xfrm>
          <a:prstGeom prst="rect">
            <a:avLst/>
          </a:prstGeom>
          <a:noFill/>
        </p:spPr>
        <p:txBody>
          <a:bodyPr wrap="square" rtlCol="0">
            <a:spAutoFit/>
          </a:bodyPr>
          <a:lstStyle/>
          <a:p>
            <a:pPr marL="0" marR="0">
              <a:buNone/>
            </a:pPr>
            <a:endParaRPr lang="en-US" sz="1600" kern="100" dirty="0">
              <a:effectLst/>
              <a:latin typeface="Arial" panose="020B0604020202020204" pitchFamily="34" charset="0"/>
              <a:ea typeface="Aptos" panose="020B0004020202020204" pitchFamily="34" charset="0"/>
              <a:cs typeface="Times New Roman (Body CS)"/>
            </a:endParaRPr>
          </a:p>
          <a:p>
            <a:pPr>
              <a:buNone/>
            </a:pPr>
            <a:r>
              <a:rPr lang="en-US" sz="1600" dirty="0">
                <a:effectLst/>
                <a:latin typeface="Arial" panose="020B0604020202020204" pitchFamily="34" charset="0"/>
                <a:ea typeface="Aptos" panose="020B0004020202020204" pitchFamily="34" charset="0"/>
                <a:cs typeface="Times New Roman (Body CS)"/>
              </a:rPr>
              <a:t>Source: Benefits Plus Learning Center (2024). MAGI Medicaid vs. Non-MAGI Medicaid. Retrieved from </a:t>
            </a:r>
            <a:r>
              <a:rPr lang="en-US" sz="1600" u="sng" dirty="0">
                <a:solidFill>
                  <a:srgbClr val="467886"/>
                </a:solidFill>
                <a:effectLst/>
                <a:latin typeface="Arial" panose="020B0604020202020204" pitchFamily="34" charset="0"/>
                <a:ea typeface="Aptos" panose="020B0004020202020204" pitchFamily="34" charset="0"/>
                <a:cs typeface="Times New Roman (Body CS)"/>
                <a:hlinkClick r:id="rId2"/>
              </a:rPr>
              <a:t>https://bplc.cssny.org/pbm/health-programs/medicaid/magi-medicaid-vs-non-magi-medicaid</a:t>
            </a:r>
            <a:r>
              <a:rPr lang="en-US" sz="1600" dirty="0">
                <a:effectLst/>
              </a:rPr>
              <a:t> </a:t>
            </a:r>
            <a:endParaRPr lang="en-US"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040325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descr="Major Medicaid eligibility groups">
            <a:extLst>
              <a:ext uri="{FF2B5EF4-FFF2-40B4-BE49-F238E27FC236}">
                <a16:creationId xmlns:a16="http://schemas.microsoft.com/office/drawing/2014/main" id="{0F8B6B27-1ADB-4912-8FFB-2857BBD4B24C}"/>
              </a:ext>
            </a:extLst>
          </p:cNvPr>
          <p:cNvSpPr>
            <a:spLocks noGrp="1"/>
          </p:cNvSpPr>
          <p:nvPr>
            <p:ph type="title"/>
          </p:nvPr>
        </p:nvSpPr>
        <p:spPr>
          <a:xfrm>
            <a:off x="160308" y="0"/>
            <a:ext cx="10691265" cy="1307592"/>
          </a:xfrm>
        </p:spPr>
        <p:txBody>
          <a:bodyPr/>
          <a:lstStyle/>
          <a:p>
            <a:pPr algn="ctr"/>
            <a:r>
              <a:rPr lang="en-US" dirty="0"/>
              <a:t>Major Medicaid eligibility groups</a:t>
            </a:r>
          </a:p>
        </p:txBody>
      </p:sp>
      <p:sp>
        <p:nvSpPr>
          <p:cNvPr id="3" name="Content Placeholder 2" descr="”MAGI” or “Obamacare” type&#10;&#10;Non-MAGI or “Aged, Blind, and Disabled” type&#10;&#10;Most medically complex people fall in the latter category&#10;">
            <a:extLst>
              <a:ext uri="{FF2B5EF4-FFF2-40B4-BE49-F238E27FC236}">
                <a16:creationId xmlns:a16="http://schemas.microsoft.com/office/drawing/2014/main" id="{8FC49303-0003-967B-6D2C-CCEB25B3F57C}"/>
              </a:ext>
            </a:extLst>
          </p:cNvPr>
          <p:cNvSpPr>
            <a:spLocks noGrp="1"/>
          </p:cNvSpPr>
          <p:nvPr>
            <p:ph idx="1"/>
          </p:nvPr>
        </p:nvSpPr>
        <p:spPr>
          <a:xfrm>
            <a:off x="451253" y="1099772"/>
            <a:ext cx="10691265" cy="4816119"/>
          </a:xfrm>
        </p:spPr>
        <p:txBody>
          <a:bodyPr>
            <a:normAutofit/>
          </a:bodyPr>
          <a:lstStyle/>
          <a:p>
            <a:r>
              <a:rPr lang="en-US" sz="3000" dirty="0">
                <a:latin typeface="Arial" panose="020B0604020202020204" pitchFamily="34" charset="0"/>
                <a:cs typeface="Arial" panose="020B0604020202020204" pitchFamily="34" charset="0"/>
              </a:rPr>
              <a:t>”MAGI” or “Obamacare” type</a:t>
            </a:r>
          </a:p>
          <a:p>
            <a:pPr marL="0" indent="0">
              <a:buNone/>
            </a:pPr>
            <a:endParaRPr lang="en-US" sz="3000" dirty="0">
              <a:latin typeface="Arial" panose="020B0604020202020204" pitchFamily="34" charset="0"/>
              <a:cs typeface="Arial" panose="020B0604020202020204" pitchFamily="34" charset="0"/>
            </a:endParaRPr>
          </a:p>
          <a:p>
            <a:r>
              <a:rPr lang="en-US" sz="3000" dirty="0">
                <a:latin typeface="Arial" panose="020B0604020202020204" pitchFamily="34" charset="0"/>
                <a:cs typeface="Arial" panose="020B0604020202020204" pitchFamily="34" charset="0"/>
              </a:rPr>
              <a:t>Non-MAGI or “Aged, Blind, and Disabled” type</a:t>
            </a:r>
          </a:p>
          <a:p>
            <a:pPr marL="0" indent="0">
              <a:buNone/>
            </a:pPr>
            <a:endParaRPr lang="en-US" sz="3000" dirty="0">
              <a:latin typeface="Arial" panose="020B0604020202020204" pitchFamily="34" charset="0"/>
              <a:cs typeface="Arial" panose="020B0604020202020204" pitchFamily="34" charset="0"/>
            </a:endParaRPr>
          </a:p>
          <a:p>
            <a:r>
              <a:rPr lang="en-US" sz="3000" dirty="0">
                <a:latin typeface="Arial" panose="020B0604020202020204" pitchFamily="34" charset="0"/>
                <a:cs typeface="Arial" panose="020B0604020202020204" pitchFamily="34" charset="0"/>
              </a:rPr>
              <a:t>Most medically complex people fall in the latter category</a:t>
            </a:r>
          </a:p>
          <a:p>
            <a:pPr marL="0" indent="0">
              <a:buNone/>
            </a:pPr>
            <a:endParaRPr lang="en-US" sz="3000" dirty="0">
              <a:latin typeface="Arial" panose="020B0604020202020204" pitchFamily="34" charset="0"/>
              <a:cs typeface="Arial" panose="020B0604020202020204" pitchFamily="34" charset="0"/>
            </a:endParaRPr>
          </a:p>
        </p:txBody>
      </p:sp>
      <p:sp>
        <p:nvSpPr>
          <p:cNvPr id="4" name="TextBox 3" descr="Source: Benefits Plus Learning Center (2024). MAGI Medicaid vs. Non-MAGI Medicaid. Retrieved from https://bplc.cssny.org/pbm/health-programs/medicaid/magi-medicaid-vs-non-magi-medicaid &#10;&#10;">
            <a:extLst>
              <a:ext uri="{FF2B5EF4-FFF2-40B4-BE49-F238E27FC236}">
                <a16:creationId xmlns:a16="http://schemas.microsoft.com/office/drawing/2014/main" id="{9283A741-757F-AFD8-379C-D2E98B968BBE}"/>
              </a:ext>
            </a:extLst>
          </p:cNvPr>
          <p:cNvSpPr txBox="1"/>
          <p:nvPr/>
        </p:nvSpPr>
        <p:spPr>
          <a:xfrm>
            <a:off x="1356502" y="6182426"/>
            <a:ext cx="9176415" cy="1077218"/>
          </a:xfrm>
          <a:prstGeom prst="rect">
            <a:avLst/>
          </a:prstGeom>
          <a:noFill/>
        </p:spPr>
        <p:txBody>
          <a:bodyPr wrap="square" rtlCol="0">
            <a:spAutoFit/>
          </a:bodyPr>
          <a:lstStyle/>
          <a:p>
            <a:r>
              <a:rPr lang="en-US" sz="1600" dirty="0">
                <a:latin typeface="Arial" panose="020B0604020202020204" pitchFamily="34" charset="0"/>
                <a:cs typeface="Arial" panose="020B0604020202020204" pitchFamily="34" charset="0"/>
              </a:rPr>
              <a:t>Source: Benefits Plus Learning Center (2024). MAGI Medicaid vs. Non-MAGI Medicaid. Retrieved from </a:t>
            </a:r>
            <a:r>
              <a:rPr lang="en-US" sz="1600" dirty="0">
                <a:latin typeface="Arial" panose="020B0604020202020204" pitchFamily="34" charset="0"/>
                <a:cs typeface="Arial" panose="020B0604020202020204" pitchFamily="34" charset="0"/>
                <a:hlinkClick r:id="rId2"/>
              </a:rPr>
              <a:t>https://bplc.cssny.org/pbm/health-programs/medicaid/magi-medicaid-vs-non-magi-medicaid</a:t>
            </a:r>
            <a:r>
              <a:rPr lang="en-US" sz="1600" dirty="0">
                <a:latin typeface="Arial" panose="020B0604020202020204" pitchFamily="34" charset="0"/>
                <a:cs typeface="Arial" panose="020B0604020202020204" pitchFamily="34" charset="0"/>
              </a:rPr>
              <a:t> </a:t>
            </a:r>
          </a:p>
          <a:p>
            <a:endParaRPr lang="en-US" sz="1600" dirty="0">
              <a:latin typeface="Arial" panose="020B0604020202020204" pitchFamily="34" charset="0"/>
              <a:cs typeface="Arial" panose="020B0604020202020204" pitchFamily="34" charset="0"/>
            </a:endParaRPr>
          </a:p>
          <a:p>
            <a:endParaRPr lang="en-US"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446375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descr="Get help enrolling in medicaid">
            <a:extLst>
              <a:ext uri="{FF2B5EF4-FFF2-40B4-BE49-F238E27FC236}">
                <a16:creationId xmlns:a16="http://schemas.microsoft.com/office/drawing/2014/main" id="{EFC29466-B5BE-9B26-D4F9-D2686A17721B}"/>
              </a:ext>
            </a:extLst>
          </p:cNvPr>
          <p:cNvSpPr>
            <a:spLocks noGrp="1"/>
          </p:cNvSpPr>
          <p:nvPr>
            <p:ph type="title"/>
          </p:nvPr>
        </p:nvSpPr>
        <p:spPr>
          <a:xfrm>
            <a:off x="492818" y="0"/>
            <a:ext cx="10105910" cy="1307592"/>
          </a:xfrm>
        </p:spPr>
        <p:txBody>
          <a:bodyPr/>
          <a:lstStyle/>
          <a:p>
            <a:pPr algn="ctr"/>
            <a:r>
              <a:rPr lang="en-US" dirty="0">
                <a:latin typeface="Arial" panose="020B0604020202020204" pitchFamily="34" charset="0"/>
                <a:cs typeface="Arial" panose="020B0604020202020204" pitchFamily="34" charset="0"/>
              </a:rPr>
              <a:t>Get help enrolling in Medicaid</a:t>
            </a:r>
          </a:p>
        </p:txBody>
      </p:sp>
      <p:sp>
        <p:nvSpPr>
          <p:cNvPr id="3" name="Content Placeholder 2" descr="A facilitated enroller can assist. In NYS, Community Health Advocates has a network across the state&#10;&#10;Go to the local Department of Social Services (in NYC, called the Human Resources Administration or “HRA”)&#10;">
            <a:extLst>
              <a:ext uri="{FF2B5EF4-FFF2-40B4-BE49-F238E27FC236}">
                <a16:creationId xmlns:a16="http://schemas.microsoft.com/office/drawing/2014/main" id="{E0B77FB4-1C33-3725-2543-796244A02C62}"/>
              </a:ext>
            </a:extLst>
          </p:cNvPr>
          <p:cNvSpPr>
            <a:spLocks noGrp="1"/>
          </p:cNvSpPr>
          <p:nvPr>
            <p:ph idx="1"/>
          </p:nvPr>
        </p:nvSpPr>
        <p:spPr>
          <a:xfrm>
            <a:off x="700635" y="1066800"/>
            <a:ext cx="10691265" cy="4895088"/>
          </a:xfrm>
        </p:spPr>
        <p:txBody>
          <a:bodyPr>
            <a:normAutofit/>
          </a:bodyPr>
          <a:lstStyle/>
          <a:p>
            <a:r>
              <a:rPr lang="en-US" sz="3000" dirty="0">
                <a:latin typeface="Arial" panose="020B0604020202020204" pitchFamily="34" charset="0"/>
                <a:cs typeface="Arial" panose="020B0604020202020204" pitchFamily="34" charset="0"/>
              </a:rPr>
              <a:t>A facilitated enroller can assist. In NYS, </a:t>
            </a:r>
            <a:r>
              <a:rPr lang="en-US" sz="3000" u="sng" dirty="0">
                <a:solidFill>
                  <a:srgbClr val="467886"/>
                </a:solidFill>
                <a:effectLst/>
                <a:latin typeface="Arial" panose="020B0604020202020204" pitchFamily="34" charset="0"/>
                <a:ea typeface="Aptos" panose="020B0004020202020204" pitchFamily="34" charset="0"/>
                <a:cs typeface="Arial" panose="020B0604020202020204" pitchFamily="34" charset="0"/>
                <a:hlinkClick r:id="rId2"/>
              </a:rPr>
              <a:t>Community Health Advocates</a:t>
            </a:r>
            <a:r>
              <a:rPr lang="en-US" sz="3000" dirty="0">
                <a:effectLst/>
                <a:latin typeface="Arial" panose="020B0604020202020204" pitchFamily="34" charset="0"/>
                <a:cs typeface="Arial" panose="020B0604020202020204" pitchFamily="34" charset="0"/>
              </a:rPr>
              <a:t> has a network across the state</a:t>
            </a:r>
          </a:p>
          <a:p>
            <a:pPr marL="0" indent="0">
              <a:buNone/>
            </a:pPr>
            <a:endParaRPr lang="en-US" sz="3000" dirty="0">
              <a:effectLst/>
              <a:latin typeface="Arial" panose="020B0604020202020204" pitchFamily="34" charset="0"/>
              <a:cs typeface="Arial" panose="020B0604020202020204" pitchFamily="34" charset="0"/>
            </a:endParaRPr>
          </a:p>
          <a:p>
            <a:r>
              <a:rPr lang="en-US" sz="3000" dirty="0">
                <a:latin typeface="Arial" panose="020B0604020202020204" pitchFamily="34" charset="0"/>
                <a:cs typeface="Arial" panose="020B0604020202020204" pitchFamily="34" charset="0"/>
              </a:rPr>
              <a:t>Go to the local Department of Social Services (in NYC, called the Human Resources Administration or “HRA”)</a:t>
            </a:r>
          </a:p>
        </p:txBody>
      </p:sp>
      <p:sp>
        <p:nvSpPr>
          <p:cNvPr id="4" name="TextBox 3" descr="Source: Benefits Plus Learning Center (2024). MAGI Medicaid vs. Non-MAGI Medicaid. Retrieved from https://bplc.cssny.org/pbm/health-programs/medicaid/magi-medicaid-vs-non-magi-medicaid &#10;&#10;">
            <a:extLst>
              <a:ext uri="{FF2B5EF4-FFF2-40B4-BE49-F238E27FC236}">
                <a16:creationId xmlns:a16="http://schemas.microsoft.com/office/drawing/2014/main" id="{03BD6E04-0335-949A-00AD-7C6D410714B7}"/>
              </a:ext>
            </a:extLst>
          </p:cNvPr>
          <p:cNvSpPr txBox="1"/>
          <p:nvPr/>
        </p:nvSpPr>
        <p:spPr>
          <a:xfrm>
            <a:off x="1288473" y="5708073"/>
            <a:ext cx="9864436" cy="1908215"/>
          </a:xfrm>
          <a:prstGeom prst="rect">
            <a:avLst/>
          </a:prstGeom>
          <a:noFill/>
        </p:spPr>
        <p:txBody>
          <a:bodyPr wrap="square" rtlCol="0">
            <a:spAutoFit/>
          </a:bodyPr>
          <a:lstStyle/>
          <a:p>
            <a:endParaRPr lang="en-US" dirty="0">
              <a:latin typeface="Arial" panose="020B0604020202020204" pitchFamily="34" charset="0"/>
              <a:cs typeface="Arial" panose="020B0604020202020204" pitchFamily="34" charset="0"/>
            </a:endParaRPr>
          </a:p>
          <a:p>
            <a:endParaRPr lang="en-US" sz="1600" dirty="0">
              <a:latin typeface="Arial" panose="020B0604020202020204" pitchFamily="34" charset="0"/>
              <a:cs typeface="Arial" panose="020B0604020202020204" pitchFamily="34" charset="0"/>
            </a:endParaRPr>
          </a:p>
          <a:p>
            <a:r>
              <a:rPr lang="en-US" sz="1600" dirty="0">
                <a:latin typeface="Arial" panose="020B0604020202020204" pitchFamily="34" charset="0"/>
                <a:cs typeface="Arial" panose="020B0604020202020204" pitchFamily="34" charset="0"/>
              </a:rPr>
              <a:t>Source: Benefits Plus Learning Center (2024). MAGI Medicaid vs. Non-MAGI Medicaid. Retrieved from </a:t>
            </a:r>
            <a:r>
              <a:rPr lang="en-US" sz="1600" dirty="0">
                <a:latin typeface="Arial" panose="020B0604020202020204" pitchFamily="34" charset="0"/>
                <a:cs typeface="Arial" panose="020B0604020202020204" pitchFamily="34" charset="0"/>
                <a:hlinkClick r:id="rId3"/>
              </a:rPr>
              <a:t>https://bplc.cssny.org/pbm/health-programs/medicaid/magi-medicaid-vs-non-magi-medicaid</a:t>
            </a:r>
            <a:endParaRPr lang="en-US" sz="1600" dirty="0">
              <a:latin typeface="Arial" panose="020B0604020202020204" pitchFamily="34" charset="0"/>
              <a:cs typeface="Arial" panose="020B0604020202020204" pitchFamily="34" charset="0"/>
            </a:endParaRPr>
          </a:p>
          <a:p>
            <a:r>
              <a:rPr lang="en-US" sz="1600" dirty="0">
                <a:latin typeface="Arial" panose="020B0604020202020204" pitchFamily="34" charset="0"/>
                <a:cs typeface="Arial" panose="020B0604020202020204" pitchFamily="34" charset="0"/>
              </a:rPr>
              <a:t> </a:t>
            </a:r>
          </a:p>
          <a:p>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602366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descr="Fee for service (“Straight”) vs. managed care medicaid">
            <a:extLst>
              <a:ext uri="{FF2B5EF4-FFF2-40B4-BE49-F238E27FC236}">
                <a16:creationId xmlns:a16="http://schemas.microsoft.com/office/drawing/2014/main" id="{264AA096-1D3B-7D37-984C-74AF8A47809E}"/>
              </a:ext>
            </a:extLst>
          </p:cNvPr>
          <p:cNvSpPr>
            <a:spLocks noGrp="1"/>
          </p:cNvSpPr>
          <p:nvPr>
            <p:ph type="title"/>
          </p:nvPr>
        </p:nvSpPr>
        <p:spPr>
          <a:xfrm>
            <a:off x="212270" y="0"/>
            <a:ext cx="11179629" cy="896112"/>
          </a:xfrm>
        </p:spPr>
        <p:txBody>
          <a:bodyPr>
            <a:noAutofit/>
          </a:bodyPr>
          <a:lstStyle/>
          <a:p>
            <a:pPr algn="ctr"/>
            <a:r>
              <a:rPr lang="en-US" sz="2600" dirty="0">
                <a:latin typeface="Arial" panose="020B0604020202020204" pitchFamily="34" charset="0"/>
                <a:cs typeface="Arial" panose="020B0604020202020204" pitchFamily="34" charset="0"/>
              </a:rPr>
              <a:t>Fee for service (“Straight”) vs. managed care </a:t>
            </a:r>
            <a:r>
              <a:rPr lang="en-US" sz="2600" dirty="0" err="1">
                <a:latin typeface="Arial" panose="020B0604020202020204" pitchFamily="34" charset="0"/>
                <a:cs typeface="Arial" panose="020B0604020202020204" pitchFamily="34" charset="0"/>
              </a:rPr>
              <a:t>medicaid</a:t>
            </a:r>
            <a:endParaRPr lang="en-US" sz="2600" dirty="0">
              <a:latin typeface="Arial" panose="020B0604020202020204" pitchFamily="34" charset="0"/>
              <a:cs typeface="Arial" panose="020B0604020202020204" pitchFamily="34" charset="0"/>
            </a:endParaRPr>
          </a:p>
        </p:txBody>
      </p:sp>
      <p:sp>
        <p:nvSpPr>
          <p:cNvPr id="3" name="Content Placeholder 2" descr="In straight Medicaid, providers bill Medicaid directly every time they provide services. You can see any doctor in the NYS Medicaid network&#10;In managed Medicaid, you must stay in the plan’s network and follow the plans rules for care. A primary care provider writes referrals for specialists, prior authorizations for non-emergency hospital visits. Providers bill the plan (private companies administer the plan). Most services are through the managed care plans&#10;">
            <a:extLst>
              <a:ext uri="{FF2B5EF4-FFF2-40B4-BE49-F238E27FC236}">
                <a16:creationId xmlns:a16="http://schemas.microsoft.com/office/drawing/2014/main" id="{65B42B66-1260-76C0-2352-104D3EA08E18}"/>
              </a:ext>
            </a:extLst>
          </p:cNvPr>
          <p:cNvSpPr>
            <a:spLocks noGrp="1"/>
          </p:cNvSpPr>
          <p:nvPr>
            <p:ph idx="1"/>
          </p:nvPr>
        </p:nvSpPr>
        <p:spPr>
          <a:xfrm>
            <a:off x="700635" y="896112"/>
            <a:ext cx="10691265" cy="5065777"/>
          </a:xfrm>
        </p:spPr>
        <p:txBody>
          <a:bodyPr>
            <a:normAutofit/>
          </a:bodyPr>
          <a:lstStyle/>
          <a:p>
            <a:r>
              <a:rPr lang="en-US" sz="2400" dirty="0">
                <a:latin typeface="Arial" panose="020B0604020202020204" pitchFamily="34" charset="0"/>
                <a:cs typeface="Arial" panose="020B0604020202020204" pitchFamily="34" charset="0"/>
              </a:rPr>
              <a:t>In straight Medicaid, providers bill Medicaid directly every time they provide services. You can see any doctor in the NYS Medicaid network</a:t>
            </a:r>
          </a:p>
          <a:p>
            <a:pPr marL="0" indent="0">
              <a:buNone/>
            </a:pPr>
            <a:endParaRPr lang="en-US" sz="2400" dirty="0">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rPr>
              <a:t>In managed Medicaid, you must stay in the plan’s network and follow the plans rules for care. A primary care provider writes referrals for specialists, prior authorizations for non-emergency hospital visits. Providers bill the plan (private companies administer the plan). Most services are through the managed care plans</a:t>
            </a:r>
          </a:p>
        </p:txBody>
      </p:sp>
      <p:sp>
        <p:nvSpPr>
          <p:cNvPr id="5" name="TextBox 4" descr="Holtzman, R. (2024, October 29). Presentation for Dancing Dreams. [Presentation]. &#10;">
            <a:extLst>
              <a:ext uri="{FF2B5EF4-FFF2-40B4-BE49-F238E27FC236}">
                <a16:creationId xmlns:a16="http://schemas.microsoft.com/office/drawing/2014/main" id="{EF419A78-2BF4-3D1F-A2D6-2E13FA983D44}"/>
              </a:ext>
            </a:extLst>
          </p:cNvPr>
          <p:cNvSpPr txBox="1"/>
          <p:nvPr/>
        </p:nvSpPr>
        <p:spPr>
          <a:xfrm>
            <a:off x="1607127" y="6101265"/>
            <a:ext cx="8368146" cy="923330"/>
          </a:xfrm>
          <a:prstGeom prst="rect">
            <a:avLst/>
          </a:prstGeom>
          <a:noFill/>
        </p:spPr>
        <p:txBody>
          <a:bodyPr wrap="square" rtlCol="0">
            <a:spAutoFit/>
          </a:bodyPr>
          <a:lstStyle/>
          <a:p>
            <a:r>
              <a:rPr lang="en-US" sz="1800" dirty="0">
                <a:latin typeface="Arial" panose="020B0604020202020204" pitchFamily="34" charset="0"/>
                <a:cs typeface="Arial" panose="020B0604020202020204" pitchFamily="34" charset="0"/>
              </a:rPr>
              <a:t>Holtzman, R. (2024, October 29). </a:t>
            </a:r>
            <a:r>
              <a:rPr lang="en-US" sz="1800" i="1" dirty="0">
                <a:latin typeface="Arial" panose="020B0604020202020204" pitchFamily="34" charset="0"/>
                <a:cs typeface="Arial" panose="020B0604020202020204" pitchFamily="34" charset="0"/>
              </a:rPr>
              <a:t>Presentation for Dancing Dreams</a:t>
            </a:r>
            <a:r>
              <a:rPr lang="en-US" sz="1800" dirty="0">
                <a:latin typeface="Arial" panose="020B0604020202020204" pitchFamily="34" charset="0"/>
                <a:cs typeface="Arial" panose="020B0604020202020204" pitchFamily="34" charset="0"/>
              </a:rPr>
              <a:t>. [Presentation]. </a:t>
            </a:r>
          </a:p>
          <a:p>
            <a:endParaRPr lang="en-US" dirty="0"/>
          </a:p>
        </p:txBody>
      </p:sp>
    </p:spTree>
    <p:extLst>
      <p:ext uri="{BB962C8B-B14F-4D97-AF65-F5344CB8AC3E}">
        <p14:creationId xmlns:p14="http://schemas.microsoft.com/office/powerpoint/2010/main" val="41097723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descr="Types of Medicaid managed care">
            <a:extLst>
              <a:ext uri="{FF2B5EF4-FFF2-40B4-BE49-F238E27FC236}">
                <a16:creationId xmlns:a16="http://schemas.microsoft.com/office/drawing/2014/main" id="{9D2C85AF-52E3-7822-470E-E88552E44968}"/>
              </a:ext>
            </a:extLst>
          </p:cNvPr>
          <p:cNvSpPr>
            <a:spLocks noGrp="1"/>
          </p:cNvSpPr>
          <p:nvPr>
            <p:ph type="title"/>
          </p:nvPr>
        </p:nvSpPr>
        <p:spPr>
          <a:xfrm>
            <a:off x="132599" y="0"/>
            <a:ext cx="10691265" cy="1307592"/>
          </a:xfrm>
        </p:spPr>
        <p:txBody>
          <a:bodyPr/>
          <a:lstStyle/>
          <a:p>
            <a:pPr algn="ctr"/>
            <a:r>
              <a:rPr lang="en-US"/>
              <a:t>Types of Medicaid managed care</a:t>
            </a:r>
          </a:p>
        </p:txBody>
      </p:sp>
      <p:sp>
        <p:nvSpPr>
          <p:cNvPr id="3" name="Content Placeholder 2" descr="Mainstream managed care: For most enrollees who are not on Medicare, do not have a spend down, do not have other primary insurance, also used by children under age 21&#10;&#10;AGES 21+&#10;&#10;Managed long term care plans “partial capitation”: For most enrollees with Medicare and Medicaid age 21+ who need long term care services for 120+ days such as in-home nursing, PT, OT, ST, personal care services (inc. consumer directed), home health aides etc. &#10;“Full capitation”: cover ALL Medicare and Medicaid services in one plan. Must need a nursing home level of care and must stay in network (give up Medicare Advantage/Original Medicare card for a new card&#10;">
            <a:extLst>
              <a:ext uri="{FF2B5EF4-FFF2-40B4-BE49-F238E27FC236}">
                <a16:creationId xmlns:a16="http://schemas.microsoft.com/office/drawing/2014/main" id="{7EE0E788-365D-89D3-C00D-EDA54278A117}"/>
              </a:ext>
            </a:extLst>
          </p:cNvPr>
          <p:cNvSpPr>
            <a:spLocks noGrp="1"/>
          </p:cNvSpPr>
          <p:nvPr>
            <p:ph idx="1"/>
          </p:nvPr>
        </p:nvSpPr>
        <p:spPr>
          <a:xfrm>
            <a:off x="700635" y="817418"/>
            <a:ext cx="10691265" cy="5430981"/>
          </a:xfrm>
        </p:spPr>
        <p:txBody>
          <a:bodyPr>
            <a:normAutofit/>
          </a:bodyPr>
          <a:lstStyle/>
          <a:p>
            <a:r>
              <a:rPr lang="en-US" sz="2400" dirty="0">
                <a:latin typeface="Arial" panose="020B0604020202020204" pitchFamily="34" charset="0"/>
                <a:cs typeface="Arial" panose="020B0604020202020204" pitchFamily="34" charset="0"/>
              </a:rPr>
              <a:t>Mainstream managed care: For most enrollees who are not on Medicare, do not have a spend down, do not have other primary insurance, also used by children under age 21</a:t>
            </a:r>
          </a:p>
          <a:p>
            <a:pPr marL="0" indent="0">
              <a:buNone/>
            </a:pPr>
            <a:r>
              <a:rPr lang="en-US" sz="2400" dirty="0">
                <a:solidFill>
                  <a:srgbClr val="FF0000"/>
                </a:solidFill>
                <a:latin typeface="Arial" panose="020B0604020202020204" pitchFamily="34" charset="0"/>
                <a:cs typeface="Arial" panose="020B0604020202020204" pitchFamily="34" charset="0"/>
              </a:rPr>
              <a:t>_________________________AGE 21+__________________________</a:t>
            </a:r>
          </a:p>
          <a:p>
            <a:r>
              <a:rPr lang="en-US" sz="2400" dirty="0">
                <a:latin typeface="Arial" panose="020B0604020202020204" pitchFamily="34" charset="0"/>
                <a:cs typeface="Arial" panose="020B0604020202020204" pitchFamily="34" charset="0"/>
              </a:rPr>
              <a:t>Managed long term care plans “partial capitation”: For most enrollees with Medicare and Medicaid age 21+ who need long term care services for 120+ days such as in-home nursing, PT, OT, ST, personal care services (inc. consumer directed), home health aides etc. </a:t>
            </a:r>
          </a:p>
          <a:p>
            <a:r>
              <a:rPr lang="en-US" sz="2400" dirty="0">
                <a:latin typeface="Arial" panose="020B0604020202020204" pitchFamily="34" charset="0"/>
                <a:cs typeface="Arial" panose="020B0604020202020204" pitchFamily="34" charset="0"/>
              </a:rPr>
              <a:t>“Full capitation”: cover ALL Medicare and Medicaid services in one plan. Must need a nursing home level of care and must stay in network (give up Medicare Advantage/Original Medicare card for a new card</a:t>
            </a:r>
          </a:p>
          <a:p>
            <a:pPr marL="0" indent="0">
              <a:buNone/>
            </a:pPr>
            <a:endParaRPr lang="en-US" sz="1800" dirty="0">
              <a:latin typeface="Arial" panose="020B0604020202020204" pitchFamily="34" charset="0"/>
              <a:cs typeface="Arial" panose="020B0604020202020204" pitchFamily="34" charset="0"/>
            </a:endParaRPr>
          </a:p>
        </p:txBody>
      </p:sp>
      <p:sp>
        <p:nvSpPr>
          <p:cNvPr id="5" name="TextBox 4" descr="Source: New York Health Access (2024). Managed long term care. Retrieved from http://health.wnylc.com/health/entry/114/#3%20capitation &#10;">
            <a:extLst>
              <a:ext uri="{FF2B5EF4-FFF2-40B4-BE49-F238E27FC236}">
                <a16:creationId xmlns:a16="http://schemas.microsoft.com/office/drawing/2014/main" id="{D33A5D3F-D901-FD46-AC7A-AEDA072C757F}"/>
              </a:ext>
            </a:extLst>
          </p:cNvPr>
          <p:cNvSpPr txBox="1"/>
          <p:nvPr/>
        </p:nvSpPr>
        <p:spPr>
          <a:xfrm>
            <a:off x="969819" y="6211669"/>
            <a:ext cx="9573491" cy="646331"/>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Source: New York Health Access (2024). Managed long term care. Retrieved from </a:t>
            </a:r>
            <a:r>
              <a:rPr lang="en-US" dirty="0">
                <a:latin typeface="Arial" panose="020B0604020202020204" pitchFamily="34" charset="0"/>
                <a:cs typeface="Arial" panose="020B0604020202020204" pitchFamily="34" charset="0"/>
                <a:hlinkClick r:id="rId2"/>
              </a:rPr>
              <a:t>http://health.wnylc.com/health/entry/114/#3%20capitation</a:t>
            </a:r>
            <a:r>
              <a:rPr lang="en-US"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28490952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descr="Choosing a Medicaid managed care plan">
            <a:extLst>
              <a:ext uri="{FF2B5EF4-FFF2-40B4-BE49-F238E27FC236}">
                <a16:creationId xmlns:a16="http://schemas.microsoft.com/office/drawing/2014/main" id="{8D320E49-6D42-D2C4-851F-525ABA38DBAA}"/>
              </a:ext>
            </a:extLst>
          </p:cNvPr>
          <p:cNvSpPr>
            <a:spLocks noGrp="1"/>
          </p:cNvSpPr>
          <p:nvPr>
            <p:ph type="title"/>
          </p:nvPr>
        </p:nvSpPr>
        <p:spPr>
          <a:xfrm>
            <a:off x="520526" y="96982"/>
            <a:ext cx="10689533" cy="799130"/>
          </a:xfrm>
        </p:spPr>
        <p:txBody>
          <a:bodyPr>
            <a:normAutofit/>
          </a:bodyPr>
          <a:lstStyle/>
          <a:p>
            <a:pPr algn="ctr"/>
            <a:r>
              <a:rPr lang="en-US" dirty="0"/>
              <a:t>CHOOSING a Medicaid managed care plan</a:t>
            </a:r>
          </a:p>
        </p:txBody>
      </p:sp>
      <p:sp>
        <p:nvSpPr>
          <p:cNvPr id="3" name="Content Placeholder 2" descr="Choosing a Medicaid Managed Care Plan&#10;&#10;When you apply, pick a plan based on your needs or one will be chosen for you&#10;All new enrollments are locked into their choice for 9 months unless they prove “good cause”&#10;After that, you can switch for any reason at any time&#10;">
            <a:extLst>
              <a:ext uri="{FF2B5EF4-FFF2-40B4-BE49-F238E27FC236}">
                <a16:creationId xmlns:a16="http://schemas.microsoft.com/office/drawing/2014/main" id="{DACD81DE-F06E-F6A5-49DC-19540F0A7F6C}"/>
              </a:ext>
            </a:extLst>
          </p:cNvPr>
          <p:cNvSpPr>
            <a:spLocks noGrp="1"/>
          </p:cNvSpPr>
          <p:nvPr>
            <p:ph idx="1"/>
          </p:nvPr>
        </p:nvSpPr>
        <p:spPr>
          <a:xfrm>
            <a:off x="700635" y="872836"/>
            <a:ext cx="11172710" cy="5089052"/>
          </a:xfrm>
        </p:spPr>
        <p:txBody>
          <a:bodyPr>
            <a:normAutofit/>
          </a:bodyPr>
          <a:lstStyle/>
          <a:p>
            <a:r>
              <a:rPr lang="en-US" sz="3200" dirty="0">
                <a:latin typeface="Arial" panose="020B0604020202020204" pitchFamily="34" charset="0"/>
                <a:cs typeface="Arial" panose="020B0604020202020204" pitchFamily="34" charset="0"/>
              </a:rPr>
              <a:t>When you apply, pick a plan based on your needs or one will be chosen for you</a:t>
            </a:r>
          </a:p>
          <a:p>
            <a:r>
              <a:rPr lang="en-US" sz="3200" dirty="0">
                <a:latin typeface="Arial" panose="020B0604020202020204" pitchFamily="34" charset="0"/>
                <a:cs typeface="Arial" panose="020B0604020202020204" pitchFamily="34" charset="0"/>
              </a:rPr>
              <a:t>All new enrollments are locked into their choice for 9 months unless they prove “good cause”</a:t>
            </a:r>
          </a:p>
          <a:p>
            <a:r>
              <a:rPr lang="en-US" sz="3200" dirty="0">
                <a:latin typeface="Arial" panose="020B0604020202020204" pitchFamily="34" charset="0"/>
                <a:cs typeface="Arial" panose="020B0604020202020204" pitchFamily="34" charset="0"/>
              </a:rPr>
              <a:t>After that, you can switch for any reason at any time</a:t>
            </a:r>
          </a:p>
          <a:p>
            <a:pPr marL="0" indent="0">
              <a:buNone/>
            </a:pPr>
            <a:endParaRPr lang="en-US" sz="2800" dirty="0">
              <a:latin typeface="Arial" panose="020B0604020202020204" pitchFamily="34" charset="0"/>
              <a:cs typeface="Arial" panose="020B0604020202020204" pitchFamily="34" charset="0"/>
            </a:endParaRPr>
          </a:p>
        </p:txBody>
      </p:sp>
      <p:sp>
        <p:nvSpPr>
          <p:cNvPr id="4" name="TextBox 3" descr="Source: New York Health Access (2024). Medicaid managed care. Retrieved from https://www.medicaid.gov/medicaid/section-1115-demo/demonstration-and-waiver-list/Waiver-Descript-Factsheet/NY &#10;&#10; http://health.wnylc.com/health/entry/160/ &#10;">
            <a:extLst>
              <a:ext uri="{FF2B5EF4-FFF2-40B4-BE49-F238E27FC236}">
                <a16:creationId xmlns:a16="http://schemas.microsoft.com/office/drawing/2014/main" id="{47F329FF-4766-2C1C-7D53-2F36473C099C}"/>
              </a:ext>
            </a:extLst>
          </p:cNvPr>
          <p:cNvSpPr txBox="1"/>
          <p:nvPr/>
        </p:nvSpPr>
        <p:spPr>
          <a:xfrm>
            <a:off x="981941" y="6091411"/>
            <a:ext cx="10228118" cy="923330"/>
          </a:xfrm>
          <a:prstGeom prst="rect">
            <a:avLst/>
          </a:prstGeom>
          <a:noFill/>
        </p:spPr>
        <p:txBody>
          <a:bodyPr wrap="square" rtlCol="0">
            <a:spAutoFit/>
          </a:bodyPr>
          <a:lstStyle/>
          <a:p>
            <a:r>
              <a:rPr lang="en-US" sz="1200" dirty="0">
                <a:latin typeface="Arial" panose="020B0604020202020204" pitchFamily="34" charset="0"/>
                <a:cs typeface="Arial" panose="020B0604020202020204" pitchFamily="34" charset="0"/>
              </a:rPr>
              <a:t>Source: New York Health Access (2024). Medicaid managed care. Retrieved from </a:t>
            </a:r>
            <a:r>
              <a:rPr lang="en-US" sz="1200" dirty="0">
                <a:latin typeface="Arial" panose="020B0604020202020204" pitchFamily="34" charset="0"/>
                <a:cs typeface="Arial" panose="020B0604020202020204" pitchFamily="34" charset="0"/>
                <a:hlinkClick r:id="rId2"/>
              </a:rPr>
              <a:t>http://health.wnylc.com/health/entry/160/#1%20what%20is%20managed%20care</a:t>
            </a:r>
            <a:r>
              <a:rPr lang="en-US" sz="1200" dirty="0">
                <a:latin typeface="Arial" panose="020B0604020202020204" pitchFamily="34" charset="0"/>
                <a:cs typeface="Arial" panose="020B0604020202020204" pitchFamily="34" charset="0"/>
              </a:rPr>
              <a:t> </a:t>
            </a:r>
          </a:p>
          <a:p>
            <a:endParaRPr lang="en-US" sz="1200"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34298703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EA74956-321B-50F2-5C6D-FEE54AEDA09C}"/>
              </a:ext>
            </a:extLst>
          </p:cNvPr>
          <p:cNvSpPr>
            <a:spLocks noGrp="1"/>
          </p:cNvSpPr>
          <p:nvPr>
            <p:ph type="sldNum" sz="quarter" idx="10"/>
          </p:nvPr>
        </p:nvSpPr>
        <p:spPr>
          <a:xfrm>
            <a:off x="9814560" y="56114"/>
            <a:ext cx="533400" cy="365125"/>
          </a:xfrm>
        </p:spPr>
        <p:txBody>
          <a:bodyPr/>
          <a:lstStyle/>
          <a:p>
            <a:fld id="{442F9045-97BC-4C63-BDA2-AF96863D9657}" type="slidenum">
              <a:rPr lang="en-US" smtClean="0"/>
              <a:t>9</a:t>
            </a:fld>
            <a:endParaRPr lang="en-US"/>
          </a:p>
        </p:txBody>
      </p:sp>
      <p:grpSp>
        <p:nvGrpSpPr>
          <p:cNvPr id="6" name="Group 5">
            <a:extLst>
              <a:ext uri="{FF2B5EF4-FFF2-40B4-BE49-F238E27FC236}">
                <a16:creationId xmlns:a16="http://schemas.microsoft.com/office/drawing/2014/main" id="{F8EA9BA5-2128-E43E-708B-A1EABD2BA04D}"/>
              </a:ext>
            </a:extLst>
          </p:cNvPr>
          <p:cNvGrpSpPr/>
          <p:nvPr/>
        </p:nvGrpSpPr>
        <p:grpSpPr>
          <a:xfrm>
            <a:off x="1611753" y="494133"/>
            <a:ext cx="5324995" cy="1354221"/>
            <a:chOff x="3879168" y="3686"/>
            <a:chExt cx="1492770" cy="746385"/>
          </a:xfrm>
        </p:grpSpPr>
        <p:sp>
          <p:nvSpPr>
            <p:cNvPr id="7" name="Rectangle: Rounded Corners 6">
              <a:extLst>
                <a:ext uri="{FF2B5EF4-FFF2-40B4-BE49-F238E27FC236}">
                  <a16:creationId xmlns:a16="http://schemas.microsoft.com/office/drawing/2014/main" id="{D2B64428-4875-7DF2-1ED9-2D6ED71D4C83}"/>
                </a:ext>
              </a:extLst>
            </p:cNvPr>
            <p:cNvSpPr/>
            <p:nvPr/>
          </p:nvSpPr>
          <p:spPr>
            <a:xfrm>
              <a:off x="3879168" y="3686"/>
              <a:ext cx="1492770" cy="746385"/>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pPr defTabSz="342900">
                <a:defRPr/>
              </a:pPr>
              <a:endParaRPr lang="en-US" sz="2400">
                <a:solidFill>
                  <a:prstClr val="white"/>
                </a:solidFill>
                <a:latin typeface="Garamond" panose="02020404030301010803"/>
              </a:endParaRPr>
            </a:p>
          </p:txBody>
        </p:sp>
        <p:sp>
          <p:nvSpPr>
            <p:cNvPr id="8" name="Rectangle: Rounded Corners 4" descr="Excluded- cannot enroll into a managed care plan&#10;">
              <a:extLst>
                <a:ext uri="{FF2B5EF4-FFF2-40B4-BE49-F238E27FC236}">
                  <a16:creationId xmlns:a16="http://schemas.microsoft.com/office/drawing/2014/main" id="{D71B502A-064C-A2D1-9EEB-7B0CB89183F5}"/>
                </a:ext>
              </a:extLst>
            </p:cNvPr>
            <p:cNvSpPr txBox="1"/>
            <p:nvPr/>
          </p:nvSpPr>
          <p:spPr>
            <a:xfrm>
              <a:off x="3901028" y="25547"/>
              <a:ext cx="1449049" cy="70266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0003" tIns="13335" rIns="20003" bIns="13335" numCol="1" spcCol="1270" anchor="ctr" anchorCtr="0">
              <a:noAutofit/>
            </a:bodyPr>
            <a:lstStyle/>
            <a:p>
              <a:pPr algn="ctr" defTabSz="466725">
                <a:lnSpc>
                  <a:spcPct val="90000"/>
                </a:lnSpc>
                <a:spcBef>
                  <a:spcPct val="0"/>
                </a:spcBef>
                <a:spcAft>
                  <a:spcPct val="35000"/>
                </a:spcAft>
                <a:defRPr/>
              </a:pPr>
              <a:r>
                <a:rPr lang="en-US" sz="2400" b="1" dirty="0">
                  <a:solidFill>
                    <a:prstClr val="white"/>
                  </a:solidFill>
                  <a:latin typeface="Garamond" panose="02020404030301010803"/>
                </a:rPr>
                <a:t>Excluded</a:t>
              </a:r>
            </a:p>
            <a:p>
              <a:pPr algn="ctr" defTabSz="466725">
                <a:lnSpc>
                  <a:spcPct val="90000"/>
                </a:lnSpc>
                <a:spcBef>
                  <a:spcPct val="0"/>
                </a:spcBef>
                <a:spcAft>
                  <a:spcPct val="35000"/>
                </a:spcAft>
                <a:defRPr/>
              </a:pPr>
              <a:r>
                <a:rPr lang="en-US" sz="2400" dirty="0">
                  <a:solidFill>
                    <a:prstClr val="white"/>
                  </a:solidFill>
                  <a:latin typeface="Garamond" panose="02020404030301010803"/>
                </a:rPr>
                <a:t>(cannot enroll into a managed care plan)</a:t>
              </a:r>
            </a:p>
          </p:txBody>
        </p:sp>
      </p:grpSp>
      <p:grpSp>
        <p:nvGrpSpPr>
          <p:cNvPr id="9" name="Group 8">
            <a:extLst>
              <a:ext uri="{FF2B5EF4-FFF2-40B4-BE49-F238E27FC236}">
                <a16:creationId xmlns:a16="http://schemas.microsoft.com/office/drawing/2014/main" id="{1126327B-CB29-A274-5BC1-0AB4A55D6B2A}"/>
              </a:ext>
            </a:extLst>
          </p:cNvPr>
          <p:cNvGrpSpPr/>
          <p:nvPr/>
        </p:nvGrpSpPr>
        <p:grpSpPr>
          <a:xfrm>
            <a:off x="1568589" y="1963055"/>
            <a:ext cx="2370799" cy="2151496"/>
            <a:chOff x="4177722" y="936668"/>
            <a:chExt cx="1194216" cy="746385"/>
          </a:xfrm>
        </p:grpSpPr>
        <p:sp>
          <p:nvSpPr>
            <p:cNvPr id="10" name="Rectangle: Rounded Corners 9">
              <a:extLst>
                <a:ext uri="{FF2B5EF4-FFF2-40B4-BE49-F238E27FC236}">
                  <a16:creationId xmlns:a16="http://schemas.microsoft.com/office/drawing/2014/main" id="{AB5F0080-9F60-5741-8562-24C23AA604A0}"/>
                </a:ext>
              </a:extLst>
            </p:cNvPr>
            <p:cNvSpPr/>
            <p:nvPr/>
          </p:nvSpPr>
          <p:spPr>
            <a:xfrm>
              <a:off x="4177722" y="936668"/>
              <a:ext cx="1194216" cy="746385"/>
            </a:xfrm>
            <a:prstGeom prst="roundRect">
              <a:avLst>
                <a:gd name="adj" fmla="val 10000"/>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a:lstStyle/>
            <a:p>
              <a:pPr defTabSz="342900">
                <a:defRPr/>
              </a:pPr>
              <a:endParaRPr lang="en-US" sz="2400">
                <a:solidFill>
                  <a:prstClr val="black">
                    <a:hueOff val="0"/>
                    <a:satOff val="0"/>
                    <a:lumOff val="0"/>
                    <a:alphaOff val="0"/>
                  </a:prstClr>
                </a:solidFill>
                <a:latin typeface="Garamond" panose="02020404030301010803"/>
              </a:endParaRPr>
            </a:p>
          </p:txBody>
        </p:sp>
        <p:sp>
          <p:nvSpPr>
            <p:cNvPr id="11" name="Rectangle: Rounded Corners 6" descr="Kids in receipt of comprehensive private health insurance (e.g., through parent’s job)&#10;">
              <a:extLst>
                <a:ext uri="{FF2B5EF4-FFF2-40B4-BE49-F238E27FC236}">
                  <a16:creationId xmlns:a16="http://schemas.microsoft.com/office/drawing/2014/main" id="{A1C07640-043D-9811-D59E-4DE48841580A}"/>
                </a:ext>
              </a:extLst>
            </p:cNvPr>
            <p:cNvSpPr txBox="1"/>
            <p:nvPr/>
          </p:nvSpPr>
          <p:spPr>
            <a:xfrm>
              <a:off x="4199583" y="958529"/>
              <a:ext cx="1150494" cy="702663"/>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2859" tIns="8573" rIns="12859" bIns="8573" numCol="1" spcCol="1270" anchor="ctr" anchorCtr="0">
              <a:noAutofit/>
            </a:bodyPr>
            <a:lstStyle/>
            <a:p>
              <a:pPr algn="ctr" defTabSz="300038">
                <a:lnSpc>
                  <a:spcPct val="90000"/>
                </a:lnSpc>
                <a:spcBef>
                  <a:spcPct val="0"/>
                </a:spcBef>
                <a:spcAft>
                  <a:spcPct val="35000"/>
                </a:spcAft>
                <a:defRPr/>
              </a:pPr>
              <a:r>
                <a:rPr lang="en-US" sz="2400" dirty="0">
                  <a:solidFill>
                    <a:prstClr val="black">
                      <a:hueOff val="0"/>
                      <a:satOff val="0"/>
                      <a:lumOff val="0"/>
                      <a:alphaOff val="0"/>
                    </a:prstClr>
                  </a:solidFill>
                  <a:latin typeface="Garamond" panose="02020404030301010803"/>
                </a:rPr>
                <a:t>Kids </a:t>
              </a:r>
              <a:r>
                <a:rPr lang="en-US" sz="2400" u="sng" dirty="0">
                  <a:solidFill>
                    <a:prstClr val="black">
                      <a:hueOff val="0"/>
                      <a:satOff val="0"/>
                      <a:lumOff val="0"/>
                      <a:alphaOff val="0"/>
                    </a:prstClr>
                  </a:solidFill>
                  <a:latin typeface="Garamond" panose="02020404030301010803"/>
                </a:rPr>
                <a:t>in receipt of</a:t>
              </a:r>
              <a:r>
                <a:rPr lang="en-US" sz="2400" dirty="0">
                  <a:solidFill>
                    <a:prstClr val="black">
                      <a:hueOff val="0"/>
                      <a:satOff val="0"/>
                      <a:lumOff val="0"/>
                      <a:alphaOff val="0"/>
                    </a:prstClr>
                  </a:solidFill>
                  <a:latin typeface="Garamond" panose="02020404030301010803"/>
                </a:rPr>
                <a:t> comprehensive private health insurance (e.g., through parent’s job)</a:t>
              </a:r>
            </a:p>
          </p:txBody>
        </p:sp>
      </p:grpSp>
      <p:grpSp>
        <p:nvGrpSpPr>
          <p:cNvPr id="12" name="Group 11">
            <a:extLst>
              <a:ext uri="{FF2B5EF4-FFF2-40B4-BE49-F238E27FC236}">
                <a16:creationId xmlns:a16="http://schemas.microsoft.com/office/drawing/2014/main" id="{C1D2780E-ACED-2D11-5438-A86EABCAA693}"/>
              </a:ext>
            </a:extLst>
          </p:cNvPr>
          <p:cNvGrpSpPr/>
          <p:nvPr/>
        </p:nvGrpSpPr>
        <p:grpSpPr>
          <a:xfrm>
            <a:off x="4081296" y="3297517"/>
            <a:ext cx="2879098" cy="1803993"/>
            <a:chOff x="4177721" y="1836878"/>
            <a:chExt cx="1194216" cy="757295"/>
          </a:xfrm>
        </p:grpSpPr>
        <p:sp>
          <p:nvSpPr>
            <p:cNvPr id="13" name="Rectangle: Rounded Corners 12">
              <a:extLst>
                <a:ext uri="{FF2B5EF4-FFF2-40B4-BE49-F238E27FC236}">
                  <a16:creationId xmlns:a16="http://schemas.microsoft.com/office/drawing/2014/main" id="{57D4C61D-520E-4653-6352-277E2CB36EE0}"/>
                </a:ext>
              </a:extLst>
            </p:cNvPr>
            <p:cNvSpPr/>
            <p:nvPr/>
          </p:nvSpPr>
          <p:spPr>
            <a:xfrm>
              <a:off x="4177721" y="1836878"/>
              <a:ext cx="1194216" cy="746385"/>
            </a:xfrm>
            <a:prstGeom prst="roundRect">
              <a:avLst>
                <a:gd name="adj" fmla="val 10000"/>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a:lstStyle/>
            <a:p>
              <a:pPr defTabSz="342900">
                <a:defRPr/>
              </a:pPr>
              <a:endParaRPr lang="en-US" sz="2400">
                <a:solidFill>
                  <a:prstClr val="black">
                    <a:hueOff val="0"/>
                    <a:satOff val="0"/>
                    <a:lumOff val="0"/>
                    <a:alphaOff val="0"/>
                  </a:prstClr>
                </a:solidFill>
                <a:latin typeface="Garamond" panose="02020404030301010803"/>
              </a:endParaRPr>
            </a:p>
          </p:txBody>
        </p:sp>
        <p:sp>
          <p:nvSpPr>
            <p:cNvPr id="14" name="Rectangle: Rounded Corners 8" descr="Kids expected to be Medicaid eligible for less than 6 months (except pregnant people)&#10;">
              <a:extLst>
                <a:ext uri="{FF2B5EF4-FFF2-40B4-BE49-F238E27FC236}">
                  <a16:creationId xmlns:a16="http://schemas.microsoft.com/office/drawing/2014/main" id="{8A62C20E-5685-C75F-4CF6-B3CDE623AEA1}"/>
                </a:ext>
              </a:extLst>
            </p:cNvPr>
            <p:cNvSpPr txBox="1"/>
            <p:nvPr/>
          </p:nvSpPr>
          <p:spPr>
            <a:xfrm>
              <a:off x="4199583" y="1891510"/>
              <a:ext cx="1150494" cy="702663"/>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2859" tIns="8573" rIns="12859" bIns="8573" numCol="1" spcCol="1270" anchor="ctr" anchorCtr="0">
              <a:noAutofit/>
            </a:bodyPr>
            <a:lstStyle/>
            <a:p>
              <a:pPr algn="ctr" defTabSz="300038">
                <a:lnSpc>
                  <a:spcPct val="90000"/>
                </a:lnSpc>
                <a:spcBef>
                  <a:spcPct val="0"/>
                </a:spcBef>
                <a:spcAft>
                  <a:spcPct val="35000"/>
                </a:spcAft>
                <a:defRPr/>
              </a:pPr>
              <a:r>
                <a:rPr lang="en-US" sz="2400" dirty="0">
                  <a:solidFill>
                    <a:prstClr val="black">
                      <a:hueOff val="0"/>
                      <a:satOff val="0"/>
                      <a:lumOff val="0"/>
                      <a:alphaOff val="0"/>
                    </a:prstClr>
                  </a:solidFill>
                  <a:latin typeface="Garamond" panose="02020404030301010803"/>
                </a:rPr>
                <a:t>Kids expected to be Medicaid eligible for less than 6 months (except pregnant people)</a:t>
              </a:r>
            </a:p>
          </p:txBody>
        </p:sp>
      </p:grpSp>
      <p:grpSp>
        <p:nvGrpSpPr>
          <p:cNvPr id="15" name="Group 14">
            <a:extLst>
              <a:ext uri="{FF2B5EF4-FFF2-40B4-BE49-F238E27FC236}">
                <a16:creationId xmlns:a16="http://schemas.microsoft.com/office/drawing/2014/main" id="{9FDA4DCF-21BC-1FCF-E844-5B26E6DE3B2C}"/>
              </a:ext>
            </a:extLst>
          </p:cNvPr>
          <p:cNvGrpSpPr/>
          <p:nvPr/>
        </p:nvGrpSpPr>
        <p:grpSpPr>
          <a:xfrm>
            <a:off x="4057650" y="5231650"/>
            <a:ext cx="2879098" cy="1354222"/>
            <a:chOff x="4155498" y="2839995"/>
            <a:chExt cx="1194216" cy="746385"/>
          </a:xfrm>
        </p:grpSpPr>
        <p:sp>
          <p:nvSpPr>
            <p:cNvPr id="16" name="Rectangle: Rounded Corners 15">
              <a:extLst>
                <a:ext uri="{FF2B5EF4-FFF2-40B4-BE49-F238E27FC236}">
                  <a16:creationId xmlns:a16="http://schemas.microsoft.com/office/drawing/2014/main" id="{86CFBBFA-44C5-2A59-3A23-BAD4423E31DF}"/>
                </a:ext>
              </a:extLst>
            </p:cNvPr>
            <p:cNvSpPr/>
            <p:nvPr/>
          </p:nvSpPr>
          <p:spPr>
            <a:xfrm>
              <a:off x="4155498" y="2839995"/>
              <a:ext cx="1194216" cy="746385"/>
            </a:xfrm>
            <a:prstGeom prst="roundRect">
              <a:avLst>
                <a:gd name="adj" fmla="val 10000"/>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a:lstStyle/>
            <a:p>
              <a:pPr defTabSz="342900">
                <a:defRPr/>
              </a:pPr>
              <a:endParaRPr lang="en-US" sz="2400">
                <a:solidFill>
                  <a:prstClr val="black">
                    <a:hueOff val="0"/>
                    <a:satOff val="0"/>
                    <a:lumOff val="0"/>
                    <a:alphaOff val="0"/>
                  </a:prstClr>
                </a:solidFill>
                <a:latin typeface="Garamond" panose="02020404030301010803"/>
              </a:endParaRPr>
            </a:p>
          </p:txBody>
        </p:sp>
        <p:sp>
          <p:nvSpPr>
            <p:cNvPr id="17" name="Rectangle: Rounded Corners 10" descr="Kids receiving hospice services at time of enrollment&#10;">
              <a:extLst>
                <a:ext uri="{FF2B5EF4-FFF2-40B4-BE49-F238E27FC236}">
                  <a16:creationId xmlns:a16="http://schemas.microsoft.com/office/drawing/2014/main" id="{2F6A6635-D2DD-4A9E-4419-9C48827976CD}"/>
                </a:ext>
              </a:extLst>
            </p:cNvPr>
            <p:cNvSpPr txBox="1"/>
            <p:nvPr/>
          </p:nvSpPr>
          <p:spPr>
            <a:xfrm>
              <a:off x="4177359" y="2861856"/>
              <a:ext cx="1150494" cy="702663"/>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2859" tIns="8573" rIns="12859" bIns="8573" numCol="1" spcCol="1270" anchor="ctr" anchorCtr="0">
              <a:noAutofit/>
            </a:bodyPr>
            <a:lstStyle/>
            <a:p>
              <a:pPr algn="ctr" defTabSz="300038">
                <a:lnSpc>
                  <a:spcPct val="90000"/>
                </a:lnSpc>
                <a:spcBef>
                  <a:spcPct val="0"/>
                </a:spcBef>
                <a:spcAft>
                  <a:spcPct val="35000"/>
                </a:spcAft>
                <a:defRPr/>
              </a:pPr>
              <a:r>
                <a:rPr lang="en-US" sz="2400" dirty="0">
                  <a:solidFill>
                    <a:prstClr val="black">
                      <a:hueOff val="0"/>
                      <a:satOff val="0"/>
                      <a:lumOff val="0"/>
                      <a:alphaOff val="0"/>
                    </a:prstClr>
                  </a:solidFill>
                  <a:latin typeface="Garamond" panose="02020404030301010803"/>
                </a:rPr>
                <a:t>Kids receiving hospice services at time of enrollment</a:t>
              </a:r>
            </a:p>
          </p:txBody>
        </p:sp>
      </p:grpSp>
      <p:grpSp>
        <p:nvGrpSpPr>
          <p:cNvPr id="18" name="Group 17">
            <a:extLst>
              <a:ext uri="{FF2B5EF4-FFF2-40B4-BE49-F238E27FC236}">
                <a16:creationId xmlns:a16="http://schemas.microsoft.com/office/drawing/2014/main" id="{F6E31729-28D4-DF9C-A734-6B1E3E478677}"/>
              </a:ext>
            </a:extLst>
          </p:cNvPr>
          <p:cNvGrpSpPr/>
          <p:nvPr/>
        </p:nvGrpSpPr>
        <p:grpSpPr>
          <a:xfrm>
            <a:off x="1568589" y="4236870"/>
            <a:ext cx="2357935" cy="2261553"/>
            <a:chOff x="2705540" y="2053118"/>
            <a:chExt cx="1194216" cy="746385"/>
          </a:xfrm>
        </p:grpSpPr>
        <p:sp>
          <p:nvSpPr>
            <p:cNvPr id="19" name="Rectangle: Rounded Corners 18">
              <a:extLst>
                <a:ext uri="{FF2B5EF4-FFF2-40B4-BE49-F238E27FC236}">
                  <a16:creationId xmlns:a16="http://schemas.microsoft.com/office/drawing/2014/main" id="{A9F23D88-0E36-25A9-F045-22EAD58A74AB}"/>
                </a:ext>
              </a:extLst>
            </p:cNvPr>
            <p:cNvSpPr/>
            <p:nvPr/>
          </p:nvSpPr>
          <p:spPr>
            <a:xfrm>
              <a:off x="2705540" y="2053118"/>
              <a:ext cx="1194216" cy="746385"/>
            </a:xfrm>
            <a:prstGeom prst="roundRect">
              <a:avLst>
                <a:gd name="adj" fmla="val 10000"/>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a:lstStyle/>
            <a:p>
              <a:pPr defTabSz="342900">
                <a:defRPr/>
              </a:pPr>
              <a:endParaRPr lang="en-US" sz="2400">
                <a:solidFill>
                  <a:prstClr val="black">
                    <a:hueOff val="0"/>
                    <a:satOff val="0"/>
                    <a:lumOff val="0"/>
                    <a:alphaOff val="0"/>
                  </a:prstClr>
                </a:solidFill>
                <a:latin typeface="Garamond" panose="02020404030301010803"/>
              </a:endParaRPr>
            </a:p>
          </p:txBody>
        </p:sp>
        <p:sp>
          <p:nvSpPr>
            <p:cNvPr id="20" name="Rectangle: Rounded Corners 12" descr="Kids eligible for Emergency Medicaid only: primarily undocumented immigrants&#10;">
              <a:extLst>
                <a:ext uri="{FF2B5EF4-FFF2-40B4-BE49-F238E27FC236}">
                  <a16:creationId xmlns:a16="http://schemas.microsoft.com/office/drawing/2014/main" id="{B1E6E02C-65E0-7D49-F164-4E2C278A7A38}"/>
                </a:ext>
              </a:extLst>
            </p:cNvPr>
            <p:cNvSpPr txBox="1"/>
            <p:nvPr/>
          </p:nvSpPr>
          <p:spPr>
            <a:xfrm>
              <a:off x="2727401" y="2074979"/>
              <a:ext cx="1150494" cy="702663"/>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2859" tIns="8573" rIns="12859" bIns="8573" numCol="1" spcCol="1270" anchor="ctr" anchorCtr="0">
              <a:noAutofit/>
            </a:bodyPr>
            <a:lstStyle/>
            <a:p>
              <a:pPr algn="ctr" defTabSz="300038">
                <a:lnSpc>
                  <a:spcPct val="90000"/>
                </a:lnSpc>
                <a:spcBef>
                  <a:spcPct val="0"/>
                </a:spcBef>
                <a:spcAft>
                  <a:spcPct val="35000"/>
                </a:spcAft>
                <a:defRPr/>
              </a:pPr>
              <a:r>
                <a:rPr lang="en-US" sz="2400" dirty="0">
                  <a:solidFill>
                    <a:prstClr val="black">
                      <a:hueOff val="0"/>
                      <a:satOff val="0"/>
                      <a:lumOff val="0"/>
                      <a:alphaOff val="0"/>
                    </a:prstClr>
                  </a:solidFill>
                  <a:latin typeface="Garamond" panose="02020404030301010803"/>
                </a:rPr>
                <a:t>Kids </a:t>
              </a:r>
              <a:r>
                <a:rPr lang="en-US" sz="2400" u="sng" dirty="0">
                  <a:solidFill>
                    <a:prstClr val="black">
                      <a:hueOff val="0"/>
                      <a:satOff val="0"/>
                      <a:lumOff val="0"/>
                      <a:alphaOff val="0"/>
                    </a:prstClr>
                  </a:solidFill>
                  <a:latin typeface="Garamond" panose="02020404030301010803"/>
                </a:rPr>
                <a:t>eligible</a:t>
              </a:r>
              <a:r>
                <a:rPr lang="en-US" sz="2400" dirty="0">
                  <a:solidFill>
                    <a:prstClr val="black">
                      <a:hueOff val="0"/>
                      <a:satOff val="0"/>
                      <a:lumOff val="0"/>
                      <a:alphaOff val="0"/>
                    </a:prstClr>
                  </a:solidFill>
                  <a:latin typeface="Garamond" panose="02020404030301010803"/>
                </a:rPr>
                <a:t> for Emergency Medicaid only: primarily undocumented immigrants</a:t>
              </a:r>
            </a:p>
          </p:txBody>
        </p:sp>
      </p:grpSp>
      <p:grpSp>
        <p:nvGrpSpPr>
          <p:cNvPr id="21" name="Group 20">
            <a:extLst>
              <a:ext uri="{FF2B5EF4-FFF2-40B4-BE49-F238E27FC236}">
                <a16:creationId xmlns:a16="http://schemas.microsoft.com/office/drawing/2014/main" id="{889ACD63-7780-FE11-5203-E88D58D3358A}"/>
              </a:ext>
            </a:extLst>
          </p:cNvPr>
          <p:cNvGrpSpPr/>
          <p:nvPr/>
        </p:nvGrpSpPr>
        <p:grpSpPr>
          <a:xfrm>
            <a:off x="4081298" y="1926418"/>
            <a:ext cx="2855451" cy="1250856"/>
            <a:chOff x="2696404" y="1047566"/>
            <a:chExt cx="1194216" cy="746385"/>
          </a:xfrm>
        </p:grpSpPr>
        <p:sp>
          <p:nvSpPr>
            <p:cNvPr id="22" name="Rectangle: Rounded Corners 21">
              <a:extLst>
                <a:ext uri="{FF2B5EF4-FFF2-40B4-BE49-F238E27FC236}">
                  <a16:creationId xmlns:a16="http://schemas.microsoft.com/office/drawing/2014/main" id="{A9B7B9B9-C2FF-5DA8-356D-D77B9AAAB19A}"/>
                </a:ext>
              </a:extLst>
            </p:cNvPr>
            <p:cNvSpPr/>
            <p:nvPr/>
          </p:nvSpPr>
          <p:spPr>
            <a:xfrm>
              <a:off x="2696404" y="1047566"/>
              <a:ext cx="1194216" cy="746385"/>
            </a:xfrm>
            <a:prstGeom prst="roundRect">
              <a:avLst>
                <a:gd name="adj" fmla="val 10000"/>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a:lstStyle/>
            <a:p>
              <a:pPr defTabSz="342900">
                <a:defRPr/>
              </a:pPr>
              <a:endParaRPr lang="en-US" sz="2400">
                <a:solidFill>
                  <a:prstClr val="black">
                    <a:hueOff val="0"/>
                    <a:satOff val="0"/>
                    <a:lumOff val="0"/>
                    <a:alphaOff val="0"/>
                  </a:prstClr>
                </a:solidFill>
                <a:latin typeface="Garamond" panose="02020404030301010803"/>
              </a:endParaRPr>
            </a:p>
          </p:txBody>
        </p:sp>
        <p:sp>
          <p:nvSpPr>
            <p:cNvPr id="23" name="Rectangle: Rounded Corners 14" descr="Kids &lt; 21 who are in Long Term Placement in a nursing home&#10;">
              <a:extLst>
                <a:ext uri="{FF2B5EF4-FFF2-40B4-BE49-F238E27FC236}">
                  <a16:creationId xmlns:a16="http://schemas.microsoft.com/office/drawing/2014/main" id="{9949C844-768C-C98F-4425-C0EBC99AE3DC}"/>
                </a:ext>
              </a:extLst>
            </p:cNvPr>
            <p:cNvSpPr txBox="1"/>
            <p:nvPr/>
          </p:nvSpPr>
          <p:spPr>
            <a:xfrm>
              <a:off x="2718265" y="1069427"/>
              <a:ext cx="1150494" cy="702663"/>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2859" tIns="8573" rIns="12859" bIns="8573" numCol="1" spcCol="1270" anchor="ctr" anchorCtr="0">
              <a:noAutofit/>
            </a:bodyPr>
            <a:lstStyle/>
            <a:p>
              <a:pPr algn="ctr" defTabSz="300038">
                <a:lnSpc>
                  <a:spcPct val="90000"/>
                </a:lnSpc>
                <a:spcBef>
                  <a:spcPct val="0"/>
                </a:spcBef>
                <a:spcAft>
                  <a:spcPct val="35000"/>
                </a:spcAft>
                <a:defRPr/>
              </a:pPr>
              <a:r>
                <a:rPr lang="en-US" sz="2400" dirty="0">
                  <a:solidFill>
                    <a:prstClr val="black">
                      <a:hueOff val="0"/>
                      <a:satOff val="0"/>
                      <a:lumOff val="0"/>
                      <a:alphaOff val="0"/>
                    </a:prstClr>
                  </a:solidFill>
                  <a:latin typeface="Garamond" panose="02020404030301010803"/>
                </a:rPr>
                <a:t>Kids &lt; 21 who are in Long Term Placement in a nursing home</a:t>
              </a:r>
            </a:p>
          </p:txBody>
        </p:sp>
      </p:grpSp>
      <p:grpSp>
        <p:nvGrpSpPr>
          <p:cNvPr id="24" name="Group 23">
            <a:extLst>
              <a:ext uri="{FF2B5EF4-FFF2-40B4-BE49-F238E27FC236}">
                <a16:creationId xmlns:a16="http://schemas.microsoft.com/office/drawing/2014/main" id="{10705AB0-404C-D041-F3C9-C8037BB10313}"/>
              </a:ext>
            </a:extLst>
          </p:cNvPr>
          <p:cNvGrpSpPr/>
          <p:nvPr/>
        </p:nvGrpSpPr>
        <p:grpSpPr>
          <a:xfrm>
            <a:off x="7422750" y="469025"/>
            <a:ext cx="3167793" cy="1418715"/>
            <a:chOff x="7436770" y="0"/>
            <a:chExt cx="1492770" cy="746385"/>
          </a:xfrm>
        </p:grpSpPr>
        <p:sp>
          <p:nvSpPr>
            <p:cNvPr id="25" name="Rectangle: Rounded Corners 24">
              <a:extLst>
                <a:ext uri="{FF2B5EF4-FFF2-40B4-BE49-F238E27FC236}">
                  <a16:creationId xmlns:a16="http://schemas.microsoft.com/office/drawing/2014/main" id="{8006F948-6169-2F07-8E80-B506418D52E9}"/>
                </a:ext>
              </a:extLst>
            </p:cNvPr>
            <p:cNvSpPr/>
            <p:nvPr/>
          </p:nvSpPr>
          <p:spPr>
            <a:xfrm>
              <a:off x="7436770" y="0"/>
              <a:ext cx="1492770" cy="746385"/>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pPr defTabSz="342900">
                <a:defRPr/>
              </a:pPr>
              <a:endParaRPr lang="en-US" sz="2400">
                <a:solidFill>
                  <a:prstClr val="white"/>
                </a:solidFill>
                <a:latin typeface="Garamond" panose="02020404030301010803"/>
              </a:endParaRPr>
            </a:p>
          </p:txBody>
        </p:sp>
        <p:sp>
          <p:nvSpPr>
            <p:cNvPr id="26" name="Rectangle: Rounded Corners 16" descr="Exempt: can choose to enroll into a managed care plan">
              <a:extLst>
                <a:ext uri="{FF2B5EF4-FFF2-40B4-BE49-F238E27FC236}">
                  <a16:creationId xmlns:a16="http://schemas.microsoft.com/office/drawing/2014/main" id="{53A08D5D-595D-1DDF-4130-C81DB247CC91}"/>
                </a:ext>
              </a:extLst>
            </p:cNvPr>
            <p:cNvSpPr txBox="1"/>
            <p:nvPr/>
          </p:nvSpPr>
          <p:spPr>
            <a:xfrm>
              <a:off x="7458631" y="21861"/>
              <a:ext cx="1449048" cy="70266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0003" tIns="13335" rIns="20003" bIns="13335" numCol="1" spcCol="1270" anchor="ctr" anchorCtr="0">
              <a:noAutofit/>
            </a:bodyPr>
            <a:lstStyle/>
            <a:p>
              <a:pPr algn="ctr" defTabSz="466725">
                <a:lnSpc>
                  <a:spcPct val="90000"/>
                </a:lnSpc>
                <a:spcBef>
                  <a:spcPct val="0"/>
                </a:spcBef>
                <a:spcAft>
                  <a:spcPct val="35000"/>
                </a:spcAft>
                <a:defRPr/>
              </a:pPr>
              <a:r>
                <a:rPr lang="en-US" sz="2400" b="1" dirty="0">
                  <a:solidFill>
                    <a:prstClr val="white"/>
                  </a:solidFill>
                  <a:latin typeface="Garamond" panose="02020404030301010803"/>
                </a:rPr>
                <a:t>Exempt</a:t>
              </a:r>
            </a:p>
            <a:p>
              <a:pPr algn="ctr" defTabSz="466725">
                <a:lnSpc>
                  <a:spcPct val="90000"/>
                </a:lnSpc>
                <a:spcBef>
                  <a:spcPct val="0"/>
                </a:spcBef>
                <a:spcAft>
                  <a:spcPct val="35000"/>
                </a:spcAft>
                <a:defRPr/>
              </a:pPr>
              <a:r>
                <a:rPr lang="en-US" sz="2400" dirty="0">
                  <a:solidFill>
                    <a:prstClr val="white"/>
                  </a:solidFill>
                  <a:latin typeface="Garamond" panose="02020404030301010803"/>
                </a:rPr>
                <a:t>(can choose to enroll into a managed care Plan)</a:t>
              </a:r>
            </a:p>
          </p:txBody>
        </p:sp>
      </p:grpSp>
      <p:grpSp>
        <p:nvGrpSpPr>
          <p:cNvPr id="27" name="Group 26">
            <a:extLst>
              <a:ext uri="{FF2B5EF4-FFF2-40B4-BE49-F238E27FC236}">
                <a16:creationId xmlns:a16="http://schemas.microsoft.com/office/drawing/2014/main" id="{940CABE6-38D7-0506-C850-1726557DEDEC}"/>
              </a:ext>
            </a:extLst>
          </p:cNvPr>
          <p:cNvGrpSpPr/>
          <p:nvPr/>
        </p:nvGrpSpPr>
        <p:grpSpPr>
          <a:xfrm>
            <a:off x="7465757" y="3612372"/>
            <a:ext cx="3167793" cy="1489730"/>
            <a:chOff x="7735330" y="918381"/>
            <a:chExt cx="1194216" cy="746385"/>
          </a:xfrm>
        </p:grpSpPr>
        <p:sp>
          <p:nvSpPr>
            <p:cNvPr id="28" name="Rectangle: Rounded Corners 27">
              <a:extLst>
                <a:ext uri="{FF2B5EF4-FFF2-40B4-BE49-F238E27FC236}">
                  <a16:creationId xmlns:a16="http://schemas.microsoft.com/office/drawing/2014/main" id="{B449E272-28EB-06BF-AF7E-63AFC1D70CA9}"/>
                </a:ext>
              </a:extLst>
            </p:cNvPr>
            <p:cNvSpPr/>
            <p:nvPr/>
          </p:nvSpPr>
          <p:spPr>
            <a:xfrm>
              <a:off x="7735330" y="918381"/>
              <a:ext cx="1194216" cy="746385"/>
            </a:xfrm>
            <a:prstGeom prst="roundRect">
              <a:avLst>
                <a:gd name="adj" fmla="val 10000"/>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a:lstStyle/>
            <a:p>
              <a:pPr defTabSz="342900">
                <a:defRPr/>
              </a:pPr>
              <a:endParaRPr lang="en-US" sz="2400" dirty="0">
                <a:solidFill>
                  <a:prstClr val="black">
                    <a:hueOff val="0"/>
                    <a:satOff val="0"/>
                    <a:lumOff val="0"/>
                    <a:alphaOff val="0"/>
                  </a:prstClr>
                </a:solidFill>
                <a:latin typeface="Garamond" panose="02020404030301010803"/>
              </a:endParaRPr>
            </a:p>
          </p:txBody>
        </p:sp>
        <p:sp>
          <p:nvSpPr>
            <p:cNvPr id="29" name="Rectangle: Rounded Corners 18" descr="Kids who are OPWDD eligible (e.g., have a developmental disability">
              <a:extLst>
                <a:ext uri="{FF2B5EF4-FFF2-40B4-BE49-F238E27FC236}">
                  <a16:creationId xmlns:a16="http://schemas.microsoft.com/office/drawing/2014/main" id="{DDBC3D39-039D-C4FF-636A-947EE0ECB8D2}"/>
                </a:ext>
              </a:extLst>
            </p:cNvPr>
            <p:cNvSpPr txBox="1"/>
            <p:nvPr/>
          </p:nvSpPr>
          <p:spPr>
            <a:xfrm>
              <a:off x="7757191" y="940242"/>
              <a:ext cx="1150494" cy="702663"/>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2859" tIns="8573" rIns="12859" bIns="8573" numCol="1" spcCol="1270" anchor="ctr" anchorCtr="0">
              <a:noAutofit/>
            </a:bodyPr>
            <a:lstStyle/>
            <a:p>
              <a:pPr algn="ctr" defTabSz="300038">
                <a:lnSpc>
                  <a:spcPct val="90000"/>
                </a:lnSpc>
                <a:spcBef>
                  <a:spcPct val="0"/>
                </a:spcBef>
                <a:spcAft>
                  <a:spcPct val="35000"/>
                </a:spcAft>
                <a:defRPr/>
              </a:pPr>
              <a:r>
                <a:rPr lang="en-US" sz="2400" dirty="0">
                  <a:solidFill>
                    <a:prstClr val="black">
                      <a:hueOff val="0"/>
                      <a:satOff val="0"/>
                      <a:lumOff val="0"/>
                      <a:alphaOff val="0"/>
                    </a:prstClr>
                  </a:solidFill>
                  <a:latin typeface="Garamond" panose="02020404030301010803"/>
                </a:rPr>
                <a:t>Kids who are OPWDD </a:t>
              </a:r>
              <a:r>
                <a:rPr lang="en-US" sz="2400" u="sng" dirty="0">
                  <a:solidFill>
                    <a:prstClr val="black">
                      <a:hueOff val="0"/>
                      <a:satOff val="0"/>
                      <a:lumOff val="0"/>
                      <a:alphaOff val="0"/>
                    </a:prstClr>
                  </a:solidFill>
                  <a:latin typeface="Garamond" panose="02020404030301010803"/>
                </a:rPr>
                <a:t>eligible</a:t>
              </a:r>
              <a:r>
                <a:rPr lang="en-US" sz="2400" dirty="0">
                  <a:solidFill>
                    <a:prstClr val="black">
                      <a:hueOff val="0"/>
                      <a:satOff val="0"/>
                      <a:lumOff val="0"/>
                      <a:alphaOff val="0"/>
                    </a:prstClr>
                  </a:solidFill>
                  <a:latin typeface="Garamond" panose="02020404030301010803"/>
                </a:rPr>
                <a:t> (e.g., have a developmental disability)</a:t>
              </a:r>
            </a:p>
          </p:txBody>
        </p:sp>
      </p:grpSp>
      <p:grpSp>
        <p:nvGrpSpPr>
          <p:cNvPr id="30" name="Group 29">
            <a:extLst>
              <a:ext uri="{FF2B5EF4-FFF2-40B4-BE49-F238E27FC236}">
                <a16:creationId xmlns:a16="http://schemas.microsoft.com/office/drawing/2014/main" id="{ADEF80CD-67DE-0364-F272-663EFCE0E35F}"/>
              </a:ext>
            </a:extLst>
          </p:cNvPr>
          <p:cNvGrpSpPr/>
          <p:nvPr/>
        </p:nvGrpSpPr>
        <p:grpSpPr>
          <a:xfrm>
            <a:off x="7465756" y="2027070"/>
            <a:ext cx="3167792" cy="1489730"/>
            <a:chOff x="7735330" y="1851363"/>
            <a:chExt cx="1194216" cy="746385"/>
          </a:xfrm>
        </p:grpSpPr>
        <p:sp>
          <p:nvSpPr>
            <p:cNvPr id="31" name="Rectangle: Rounded Corners 30">
              <a:extLst>
                <a:ext uri="{FF2B5EF4-FFF2-40B4-BE49-F238E27FC236}">
                  <a16:creationId xmlns:a16="http://schemas.microsoft.com/office/drawing/2014/main" id="{5E099378-5287-6DE9-76B0-6AC719D7000C}"/>
                </a:ext>
              </a:extLst>
            </p:cNvPr>
            <p:cNvSpPr/>
            <p:nvPr/>
          </p:nvSpPr>
          <p:spPr>
            <a:xfrm>
              <a:off x="7735330" y="1851363"/>
              <a:ext cx="1194216" cy="746385"/>
            </a:xfrm>
            <a:prstGeom prst="roundRect">
              <a:avLst>
                <a:gd name="adj" fmla="val 10000"/>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a:lstStyle/>
            <a:p>
              <a:pPr defTabSz="342900">
                <a:defRPr/>
              </a:pPr>
              <a:endParaRPr lang="en-US" sz="2400">
                <a:solidFill>
                  <a:prstClr val="black">
                    <a:hueOff val="0"/>
                    <a:satOff val="0"/>
                    <a:lumOff val="0"/>
                    <a:alphaOff val="0"/>
                  </a:prstClr>
                </a:solidFill>
                <a:latin typeface="Garamond" panose="02020404030301010803"/>
              </a:endParaRPr>
            </a:p>
          </p:txBody>
        </p:sp>
        <p:sp>
          <p:nvSpPr>
            <p:cNvPr id="32" name="Rectangle: Rounded Corners 20" descr="Kids enrolled in one of the waivers: OPWDD, Children’s, TBI, NHTD&#10;">
              <a:extLst>
                <a:ext uri="{FF2B5EF4-FFF2-40B4-BE49-F238E27FC236}">
                  <a16:creationId xmlns:a16="http://schemas.microsoft.com/office/drawing/2014/main" id="{88D06FB3-41B6-A628-8859-EA68D87EEC9A}"/>
                </a:ext>
              </a:extLst>
            </p:cNvPr>
            <p:cNvSpPr txBox="1"/>
            <p:nvPr/>
          </p:nvSpPr>
          <p:spPr>
            <a:xfrm>
              <a:off x="7757191" y="1873224"/>
              <a:ext cx="1150494" cy="702663"/>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2859" tIns="8573" rIns="12859" bIns="8573" numCol="1" spcCol="1270" anchor="ctr" anchorCtr="0">
              <a:noAutofit/>
            </a:bodyPr>
            <a:lstStyle/>
            <a:p>
              <a:pPr algn="ctr" defTabSz="300038">
                <a:lnSpc>
                  <a:spcPct val="90000"/>
                </a:lnSpc>
                <a:spcBef>
                  <a:spcPct val="0"/>
                </a:spcBef>
                <a:spcAft>
                  <a:spcPct val="35000"/>
                </a:spcAft>
                <a:defRPr/>
              </a:pPr>
              <a:r>
                <a:rPr lang="en-US" sz="2400" dirty="0">
                  <a:solidFill>
                    <a:prstClr val="black">
                      <a:hueOff val="0"/>
                      <a:satOff val="0"/>
                      <a:lumOff val="0"/>
                      <a:alphaOff val="0"/>
                    </a:prstClr>
                  </a:solidFill>
                  <a:latin typeface="Garamond" panose="02020404030301010803"/>
                </a:rPr>
                <a:t>Kids enrolled in one of the waivers: OPWDD, Children’s, TBI, NHTD</a:t>
              </a:r>
            </a:p>
          </p:txBody>
        </p:sp>
      </p:grpSp>
      <p:grpSp>
        <p:nvGrpSpPr>
          <p:cNvPr id="33" name="Group 32">
            <a:extLst>
              <a:ext uri="{FF2B5EF4-FFF2-40B4-BE49-F238E27FC236}">
                <a16:creationId xmlns:a16="http://schemas.microsoft.com/office/drawing/2014/main" id="{C61B6C59-AD6A-DD38-22E0-77DA550AC3D1}"/>
              </a:ext>
            </a:extLst>
          </p:cNvPr>
          <p:cNvGrpSpPr/>
          <p:nvPr/>
        </p:nvGrpSpPr>
        <p:grpSpPr>
          <a:xfrm>
            <a:off x="7526278" y="5305615"/>
            <a:ext cx="3121402" cy="1214445"/>
            <a:chOff x="6226568" y="1266443"/>
            <a:chExt cx="1194216" cy="746385"/>
          </a:xfrm>
        </p:grpSpPr>
        <p:sp>
          <p:nvSpPr>
            <p:cNvPr id="34" name="Rectangle: Rounded Corners 33">
              <a:extLst>
                <a:ext uri="{FF2B5EF4-FFF2-40B4-BE49-F238E27FC236}">
                  <a16:creationId xmlns:a16="http://schemas.microsoft.com/office/drawing/2014/main" id="{1D506509-4FB4-B4DA-09E6-1C7CA82990F8}"/>
                </a:ext>
              </a:extLst>
            </p:cNvPr>
            <p:cNvSpPr/>
            <p:nvPr/>
          </p:nvSpPr>
          <p:spPr>
            <a:xfrm>
              <a:off x="6226568" y="1266443"/>
              <a:ext cx="1194216" cy="746385"/>
            </a:xfrm>
            <a:prstGeom prst="roundRect">
              <a:avLst>
                <a:gd name="adj" fmla="val 10000"/>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a:lstStyle/>
            <a:p>
              <a:pPr defTabSz="342900">
                <a:defRPr/>
              </a:pPr>
              <a:endParaRPr lang="en-US" sz="2400">
                <a:solidFill>
                  <a:prstClr val="black">
                    <a:hueOff val="0"/>
                    <a:satOff val="0"/>
                    <a:lumOff val="0"/>
                    <a:alphaOff val="0"/>
                  </a:prstClr>
                </a:solidFill>
                <a:latin typeface="Garamond" panose="02020404030301010803"/>
              </a:endParaRPr>
            </a:p>
          </p:txBody>
        </p:sp>
        <p:sp>
          <p:nvSpPr>
            <p:cNvPr id="35" name="Rectangle: Rounded Corners 22" descr="Kids who are Native American or Alaskan Native&#10;">
              <a:extLst>
                <a:ext uri="{FF2B5EF4-FFF2-40B4-BE49-F238E27FC236}">
                  <a16:creationId xmlns:a16="http://schemas.microsoft.com/office/drawing/2014/main" id="{D583894D-C0F3-D6BA-7623-1B7269D79C7C}"/>
                </a:ext>
              </a:extLst>
            </p:cNvPr>
            <p:cNvSpPr txBox="1"/>
            <p:nvPr/>
          </p:nvSpPr>
          <p:spPr>
            <a:xfrm>
              <a:off x="6248429" y="1288304"/>
              <a:ext cx="1150494" cy="702663"/>
            </a:xfrm>
            <a:prstGeom prst="rect">
              <a:avLst/>
            </a:prstGeom>
            <a:solidFill>
              <a:schemeClr val="bg1"/>
            </a:solidFill>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2859" tIns="8573" rIns="12859" bIns="8573" numCol="1" spcCol="1270" anchor="ctr" anchorCtr="0">
              <a:noAutofit/>
            </a:bodyPr>
            <a:lstStyle/>
            <a:p>
              <a:pPr algn="ctr" defTabSz="300038">
                <a:lnSpc>
                  <a:spcPct val="90000"/>
                </a:lnSpc>
                <a:spcBef>
                  <a:spcPct val="0"/>
                </a:spcBef>
                <a:spcAft>
                  <a:spcPct val="35000"/>
                </a:spcAft>
                <a:defRPr/>
              </a:pPr>
              <a:r>
                <a:rPr lang="en-US" sz="2400" dirty="0">
                  <a:solidFill>
                    <a:prstClr val="black">
                      <a:hueOff val="0"/>
                      <a:satOff val="0"/>
                      <a:lumOff val="0"/>
                      <a:alphaOff val="0"/>
                    </a:prstClr>
                  </a:solidFill>
                  <a:latin typeface="Garamond" panose="02020404030301010803"/>
                </a:rPr>
                <a:t>Kids who are Native American or Alaskan Native</a:t>
              </a:r>
            </a:p>
          </p:txBody>
        </p:sp>
      </p:grpSp>
      <p:sp>
        <p:nvSpPr>
          <p:cNvPr id="36" name="Rectangle 35">
            <a:extLst>
              <a:ext uri="{FF2B5EF4-FFF2-40B4-BE49-F238E27FC236}">
                <a16:creationId xmlns:a16="http://schemas.microsoft.com/office/drawing/2014/main" id="{372E75D0-8ABD-0C74-71BB-D9321910B99C}"/>
              </a:ext>
            </a:extLst>
          </p:cNvPr>
          <p:cNvSpPr/>
          <p:nvPr/>
        </p:nvSpPr>
        <p:spPr>
          <a:xfrm>
            <a:off x="7422750" y="1926419"/>
            <a:ext cx="3245251" cy="1642321"/>
          </a:xfrm>
          <a:prstGeom prst="rect">
            <a:avLst/>
          </a:prstGeom>
          <a:noFill/>
          <a:ln w="762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descr="Source (full list): https://www.health.ny.gov/health_care/managed_care/plans/docs/mmc_excl_exempt_chart.pdf &#10;">
            <a:extLst>
              <a:ext uri="{FF2B5EF4-FFF2-40B4-BE49-F238E27FC236}">
                <a16:creationId xmlns:a16="http://schemas.microsoft.com/office/drawing/2014/main" id="{E7FBD172-58A5-B9F7-0E00-70F124D7D862}"/>
              </a:ext>
            </a:extLst>
          </p:cNvPr>
          <p:cNvSpPr txBox="1"/>
          <p:nvPr/>
        </p:nvSpPr>
        <p:spPr>
          <a:xfrm>
            <a:off x="163286" y="1600200"/>
            <a:ext cx="1240971" cy="3416320"/>
          </a:xfrm>
          <a:prstGeom prst="rect">
            <a:avLst/>
          </a:prstGeom>
          <a:noFill/>
        </p:spPr>
        <p:txBody>
          <a:bodyPr wrap="square" rtlCol="0">
            <a:spAutoFit/>
          </a:bodyPr>
          <a:lstStyle/>
          <a:p>
            <a:r>
              <a:rPr lang="en-US" dirty="0">
                <a:solidFill>
                  <a:prstClr val="black"/>
                </a:solidFill>
                <a:latin typeface="Garamond" panose="02020404030301010803"/>
              </a:rPr>
              <a:t>Source (full list): </a:t>
            </a:r>
            <a:r>
              <a:rPr lang="en-US" dirty="0">
                <a:solidFill>
                  <a:prstClr val="black"/>
                </a:solidFill>
                <a:latin typeface="Garamond" panose="02020404030301010803"/>
                <a:hlinkClick r:id="rId3">
                  <a:extLst>
                    <a:ext uri="{A12FA001-AC4F-418D-AE19-62706E023703}">
                      <ahyp:hlinkClr xmlns:ahyp="http://schemas.microsoft.com/office/drawing/2018/hyperlinkcolor" val="tx"/>
                    </a:ext>
                  </a:extLst>
                </a:hlinkClick>
              </a:rPr>
              <a:t>https://www.health.ny.gov/health_care/managed_care/plans/docs/mmc_excl_exempt_chart.pdf</a:t>
            </a:r>
            <a:r>
              <a:rPr lang="en-US" dirty="0">
                <a:solidFill>
                  <a:prstClr val="black"/>
                </a:solidFill>
                <a:latin typeface="Garamond" panose="02020404030301010803"/>
              </a:rPr>
              <a:t> </a:t>
            </a:r>
          </a:p>
          <a:p>
            <a:endParaRPr lang="en-US" dirty="0"/>
          </a:p>
        </p:txBody>
      </p:sp>
    </p:spTree>
    <p:extLst>
      <p:ext uri="{BB962C8B-B14F-4D97-AF65-F5344CB8AC3E}">
        <p14:creationId xmlns:p14="http://schemas.microsoft.com/office/powerpoint/2010/main" val="31713360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 grpId="0" animBg="1"/>
    </p:bldLst>
  </p:timing>
</p:sld>
</file>

<file path=ppt/theme/theme1.xml><?xml version="1.0" encoding="utf-8"?>
<a:theme xmlns:a="http://schemas.openxmlformats.org/drawingml/2006/main" name="ChronicleVTI">
  <a:themeElements>
    <a:clrScheme name="Chronicle">
      <a:dk1>
        <a:srgbClr val="000000"/>
      </a:dk1>
      <a:lt1>
        <a:srgbClr val="FFFFFF"/>
      </a:lt1>
      <a:dk2>
        <a:srgbClr val="1C1C32"/>
      </a:dk2>
      <a:lt2>
        <a:srgbClr val="F8F4F1"/>
      </a:lt2>
      <a:accent1>
        <a:srgbClr val="734B67"/>
      </a:accent1>
      <a:accent2>
        <a:srgbClr val="959EBB"/>
      </a:accent2>
      <a:accent3>
        <a:srgbClr val="596781"/>
      </a:accent3>
      <a:accent4>
        <a:srgbClr val="7F6E8C"/>
      </a:accent4>
      <a:accent5>
        <a:srgbClr val="DB9A8F"/>
      </a:accent5>
      <a:accent6>
        <a:srgbClr val="C29AB1"/>
      </a:accent6>
      <a:hlink>
        <a:srgbClr val="778BA2"/>
      </a:hlink>
      <a:folHlink>
        <a:srgbClr val="A27C99"/>
      </a:folHlink>
    </a:clrScheme>
    <a:fontScheme name="Univers Calisto">
      <a:majorFont>
        <a:latin typeface="Univers Condensed"/>
        <a:ea typeface=""/>
        <a:cs typeface=""/>
      </a:majorFont>
      <a:minorFont>
        <a:latin typeface="Calisto M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ChronicleVTI" id="{508E4D90-5116-4BF0-876B-3F422DD1F65F}" vid="{AA21DC3D-92A8-43A4-8358-ED428371CD5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2445</TotalTime>
  <Words>3265</Words>
  <Application>Microsoft Office PowerPoint</Application>
  <PresentationFormat>Widescreen</PresentationFormat>
  <Paragraphs>222</Paragraphs>
  <Slides>27</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27</vt:i4>
      </vt:variant>
    </vt:vector>
  </HeadingPairs>
  <TitlesOfParts>
    <vt:vector size="35" baseType="lpstr">
      <vt:lpstr>Aptos</vt:lpstr>
      <vt:lpstr>Arial</vt:lpstr>
      <vt:lpstr>Calisto MT</vt:lpstr>
      <vt:lpstr>Garamond</vt:lpstr>
      <vt:lpstr>Open Sans</vt:lpstr>
      <vt:lpstr>Univers Condensed</vt:lpstr>
      <vt:lpstr>Wingdings</vt:lpstr>
      <vt:lpstr>ChronicleVTI</vt:lpstr>
      <vt:lpstr>Medicaid,Medicaid Waivers, and medically complex youth in new York State</vt:lpstr>
      <vt:lpstr>NYS Definition of Medically Fragile Child</vt:lpstr>
      <vt:lpstr>What is Medicaid?</vt:lpstr>
      <vt:lpstr>Major Medicaid eligibility groups</vt:lpstr>
      <vt:lpstr>Get help enrolling in Medicaid</vt:lpstr>
      <vt:lpstr>Fee for service (“Straight”) vs. managed care medicaid</vt:lpstr>
      <vt:lpstr>Types of Medicaid managed care</vt:lpstr>
      <vt:lpstr>CHOOSING a Medicaid managed care plan</vt:lpstr>
      <vt:lpstr>PowerPoint Presentation</vt:lpstr>
      <vt:lpstr>What should I do if I want or need to be disenrolled from managed care?</vt:lpstr>
      <vt:lpstr>Ways that kids access medicaid</vt:lpstr>
      <vt:lpstr>Health homes serving children and medicaid</vt:lpstr>
      <vt:lpstr>What is a Medicaid waiver?</vt:lpstr>
      <vt:lpstr>CHILDREN’s Medical HCBS WAIVER</vt:lpstr>
      <vt:lpstr>CHILDREN’s Medical HCBS WAIVER POINTs of ACCESS</vt:lpstr>
      <vt:lpstr>Role of health homes in children’s medical hcbs waivers </vt:lpstr>
      <vt:lpstr>Annual recertification</vt:lpstr>
      <vt:lpstr>What is opwdd?</vt:lpstr>
      <vt:lpstr>Front door offices by region (downstate)</vt:lpstr>
      <vt:lpstr>OPWDD Eligibility Basic criteria</vt:lpstr>
      <vt:lpstr>Evaluations &amp; Required paperwork</vt:lpstr>
      <vt:lpstr>Care COORDINATION organizations (CCO)</vt:lpstr>
      <vt:lpstr>Main OPWDD SERVICES: HCBS WAIVER vs. Family Support Services</vt:lpstr>
      <vt:lpstr>Opwdd waiver criteria</vt:lpstr>
      <vt:lpstr>Reasonable indication of need</vt:lpstr>
      <vt:lpstr>OPWDD Waiver next steps</vt:lpstr>
      <vt:lpstr>Comparison of main waivers for medically complex people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Kathleen Downes</dc:creator>
  <cp:lastModifiedBy>Speller, Nancy</cp:lastModifiedBy>
  <cp:revision>10</cp:revision>
  <dcterms:created xsi:type="dcterms:W3CDTF">2025-04-15T17:23:40Z</dcterms:created>
  <dcterms:modified xsi:type="dcterms:W3CDTF">2025-09-29T14:17:21Z</dcterms:modified>
</cp:coreProperties>
</file>