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2"/>
  </p:notesMasterIdLst>
  <p:sldIdLst>
    <p:sldId id="256" r:id="rId5"/>
    <p:sldId id="257" r:id="rId6"/>
    <p:sldId id="258" r:id="rId7"/>
    <p:sldId id="261" r:id="rId8"/>
    <p:sldId id="262" r:id="rId9"/>
    <p:sldId id="260" r:id="rId10"/>
    <p:sldId id="263" r:id="rId1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2CB496-3068-4585-830A-3F6017033B6E}" v="11" dt="2026-10-19T00:08:35.26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17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6111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611188"/>
          </a:xfrm>
          <a:prstGeom prst="rect">
            <a:avLst/>
          </a:prstGeom>
        </p:spPr>
        <p:txBody>
          <a:bodyPr vert="horz" lIns="91440" tIns="45720" rIns="91440" bIns="45720" rtlCol="0"/>
          <a:lstStyle>
            <a:lvl1pPr algn="r">
              <a:defRPr sz="1200"/>
            </a:lvl1pPr>
          </a:lstStyle>
          <a:p>
            <a:fld id="{A3BC36D7-CCCC-4669-BD10-D7D1D09EA2CC}" type="datetimeFigureOut">
              <a:t>10/19/2026</a:t>
            </a:fld>
            <a:endParaRPr lang="en-US"/>
          </a:p>
        </p:txBody>
      </p:sp>
      <p:sp>
        <p:nvSpPr>
          <p:cNvPr id="4" name="Slide Image Placeholder 3"/>
          <p:cNvSpPr>
            <a:spLocks noGrp="1" noRot="1" noChangeAspect="1"/>
          </p:cNvSpPr>
          <p:nvPr>
            <p:ph type="sldImg" idx="2"/>
          </p:nvPr>
        </p:nvSpPr>
        <p:spPr>
          <a:xfrm>
            <a:off x="-228600" y="1524000"/>
            <a:ext cx="7315200" cy="41148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5867400"/>
            <a:ext cx="5486400" cy="48006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1580813"/>
            <a:ext cx="2971800" cy="6111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11580813"/>
            <a:ext cx="2971800" cy="611187"/>
          </a:xfrm>
          <a:prstGeom prst="rect">
            <a:avLst/>
          </a:prstGeom>
        </p:spPr>
        <p:txBody>
          <a:bodyPr vert="horz" lIns="91440" tIns="45720" rIns="91440" bIns="45720" rtlCol="0" anchor="b"/>
          <a:lstStyle>
            <a:lvl1pPr algn="r">
              <a:defRPr sz="1200"/>
            </a:lvl1pPr>
          </a:lstStyle>
          <a:p>
            <a:fld id="{99C11288-F985-40FE-BC30-88BA72ABB724}" type="slidenum">
              <a:t>‹#›</a:t>
            </a:fld>
            <a:endParaRPr lang="en-US"/>
          </a:p>
        </p:txBody>
      </p:sp>
    </p:spTree>
    <p:extLst>
      <p:ext uri="{BB962C8B-B14F-4D97-AF65-F5344CB8AC3E}">
        <p14:creationId xmlns:p14="http://schemas.microsoft.com/office/powerpoint/2010/main" val="1688088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Updated for 3-pathway model.</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mailto:dtoto@stmaryskids.org"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mailto:yvelez@stmaryskids.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e text on a black background&#10;&#10;AI-generated content may be incorrect.">
            <a:extLst>
              <a:ext uri="{FF2B5EF4-FFF2-40B4-BE49-F238E27FC236}">
                <a16:creationId xmlns:a16="http://schemas.microsoft.com/office/drawing/2014/main" id="{AC0EAB08-9A6C-7B39-B82B-7A7C0D57B685}"/>
              </a:ext>
            </a:extLst>
          </p:cNvPr>
          <p:cNvPicPr>
            <a:picLocks noChangeAspect="1"/>
          </p:cNvPicPr>
          <p:nvPr/>
        </p:nvPicPr>
        <p:blipFill>
          <a:blip r:embed="rId2"/>
          <a:srcRect b="2703"/>
          <a:stretch>
            <a:fillRect/>
          </a:stretch>
        </p:blipFill>
        <p:spPr>
          <a:xfrm>
            <a:off x="-2808" y="219564"/>
            <a:ext cx="5232156" cy="1063210"/>
          </a:xfrm>
          <a:prstGeom prst="rect">
            <a:avLst/>
          </a:prstGeom>
        </p:spPr>
      </p:pic>
      <p:sp>
        <p:nvSpPr>
          <p:cNvPr id="4" name="TextBox 3">
            <a:extLst>
              <a:ext uri="{FF2B5EF4-FFF2-40B4-BE49-F238E27FC236}">
                <a16:creationId xmlns:a16="http://schemas.microsoft.com/office/drawing/2014/main" id="{893E50E4-F624-4A36-B094-5E94421A8F40}"/>
              </a:ext>
            </a:extLst>
          </p:cNvPr>
          <p:cNvSpPr txBox="1"/>
          <p:nvPr/>
        </p:nvSpPr>
        <p:spPr>
          <a:xfrm>
            <a:off x="249117" y="1554121"/>
            <a:ext cx="11818810" cy="52014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sz="4000" b="1" dirty="0">
              <a:solidFill>
                <a:schemeClr val="accent1">
                  <a:lumMod val="76000"/>
                </a:schemeClr>
              </a:solidFill>
              <a:ea typeface="Calibri"/>
              <a:cs typeface="Calibri"/>
            </a:endParaRPr>
          </a:p>
          <a:p>
            <a:pPr algn="ctr"/>
            <a:endParaRPr lang="en-US" sz="4000" b="1" dirty="0">
              <a:solidFill>
                <a:schemeClr val="accent1">
                  <a:lumMod val="76000"/>
                </a:schemeClr>
              </a:solidFill>
              <a:ea typeface="Calibri"/>
              <a:cs typeface="Calibri"/>
            </a:endParaRPr>
          </a:p>
          <a:p>
            <a:pPr algn="ctr"/>
            <a:r>
              <a:rPr lang="en-US" sz="4800" b="1" dirty="0">
                <a:solidFill>
                  <a:schemeClr val="accent1">
                    <a:lumMod val="76000"/>
                  </a:schemeClr>
                </a:solidFill>
                <a:ea typeface="Calibri"/>
                <a:cs typeface="Calibri"/>
              </a:rPr>
              <a:t>Community Based Palliative Care Services</a:t>
            </a:r>
            <a:endParaRPr lang="en-US" sz="4800" dirty="0">
              <a:solidFill>
                <a:schemeClr val="accent1">
                  <a:lumMod val="76000"/>
                </a:schemeClr>
              </a:solidFill>
              <a:ea typeface="Calibri"/>
              <a:cs typeface="Calibri"/>
            </a:endParaRPr>
          </a:p>
          <a:p>
            <a:pPr algn="ctr"/>
            <a:endParaRPr lang="en-US" sz="4000" b="1" dirty="0">
              <a:solidFill>
                <a:schemeClr val="accent1">
                  <a:lumMod val="76000"/>
                </a:schemeClr>
              </a:solidFill>
              <a:ea typeface="Calibri"/>
              <a:cs typeface="Calibri"/>
            </a:endParaRPr>
          </a:p>
          <a:p>
            <a:pPr algn="ctr"/>
            <a:endParaRPr lang="en-US" sz="4000" b="1" dirty="0">
              <a:solidFill>
                <a:schemeClr val="accent1">
                  <a:lumMod val="76000"/>
                </a:schemeClr>
              </a:solidFill>
              <a:ea typeface="Calibri"/>
              <a:cs typeface="Calibri"/>
            </a:endParaRPr>
          </a:p>
          <a:p>
            <a:endParaRPr lang="en-US" sz="2800" b="1" dirty="0">
              <a:solidFill>
                <a:schemeClr val="accent1">
                  <a:lumMod val="76000"/>
                </a:schemeClr>
              </a:solidFill>
              <a:ea typeface="Calibri"/>
              <a:cs typeface="Calibri"/>
            </a:endParaRPr>
          </a:p>
          <a:p>
            <a:r>
              <a:rPr lang="en-US" sz="2800" b="1" dirty="0">
                <a:solidFill>
                  <a:schemeClr val="accent1">
                    <a:lumMod val="76000"/>
                  </a:schemeClr>
                </a:solidFill>
                <a:ea typeface="Calibri"/>
                <a:cs typeface="Calibri"/>
              </a:rPr>
              <a:t>Presented by: Danielle Toto, LMSW</a:t>
            </a:r>
            <a:endParaRPr lang="en-US" sz="4000" b="1" dirty="0">
              <a:solidFill>
                <a:schemeClr val="accent1">
                  <a:lumMod val="76000"/>
                </a:schemeClr>
              </a:solidFill>
              <a:ea typeface="Calibri"/>
              <a:cs typeface="Calibri"/>
            </a:endParaRPr>
          </a:p>
          <a:p>
            <a:r>
              <a:rPr lang="en-US" sz="2000" b="1" dirty="0">
                <a:solidFill>
                  <a:schemeClr val="accent1">
                    <a:lumMod val="76000"/>
                  </a:schemeClr>
                </a:solidFill>
                <a:ea typeface="Calibri"/>
                <a:cs typeface="Calibri"/>
              </a:rPr>
              <a:t>Social Work &amp; HCBS Waiver Palliative Care Program Supervisor</a:t>
            </a:r>
          </a:p>
          <a:p>
            <a:r>
              <a:rPr lang="en-US" sz="2000" b="1" dirty="0">
                <a:solidFill>
                  <a:schemeClr val="accent1">
                    <a:lumMod val="76000"/>
                  </a:schemeClr>
                </a:solidFill>
                <a:ea typeface="Calibri"/>
                <a:cs typeface="Calibri"/>
              </a:rPr>
              <a:t>St. Mary’s Home Care</a:t>
            </a:r>
          </a:p>
          <a:p>
            <a:pPr algn="ctr"/>
            <a:endParaRPr lang="en-US" sz="2800" b="1" dirty="0">
              <a:solidFill>
                <a:schemeClr val="accent1">
                  <a:lumMod val="76000"/>
                </a:schemeClr>
              </a:solidFill>
              <a:ea typeface="Calibri"/>
              <a:cs typeface="Calibri"/>
            </a:endParaRPr>
          </a:p>
        </p:txBody>
      </p:sp>
    </p:spTree>
    <p:extLst>
      <p:ext uri="{BB962C8B-B14F-4D97-AF65-F5344CB8AC3E}">
        <p14:creationId xmlns:p14="http://schemas.microsoft.com/office/powerpoint/2010/main" val="28253036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7977B62-F3EC-A162-734C-D0316A99AB9C}"/>
              </a:ext>
            </a:extLst>
          </p:cNvPr>
          <p:cNvSpPr txBox="1"/>
          <p:nvPr/>
        </p:nvSpPr>
        <p:spPr>
          <a:xfrm>
            <a:off x="338666" y="828756"/>
            <a:ext cx="11467121"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dirty="0">
                <a:solidFill>
                  <a:schemeClr val="accent1">
                    <a:lumMod val="76000"/>
                  </a:schemeClr>
                </a:solidFill>
              </a:rPr>
              <a:t>Home &amp; Community Based Services Children’s Waiver (HCBS)</a:t>
            </a:r>
            <a:endParaRPr lang="en-US" dirty="0">
              <a:solidFill>
                <a:schemeClr val="accent1">
                  <a:lumMod val="76000"/>
                </a:schemeClr>
              </a:solidFill>
              <a:ea typeface="Calibri"/>
              <a:cs typeface="Calibri"/>
            </a:endParaRPr>
          </a:p>
        </p:txBody>
      </p:sp>
      <p:pic>
        <p:nvPicPr>
          <p:cNvPr id="6" name="Picture 5" descr="A blue text on a black background&#10;&#10;AI-generated content may be incorrect.">
            <a:extLst>
              <a:ext uri="{FF2B5EF4-FFF2-40B4-BE49-F238E27FC236}">
                <a16:creationId xmlns:a16="http://schemas.microsoft.com/office/drawing/2014/main" id="{F9382300-0FD6-72CB-ABEF-FF3082D5CD7D}"/>
              </a:ext>
            </a:extLst>
          </p:cNvPr>
          <p:cNvPicPr>
            <a:picLocks noChangeAspect="1"/>
          </p:cNvPicPr>
          <p:nvPr/>
        </p:nvPicPr>
        <p:blipFill>
          <a:blip r:embed="rId2"/>
          <a:srcRect b="2703"/>
          <a:stretch>
            <a:fillRect/>
          </a:stretch>
        </p:blipFill>
        <p:spPr>
          <a:xfrm>
            <a:off x="8076346" y="5719641"/>
            <a:ext cx="4040310" cy="1063210"/>
          </a:xfrm>
          <a:prstGeom prst="rect">
            <a:avLst/>
          </a:prstGeom>
        </p:spPr>
      </p:pic>
      <p:sp>
        <p:nvSpPr>
          <p:cNvPr id="7" name="TextBox 6">
            <a:extLst>
              <a:ext uri="{FF2B5EF4-FFF2-40B4-BE49-F238E27FC236}">
                <a16:creationId xmlns:a16="http://schemas.microsoft.com/office/drawing/2014/main" id="{14E1DB29-3EB3-6321-2307-4F37BCEE8C17}"/>
              </a:ext>
            </a:extLst>
          </p:cNvPr>
          <p:cNvSpPr txBox="1"/>
          <p:nvPr/>
        </p:nvSpPr>
        <p:spPr>
          <a:xfrm>
            <a:off x="605692" y="2295770"/>
            <a:ext cx="10472615" cy="31700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US" sz="2000" b="1" dirty="0">
                <a:solidFill>
                  <a:schemeClr val="accent1">
                    <a:lumMod val="76000"/>
                  </a:schemeClr>
                </a:solidFill>
              </a:rPr>
              <a:t>Medicaid Waiver</a:t>
            </a:r>
            <a:r>
              <a:rPr lang="en-US" sz="2000" b="1" kern="1200" dirty="0">
                <a:solidFill>
                  <a:schemeClr val="accent1">
                    <a:lumMod val="76000"/>
                  </a:schemeClr>
                </a:solidFill>
                <a:ea typeface="+mn-ea"/>
                <a:cs typeface="+mn-cs"/>
              </a:rPr>
              <a:t> program for the following populations:</a:t>
            </a:r>
            <a:endParaRPr lang="en-US" b="1" dirty="0">
              <a:solidFill>
                <a:schemeClr val="accent1">
                  <a:lumMod val="76000"/>
                </a:schemeClr>
              </a:solidFill>
              <a:ea typeface="Calibri" panose="020F0502020204030204"/>
              <a:cs typeface="Calibri" panose="020F0502020204030204"/>
            </a:endParaRPr>
          </a:p>
          <a:p>
            <a:pPr marL="788670" indent="-285750" rtl="0">
              <a:buFont typeface="Arial"/>
              <a:buChar char="•"/>
            </a:pPr>
            <a:r>
              <a:rPr lang="en-US" sz="1800" b="1" kern="1200" dirty="0">
                <a:solidFill>
                  <a:schemeClr val="accent1">
                    <a:lumMod val="76000"/>
                  </a:schemeClr>
                </a:solidFill>
                <a:ea typeface="+mn-ea"/>
                <a:cs typeface="+mn-cs"/>
              </a:rPr>
              <a:t>Medically Fragile/Developmental Disability</a:t>
            </a:r>
            <a:endParaRPr lang="en-US" sz="1800" b="1" kern="1200" dirty="0">
              <a:solidFill>
                <a:schemeClr val="accent1">
                  <a:lumMod val="76000"/>
                </a:schemeClr>
              </a:solidFill>
            </a:endParaRPr>
          </a:p>
          <a:p>
            <a:pPr marL="788670" indent="-285750" rtl="0">
              <a:buFont typeface="Arial"/>
              <a:buChar char="•"/>
            </a:pPr>
            <a:r>
              <a:rPr lang="en-US" sz="1800" b="1" kern="1200" dirty="0">
                <a:solidFill>
                  <a:schemeClr val="accent1">
                    <a:lumMod val="76000"/>
                  </a:schemeClr>
                </a:solidFill>
                <a:ea typeface="+mn-ea"/>
                <a:cs typeface="+mn-cs"/>
              </a:rPr>
              <a:t>Medically Fragile/Developmental Disability in Foster Care</a:t>
            </a:r>
            <a:endParaRPr lang="en-US" sz="1800" b="1" kern="1200" dirty="0">
              <a:solidFill>
                <a:schemeClr val="accent1">
                  <a:lumMod val="76000"/>
                </a:schemeClr>
              </a:solidFill>
            </a:endParaRPr>
          </a:p>
          <a:p>
            <a:pPr marL="788670" indent="-285750" rtl="0">
              <a:buFont typeface="Arial"/>
              <a:buChar char="•"/>
            </a:pPr>
            <a:r>
              <a:rPr lang="en-US" sz="1800" b="1" kern="1200" dirty="0">
                <a:solidFill>
                  <a:schemeClr val="accent1">
                    <a:lumMod val="76000"/>
                  </a:schemeClr>
                </a:solidFill>
                <a:ea typeface="+mn-ea"/>
                <a:cs typeface="+mn-cs"/>
              </a:rPr>
              <a:t>Medically Fragile / Complex Medical Condition</a:t>
            </a:r>
            <a:endParaRPr lang="en-US" sz="1800" b="1" kern="1200" dirty="0">
              <a:solidFill>
                <a:schemeClr val="accent1">
                  <a:lumMod val="76000"/>
                </a:schemeClr>
              </a:solidFill>
            </a:endParaRPr>
          </a:p>
          <a:p>
            <a:pPr marL="502920"/>
            <a:endParaRPr lang="en-US" b="1" dirty="0">
              <a:solidFill>
                <a:schemeClr val="accent1">
                  <a:lumMod val="76000"/>
                </a:schemeClr>
              </a:solidFill>
              <a:ea typeface="Calibri" panose="020F0502020204030204"/>
              <a:cs typeface="Calibri" panose="020F0502020204030204"/>
            </a:endParaRPr>
          </a:p>
          <a:p>
            <a:pPr marL="788670" indent="-285750">
              <a:buFont typeface="Arial"/>
              <a:buChar char="•"/>
            </a:pPr>
            <a:endParaRPr lang="en-US" dirty="0">
              <a:solidFill>
                <a:schemeClr val="accent1">
                  <a:lumMod val="76000"/>
                </a:schemeClr>
              </a:solidFill>
              <a:ea typeface="Calibri" panose="020F0502020204030204"/>
              <a:cs typeface="Calibri" panose="020F0502020204030204"/>
            </a:endParaRPr>
          </a:p>
          <a:p>
            <a:pPr marL="502920" indent="0" rtl="0"/>
            <a:r>
              <a:rPr lang="en-US" sz="1800" b="1" kern="1200" dirty="0">
                <a:solidFill>
                  <a:schemeClr val="accent1">
                    <a:lumMod val="76000"/>
                  </a:schemeClr>
                </a:solidFill>
                <a:ea typeface="+mn-ea"/>
                <a:cs typeface="+mn-cs"/>
              </a:rPr>
              <a:t> — </a:t>
            </a:r>
            <a:r>
              <a:rPr lang="en-US" sz="1800" b="1" i="1" kern="1200" dirty="0">
                <a:solidFill>
                  <a:schemeClr val="accent1">
                    <a:lumMod val="76000"/>
                  </a:schemeClr>
                </a:solidFill>
                <a:ea typeface="+mn-ea"/>
                <a:cs typeface="+mn-cs"/>
              </a:rPr>
              <a:t>AND</a:t>
            </a:r>
            <a:r>
              <a:rPr lang="en-US" sz="1800" b="1" kern="1200" dirty="0">
                <a:solidFill>
                  <a:schemeClr val="accent1">
                    <a:lumMod val="76000"/>
                  </a:schemeClr>
                </a:solidFill>
                <a:ea typeface="+mn-ea"/>
                <a:cs typeface="+mn-cs"/>
              </a:rPr>
              <a:t> the condition must place the child at imminent risk of hospitalization or institutionalization, or require supports to transition back to the community after discharge.</a:t>
            </a:r>
            <a:endParaRPr lang="en-US" sz="1800" b="1" kern="1200" dirty="0">
              <a:solidFill>
                <a:schemeClr val="accent1">
                  <a:lumMod val="76000"/>
                </a:schemeClr>
              </a:solidFill>
            </a:endParaRPr>
          </a:p>
          <a:p>
            <a:pPr marL="502920" indent="0" rtl="0"/>
            <a:endParaRPr lang="en-US" b="1" dirty="0">
              <a:solidFill>
                <a:schemeClr val="accent1">
                  <a:lumMod val="76000"/>
                </a:schemeClr>
              </a:solidFill>
              <a:ea typeface="Calibri" panose="020F0502020204030204"/>
              <a:cs typeface="Calibri" panose="020F0502020204030204"/>
            </a:endParaRPr>
          </a:p>
          <a:p>
            <a:pPr marL="502920" indent="0" rtl="0"/>
            <a:r>
              <a:rPr lang="en-US" sz="1800" b="1" kern="1200" dirty="0">
                <a:solidFill>
                  <a:schemeClr val="accent1">
                    <a:lumMod val="76000"/>
                  </a:schemeClr>
                </a:solidFill>
                <a:ea typeface="+mn-ea"/>
                <a:cs typeface="+mn-cs"/>
              </a:rPr>
              <a:t>*this waiver is for children &amp; youth ages 0-21</a:t>
            </a:r>
            <a:endParaRPr lang="en-US" sz="1800" b="1" kern="1200" dirty="0">
              <a:solidFill>
                <a:schemeClr val="accent1">
                  <a:lumMod val="76000"/>
                </a:schemeClr>
              </a:solidFill>
            </a:endParaRPr>
          </a:p>
          <a:p>
            <a:pPr algn="ctr"/>
            <a:endParaRPr lang="en-US" dirty="0"/>
          </a:p>
        </p:txBody>
      </p:sp>
    </p:spTree>
    <p:extLst>
      <p:ext uri="{BB962C8B-B14F-4D97-AF65-F5344CB8AC3E}">
        <p14:creationId xmlns:p14="http://schemas.microsoft.com/office/powerpoint/2010/main" val="36062742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20D72-0B36-C713-A30F-68B601EA32A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72690FE9-B00A-53CA-BBB3-234AFF467F2A}"/>
              </a:ext>
            </a:extLst>
          </p:cNvPr>
          <p:cNvSpPr txBox="1"/>
          <p:nvPr/>
        </p:nvSpPr>
        <p:spPr>
          <a:xfrm>
            <a:off x="367974" y="271910"/>
            <a:ext cx="1146712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dirty="0">
                <a:solidFill>
                  <a:schemeClr val="accent1">
                    <a:lumMod val="76000"/>
                  </a:schemeClr>
                </a:solidFill>
              </a:rPr>
              <a:t>Palliative Care Suite of Services</a:t>
            </a:r>
            <a:endParaRPr lang="en-US" dirty="0">
              <a:solidFill>
                <a:schemeClr val="accent1">
                  <a:lumMod val="76000"/>
                </a:schemeClr>
              </a:solidFill>
            </a:endParaRPr>
          </a:p>
        </p:txBody>
      </p:sp>
      <p:pic>
        <p:nvPicPr>
          <p:cNvPr id="6" name="Picture 5" descr="A blue text on a black background&#10;&#10;AI-generated content may be incorrect.">
            <a:extLst>
              <a:ext uri="{FF2B5EF4-FFF2-40B4-BE49-F238E27FC236}">
                <a16:creationId xmlns:a16="http://schemas.microsoft.com/office/drawing/2014/main" id="{D20E272B-890B-8956-D2CA-7F9C10EC0EB7}"/>
              </a:ext>
            </a:extLst>
          </p:cNvPr>
          <p:cNvPicPr>
            <a:picLocks noChangeAspect="1"/>
          </p:cNvPicPr>
          <p:nvPr/>
        </p:nvPicPr>
        <p:blipFill>
          <a:blip r:embed="rId2"/>
          <a:srcRect b="2703"/>
          <a:stretch>
            <a:fillRect/>
          </a:stretch>
        </p:blipFill>
        <p:spPr>
          <a:xfrm>
            <a:off x="8076346" y="5719641"/>
            <a:ext cx="4040310" cy="1063210"/>
          </a:xfrm>
          <a:prstGeom prst="rect">
            <a:avLst/>
          </a:prstGeom>
        </p:spPr>
      </p:pic>
      <p:graphicFrame>
        <p:nvGraphicFramePr>
          <p:cNvPr id="3" name="Table 2">
            <a:extLst>
              <a:ext uri="{FF2B5EF4-FFF2-40B4-BE49-F238E27FC236}">
                <a16:creationId xmlns:a16="http://schemas.microsoft.com/office/drawing/2014/main" id="{B68967A7-1252-CFDE-606F-66EC5D1BC0B9}"/>
              </a:ext>
            </a:extLst>
          </p:cNvPr>
          <p:cNvGraphicFramePr>
            <a:graphicFrameLocks noGrp="1"/>
          </p:cNvGraphicFramePr>
          <p:nvPr>
            <p:extLst>
              <p:ext uri="{D42A27DB-BD31-4B8C-83A1-F6EECF244321}">
                <p14:modId xmlns:p14="http://schemas.microsoft.com/office/powerpoint/2010/main" val="2633175130"/>
              </p:ext>
            </p:extLst>
          </p:nvPr>
        </p:nvGraphicFramePr>
        <p:xfrm>
          <a:off x="312615" y="1367692"/>
          <a:ext cx="11542282" cy="4127246"/>
        </p:xfrm>
        <a:graphic>
          <a:graphicData uri="http://schemas.openxmlformats.org/drawingml/2006/table">
            <a:tbl>
              <a:tblPr firstRow="1" bandRow="1">
                <a:tableStyleId>{5C22544A-7EE6-4342-B048-85BDC9FD1C3A}</a:tableStyleId>
              </a:tblPr>
              <a:tblGrid>
                <a:gridCol w="3629210">
                  <a:extLst>
                    <a:ext uri="{9D8B030D-6E8A-4147-A177-3AD203B41FA5}">
                      <a16:colId xmlns:a16="http://schemas.microsoft.com/office/drawing/2014/main" val="815289399"/>
                    </a:ext>
                  </a:extLst>
                </a:gridCol>
                <a:gridCol w="4189158">
                  <a:extLst>
                    <a:ext uri="{9D8B030D-6E8A-4147-A177-3AD203B41FA5}">
                      <a16:colId xmlns:a16="http://schemas.microsoft.com/office/drawing/2014/main" val="1045379559"/>
                    </a:ext>
                  </a:extLst>
                </a:gridCol>
                <a:gridCol w="3723914">
                  <a:extLst>
                    <a:ext uri="{9D8B030D-6E8A-4147-A177-3AD203B41FA5}">
                      <a16:colId xmlns:a16="http://schemas.microsoft.com/office/drawing/2014/main" val="2377868826"/>
                    </a:ext>
                  </a:extLst>
                </a:gridCol>
              </a:tblGrid>
              <a:tr h="438150">
                <a:tc>
                  <a:txBody>
                    <a:bodyPr/>
                    <a:lstStyle/>
                    <a:p>
                      <a:pPr marL="0" algn="ctr" rtl="0" eaLnBrk="1" latinLnBrk="0" hangingPunct="1">
                        <a:buNone/>
                      </a:pPr>
                      <a:r>
                        <a:rPr lang="en-US" sz="2000" b="1" kern="1200" spc="0">
                          <a:solidFill>
                            <a:schemeClr val="bg1"/>
                          </a:solidFill>
                          <a:effectLst/>
                          <a:latin typeface="Corbel"/>
                        </a:rPr>
                        <a:t>Service</a:t>
                      </a:r>
                      <a:endParaRPr lang="en-US">
                        <a:solidFill>
                          <a:schemeClr val="bg1"/>
                        </a:solidFill>
                        <a:effectLst/>
                        <a:latin typeface="Corbel"/>
                      </a:endParaRPr>
                    </a:p>
                  </a:txBody>
                  <a:tcPr marL="0" marR="0" marT="0" marB="0" anchor="ctr">
                    <a:lnL>
                      <a:noFill/>
                    </a:lnL>
                    <a:lnR>
                      <a:noFill/>
                    </a:lnR>
                    <a:lnT>
                      <a:noFill/>
                    </a:lnT>
                    <a:lnB>
                      <a:noFill/>
                    </a:lnB>
                  </a:tcPr>
                </a:tc>
                <a:tc>
                  <a:txBody>
                    <a:bodyPr/>
                    <a:lstStyle/>
                    <a:p>
                      <a:pPr marL="0" algn="ctr" rtl="0" eaLnBrk="1" latinLnBrk="0" hangingPunct="1">
                        <a:buNone/>
                      </a:pPr>
                      <a:r>
                        <a:rPr lang="en-US" sz="2000" b="1" kern="1200" spc="0">
                          <a:solidFill>
                            <a:schemeClr val="bg1"/>
                          </a:solidFill>
                          <a:effectLst/>
                          <a:latin typeface="Corbel"/>
                        </a:rPr>
                        <a:t>Purpose</a:t>
                      </a:r>
                      <a:endParaRPr lang="en-US">
                        <a:solidFill>
                          <a:schemeClr val="bg1"/>
                        </a:solidFill>
                        <a:effectLst/>
                        <a:latin typeface="Corbel"/>
                      </a:endParaRPr>
                    </a:p>
                  </a:txBody>
                  <a:tcPr marL="0" marR="0" marT="0" marB="0" anchor="ctr">
                    <a:lnL>
                      <a:noFill/>
                    </a:lnL>
                    <a:lnR>
                      <a:noFill/>
                    </a:lnR>
                    <a:lnT>
                      <a:noFill/>
                    </a:lnT>
                    <a:lnB>
                      <a:noFill/>
                    </a:lnB>
                  </a:tcPr>
                </a:tc>
                <a:tc>
                  <a:txBody>
                    <a:bodyPr/>
                    <a:lstStyle/>
                    <a:p>
                      <a:pPr marL="0" algn="ctr" rtl="0" eaLnBrk="1" latinLnBrk="0" hangingPunct="1">
                        <a:buNone/>
                      </a:pPr>
                      <a:r>
                        <a:rPr lang="en-US" sz="2000" b="1" kern="1200" spc="0">
                          <a:solidFill>
                            <a:schemeClr val="bg1"/>
                          </a:solidFill>
                          <a:effectLst/>
                          <a:latin typeface="Corbel"/>
                        </a:rPr>
                        <a:t>Examples</a:t>
                      </a:r>
                      <a:endParaRPr lang="en-US">
                        <a:solidFill>
                          <a:schemeClr val="bg1"/>
                        </a:solidFill>
                        <a:effectLst/>
                        <a:latin typeface="Corbel"/>
                      </a:endParaRPr>
                    </a:p>
                  </a:txBody>
                  <a:tcPr marL="0" marR="0" marT="0" marB="0" anchor="ctr">
                    <a:lnL>
                      <a:noFill/>
                    </a:lnL>
                    <a:lnR>
                      <a:noFill/>
                    </a:lnR>
                    <a:lnT>
                      <a:noFill/>
                    </a:lnT>
                    <a:lnB>
                      <a:noFill/>
                    </a:lnB>
                  </a:tcPr>
                </a:tc>
                <a:extLst>
                  <a:ext uri="{0D108BD9-81ED-4DB2-BD59-A6C34878D82A}">
                    <a16:rowId xmlns:a16="http://schemas.microsoft.com/office/drawing/2014/main" val="3661964242"/>
                  </a:ext>
                </a:extLst>
              </a:tr>
              <a:tr h="922274">
                <a:tc>
                  <a:txBody>
                    <a:bodyPr/>
                    <a:lstStyle/>
                    <a:p>
                      <a:pPr marL="0" algn="l" rtl="0" eaLnBrk="1" latinLnBrk="0" hangingPunct="1">
                        <a:buNone/>
                      </a:pPr>
                      <a:r>
                        <a:rPr lang="en-US" sz="2000" b="1" kern="1200" spc="0" dirty="0">
                          <a:solidFill>
                            <a:schemeClr val="accent1">
                              <a:lumMod val="76000"/>
                            </a:schemeClr>
                          </a:solidFill>
                          <a:effectLst/>
                          <a:latin typeface="+mn-lt"/>
                        </a:rPr>
                        <a:t> Expressive Therapy</a:t>
                      </a:r>
                      <a:endParaRPr lang="en-US" dirty="0">
                        <a:solidFill>
                          <a:schemeClr val="accent1">
                            <a:lumMod val="76000"/>
                          </a:schemeClr>
                        </a:solidFill>
                        <a:effectLst/>
                        <a:latin typeface="+mn-lt"/>
                      </a:endParaRPr>
                    </a:p>
                  </a:txBody>
                  <a:tcPr marL="0" marR="0" marT="0" marB="0" anchor="ctr">
                    <a:lnL>
                      <a:noFill/>
                    </a:lnL>
                    <a:lnR>
                      <a:noFill/>
                    </a:lnR>
                    <a:lnT>
                      <a:noFill/>
                    </a:lnT>
                    <a:lnB>
                      <a:noFill/>
                    </a:lnB>
                    <a:noFill/>
                  </a:tcPr>
                </a:tc>
                <a:tc>
                  <a:txBody>
                    <a:bodyPr/>
                    <a:lstStyle/>
                    <a:p>
                      <a:pPr marL="0" algn="l" rtl="0" eaLnBrk="1" latinLnBrk="0" hangingPunct="1">
                        <a:buNone/>
                      </a:pPr>
                      <a:r>
                        <a:rPr lang="en-US" sz="2000" kern="1200" spc="0" dirty="0">
                          <a:solidFill>
                            <a:schemeClr val="accent1">
                              <a:lumMod val="76000"/>
                            </a:schemeClr>
                          </a:solidFill>
                          <a:effectLst/>
                          <a:latin typeface="+mn-lt"/>
                        </a:rPr>
                        <a:t>Emotional support through creative modalities. </a:t>
                      </a:r>
                      <a:endParaRPr lang="en-US" dirty="0">
                        <a:solidFill>
                          <a:schemeClr val="accent1">
                            <a:lumMod val="76000"/>
                          </a:schemeClr>
                        </a:solidFill>
                        <a:effectLst/>
                        <a:latin typeface="+mn-lt"/>
                      </a:endParaRPr>
                    </a:p>
                  </a:txBody>
                  <a:tcPr marL="0" marR="0" marT="0" marB="0" anchor="ctr">
                    <a:lnL>
                      <a:noFill/>
                    </a:lnL>
                    <a:lnR>
                      <a:noFill/>
                    </a:lnR>
                    <a:lnT>
                      <a:noFill/>
                    </a:lnT>
                    <a:lnB>
                      <a:noFill/>
                    </a:lnB>
                    <a:noFill/>
                  </a:tcPr>
                </a:tc>
                <a:tc>
                  <a:txBody>
                    <a:bodyPr/>
                    <a:lstStyle/>
                    <a:p>
                      <a:pPr marL="0" algn="l" rtl="0" eaLnBrk="1" latinLnBrk="0" hangingPunct="1">
                        <a:buNone/>
                      </a:pPr>
                      <a:r>
                        <a:rPr lang="en-US" sz="2000" kern="1200" spc="0">
                          <a:solidFill>
                            <a:schemeClr val="accent1">
                              <a:lumMod val="76000"/>
                            </a:schemeClr>
                          </a:solidFill>
                          <a:effectLst/>
                          <a:latin typeface="+mn-lt"/>
                        </a:rPr>
                        <a:t>Art therapy, music therapy, play-based emotional support.</a:t>
                      </a:r>
                      <a:endParaRPr lang="en-US">
                        <a:solidFill>
                          <a:schemeClr val="accent1">
                            <a:lumMod val="76000"/>
                          </a:schemeClr>
                        </a:solidFill>
                        <a:effectLst/>
                        <a:latin typeface="+mn-lt"/>
                      </a:endParaRPr>
                    </a:p>
                  </a:txBody>
                  <a:tcPr marL="0" marR="0" marT="0" marB="0" anchor="ctr">
                    <a:lnL>
                      <a:noFill/>
                    </a:lnL>
                    <a:lnR>
                      <a:noFill/>
                    </a:lnR>
                    <a:lnT>
                      <a:noFill/>
                    </a:lnT>
                    <a:lnB>
                      <a:noFill/>
                    </a:lnB>
                    <a:noFill/>
                  </a:tcPr>
                </a:tc>
                <a:extLst>
                  <a:ext uri="{0D108BD9-81ED-4DB2-BD59-A6C34878D82A}">
                    <a16:rowId xmlns:a16="http://schemas.microsoft.com/office/drawing/2014/main" val="1205711660"/>
                  </a:ext>
                </a:extLst>
              </a:tr>
              <a:tr h="922274">
                <a:tc>
                  <a:txBody>
                    <a:bodyPr/>
                    <a:lstStyle/>
                    <a:p>
                      <a:pPr marL="0" algn="l" rtl="0" eaLnBrk="1" latinLnBrk="0" hangingPunct="1">
                        <a:buNone/>
                      </a:pPr>
                      <a:r>
                        <a:rPr lang="en-US" sz="2000" b="1" kern="1200" spc="0">
                          <a:solidFill>
                            <a:schemeClr val="accent1">
                              <a:lumMod val="76000"/>
                            </a:schemeClr>
                          </a:solidFill>
                          <a:effectLst/>
                          <a:latin typeface="+mn-lt"/>
                        </a:rPr>
                        <a:t>Counseling &amp; Support (includes Bereavement Support)</a:t>
                      </a:r>
                      <a:endParaRPr lang="en-US">
                        <a:solidFill>
                          <a:schemeClr val="accent1">
                            <a:lumMod val="76000"/>
                          </a:schemeClr>
                        </a:solidFill>
                        <a:effectLst/>
                        <a:latin typeface="+mn-lt"/>
                      </a:endParaRPr>
                    </a:p>
                  </a:txBody>
                  <a:tcPr marL="0" marR="0" marT="0" marB="0" anchor="ctr">
                    <a:lnL>
                      <a:noFill/>
                    </a:lnL>
                    <a:lnR>
                      <a:noFill/>
                    </a:lnR>
                    <a:lnT>
                      <a:noFill/>
                    </a:lnT>
                    <a:lnB>
                      <a:noFill/>
                    </a:lnB>
                    <a:noFill/>
                  </a:tcPr>
                </a:tc>
                <a:tc>
                  <a:txBody>
                    <a:bodyPr/>
                    <a:lstStyle/>
                    <a:p>
                      <a:pPr marL="0" algn="l" rtl="0" eaLnBrk="1" latinLnBrk="0" hangingPunct="1">
                        <a:buNone/>
                      </a:pPr>
                      <a:r>
                        <a:rPr lang="en-US" sz="2000" kern="1200" spc="0" dirty="0">
                          <a:solidFill>
                            <a:schemeClr val="accent1">
                              <a:lumMod val="76000"/>
                            </a:schemeClr>
                          </a:solidFill>
                          <a:effectLst/>
                          <a:latin typeface="+mn-lt"/>
                        </a:rPr>
                        <a:t>Mental health and emotional support for serious illness. </a:t>
                      </a:r>
                      <a:endParaRPr lang="en-US" dirty="0">
                        <a:solidFill>
                          <a:schemeClr val="accent1">
                            <a:lumMod val="76000"/>
                          </a:schemeClr>
                        </a:solidFill>
                        <a:effectLst/>
                        <a:latin typeface="+mn-lt"/>
                      </a:endParaRPr>
                    </a:p>
                  </a:txBody>
                  <a:tcPr marL="0" marR="0" marT="0" marB="0" anchor="ctr">
                    <a:lnL>
                      <a:noFill/>
                    </a:lnL>
                    <a:lnR>
                      <a:noFill/>
                    </a:lnR>
                    <a:lnT>
                      <a:noFill/>
                    </a:lnT>
                    <a:lnB>
                      <a:noFill/>
                    </a:lnB>
                    <a:noFill/>
                  </a:tcPr>
                </a:tc>
                <a:tc>
                  <a:txBody>
                    <a:bodyPr/>
                    <a:lstStyle/>
                    <a:p>
                      <a:pPr marL="0" algn="l" rtl="0" eaLnBrk="1" latinLnBrk="0" hangingPunct="1">
                        <a:buNone/>
                      </a:pPr>
                      <a:r>
                        <a:rPr lang="en-US" sz="2000" kern="1200" spc="0">
                          <a:solidFill>
                            <a:schemeClr val="accent1">
                              <a:lumMod val="76000"/>
                            </a:schemeClr>
                          </a:solidFill>
                          <a:effectLst/>
                          <a:latin typeface="+mn-lt"/>
                        </a:rPr>
                        <a:t>Family counseling, child counseling.</a:t>
                      </a:r>
                      <a:endParaRPr lang="en-US">
                        <a:solidFill>
                          <a:schemeClr val="accent1">
                            <a:lumMod val="76000"/>
                          </a:schemeClr>
                        </a:solidFill>
                        <a:effectLst/>
                        <a:latin typeface="+mn-lt"/>
                      </a:endParaRPr>
                    </a:p>
                  </a:txBody>
                  <a:tcPr marL="0" marR="0" marT="0" marB="0" anchor="ctr">
                    <a:lnL>
                      <a:noFill/>
                    </a:lnL>
                    <a:lnR>
                      <a:noFill/>
                    </a:lnR>
                    <a:lnT>
                      <a:noFill/>
                    </a:lnT>
                    <a:lnB>
                      <a:noFill/>
                    </a:lnB>
                    <a:noFill/>
                  </a:tcPr>
                </a:tc>
                <a:extLst>
                  <a:ext uri="{0D108BD9-81ED-4DB2-BD59-A6C34878D82A}">
                    <a16:rowId xmlns:a16="http://schemas.microsoft.com/office/drawing/2014/main" val="1121561696"/>
                  </a:ext>
                </a:extLst>
              </a:tr>
              <a:tr h="922274">
                <a:tc>
                  <a:txBody>
                    <a:bodyPr/>
                    <a:lstStyle/>
                    <a:p>
                      <a:pPr marL="0" algn="l" rtl="0" eaLnBrk="1" latinLnBrk="0" hangingPunct="1">
                        <a:buNone/>
                      </a:pPr>
                      <a:r>
                        <a:rPr lang="en-US" sz="2000" b="1" kern="1200" spc="0">
                          <a:solidFill>
                            <a:schemeClr val="accent1">
                              <a:lumMod val="76000"/>
                            </a:schemeClr>
                          </a:solidFill>
                          <a:effectLst/>
                          <a:latin typeface="+mn-lt"/>
                        </a:rPr>
                        <a:t>Massage Therapy</a:t>
                      </a:r>
                      <a:endParaRPr lang="en-US">
                        <a:solidFill>
                          <a:schemeClr val="accent1">
                            <a:lumMod val="76000"/>
                          </a:schemeClr>
                        </a:solidFill>
                        <a:effectLst/>
                        <a:latin typeface="+mn-lt"/>
                      </a:endParaRPr>
                    </a:p>
                  </a:txBody>
                  <a:tcPr marL="0" marR="0" marT="0" marB="0" anchor="ctr">
                    <a:lnL>
                      <a:noFill/>
                    </a:lnL>
                    <a:lnR>
                      <a:noFill/>
                    </a:lnR>
                    <a:lnT>
                      <a:noFill/>
                    </a:lnT>
                    <a:lnB>
                      <a:noFill/>
                    </a:lnB>
                    <a:noFill/>
                  </a:tcPr>
                </a:tc>
                <a:tc>
                  <a:txBody>
                    <a:bodyPr/>
                    <a:lstStyle/>
                    <a:p>
                      <a:pPr marL="0" algn="l" rtl="0" eaLnBrk="1" latinLnBrk="0" hangingPunct="1">
                        <a:buNone/>
                      </a:pPr>
                      <a:r>
                        <a:rPr lang="en-US" sz="2000" kern="1200" spc="0">
                          <a:solidFill>
                            <a:schemeClr val="accent1">
                              <a:lumMod val="76000"/>
                            </a:schemeClr>
                          </a:solidFill>
                          <a:effectLst/>
                          <a:latin typeface="+mn-lt"/>
                        </a:rPr>
                        <a:t>Comfort and symptom relief. </a:t>
                      </a:r>
                      <a:endParaRPr lang="en-US">
                        <a:solidFill>
                          <a:schemeClr val="accent1">
                            <a:lumMod val="76000"/>
                          </a:schemeClr>
                        </a:solidFill>
                        <a:effectLst/>
                        <a:latin typeface="+mn-lt"/>
                      </a:endParaRPr>
                    </a:p>
                  </a:txBody>
                  <a:tcPr marL="0" marR="0" marT="0" marB="0" anchor="ctr">
                    <a:lnL>
                      <a:noFill/>
                    </a:lnL>
                    <a:lnR>
                      <a:noFill/>
                    </a:lnR>
                    <a:lnT>
                      <a:noFill/>
                    </a:lnT>
                    <a:lnB>
                      <a:noFill/>
                    </a:lnB>
                    <a:noFill/>
                  </a:tcPr>
                </a:tc>
                <a:tc>
                  <a:txBody>
                    <a:bodyPr/>
                    <a:lstStyle/>
                    <a:p>
                      <a:pPr marL="0" algn="l" rtl="0" eaLnBrk="1" latinLnBrk="0" hangingPunct="1">
                        <a:buNone/>
                      </a:pPr>
                      <a:r>
                        <a:rPr lang="en-US" sz="2000" kern="1200" spc="0" dirty="0">
                          <a:solidFill>
                            <a:schemeClr val="accent1">
                              <a:lumMod val="76000"/>
                            </a:schemeClr>
                          </a:solidFill>
                          <a:effectLst/>
                          <a:latin typeface="+mn-lt"/>
                        </a:rPr>
                        <a:t>Therapeutic massage for pain, stress, comfort.</a:t>
                      </a:r>
                      <a:endParaRPr lang="en-US" dirty="0">
                        <a:solidFill>
                          <a:schemeClr val="accent1">
                            <a:lumMod val="76000"/>
                          </a:schemeClr>
                        </a:solidFill>
                        <a:effectLst/>
                        <a:latin typeface="+mn-lt"/>
                      </a:endParaRPr>
                    </a:p>
                  </a:txBody>
                  <a:tcPr marL="0" marR="0" marT="0" marB="0" anchor="ctr">
                    <a:lnL>
                      <a:noFill/>
                    </a:lnL>
                    <a:lnR>
                      <a:noFill/>
                    </a:lnR>
                    <a:lnT>
                      <a:noFill/>
                    </a:lnT>
                    <a:lnB>
                      <a:noFill/>
                    </a:lnB>
                    <a:noFill/>
                  </a:tcPr>
                </a:tc>
                <a:extLst>
                  <a:ext uri="{0D108BD9-81ED-4DB2-BD59-A6C34878D82A}">
                    <a16:rowId xmlns:a16="http://schemas.microsoft.com/office/drawing/2014/main" val="586407546"/>
                  </a:ext>
                </a:extLst>
              </a:tr>
              <a:tr h="922274">
                <a:tc>
                  <a:txBody>
                    <a:bodyPr/>
                    <a:lstStyle/>
                    <a:p>
                      <a:pPr marL="0" algn="l" rtl="0" eaLnBrk="1" latinLnBrk="0" hangingPunct="1">
                        <a:buNone/>
                      </a:pPr>
                      <a:r>
                        <a:rPr lang="en-US" sz="2000" b="1" kern="1200" spc="0">
                          <a:solidFill>
                            <a:schemeClr val="accent1">
                              <a:lumMod val="76000"/>
                            </a:schemeClr>
                          </a:solidFill>
                          <a:effectLst/>
                          <a:latin typeface="+mn-lt"/>
                        </a:rPr>
                        <a:t>Pain &amp; Symptom Management</a:t>
                      </a:r>
                      <a:endParaRPr lang="en-US">
                        <a:solidFill>
                          <a:schemeClr val="accent1">
                            <a:lumMod val="76000"/>
                          </a:schemeClr>
                        </a:solidFill>
                        <a:effectLst/>
                        <a:latin typeface="+mn-lt"/>
                      </a:endParaRPr>
                    </a:p>
                  </a:txBody>
                  <a:tcPr marL="0" marR="0" marT="0" marB="0" anchor="ctr">
                    <a:lnL>
                      <a:noFill/>
                    </a:lnL>
                    <a:lnR>
                      <a:noFill/>
                    </a:lnR>
                    <a:lnT>
                      <a:noFill/>
                    </a:lnT>
                    <a:lnB>
                      <a:noFill/>
                    </a:lnB>
                    <a:noFill/>
                  </a:tcPr>
                </a:tc>
                <a:tc>
                  <a:txBody>
                    <a:bodyPr/>
                    <a:lstStyle/>
                    <a:p>
                      <a:pPr marL="0" algn="l" rtl="0" eaLnBrk="1" latinLnBrk="0" hangingPunct="1">
                        <a:buNone/>
                      </a:pPr>
                      <a:r>
                        <a:rPr lang="en-US" sz="2000" kern="1200" spc="0">
                          <a:solidFill>
                            <a:schemeClr val="accent1">
                              <a:lumMod val="76000"/>
                            </a:schemeClr>
                          </a:solidFill>
                          <a:effectLst/>
                          <a:latin typeface="+mn-lt"/>
                        </a:rPr>
                        <a:t>Non‑curative support to improve quality of life. </a:t>
                      </a:r>
                      <a:endParaRPr lang="en-US">
                        <a:solidFill>
                          <a:schemeClr val="accent1">
                            <a:lumMod val="76000"/>
                          </a:schemeClr>
                        </a:solidFill>
                        <a:effectLst/>
                        <a:latin typeface="+mn-lt"/>
                      </a:endParaRPr>
                    </a:p>
                  </a:txBody>
                  <a:tcPr marL="0" marR="0" marT="0" marB="0" anchor="ctr">
                    <a:lnL>
                      <a:noFill/>
                    </a:lnL>
                    <a:lnR>
                      <a:noFill/>
                    </a:lnR>
                    <a:lnT>
                      <a:noFill/>
                    </a:lnT>
                    <a:lnB>
                      <a:noFill/>
                    </a:lnB>
                    <a:noFill/>
                  </a:tcPr>
                </a:tc>
                <a:tc>
                  <a:txBody>
                    <a:bodyPr/>
                    <a:lstStyle/>
                    <a:p>
                      <a:pPr marL="0" algn="l" rtl="0" eaLnBrk="1" fontAlgn="t" latinLnBrk="0" hangingPunct="1">
                        <a:lnSpc>
                          <a:spcPct val="69444"/>
                        </a:lnSpc>
                        <a:buNone/>
                      </a:pPr>
                      <a:r>
                        <a:rPr lang="en-US" sz="2000" kern="1200" spc="0" dirty="0">
                          <a:solidFill>
                            <a:schemeClr val="accent1">
                              <a:lumMod val="76000"/>
                            </a:schemeClr>
                          </a:solidFill>
                          <a:effectLst/>
                          <a:latin typeface="+mn-lt"/>
                        </a:rPr>
                        <a:t>Pain control strategies, symptom monitoring.</a:t>
                      </a:r>
                      <a:endParaRPr lang="en-US" dirty="0">
                        <a:solidFill>
                          <a:schemeClr val="accent1">
                            <a:lumMod val="76000"/>
                          </a:schemeClr>
                        </a:solidFill>
                        <a:effectLst/>
                        <a:latin typeface="+mn-lt"/>
                      </a:endParaRPr>
                    </a:p>
                  </a:txBody>
                  <a:tcPr marL="0" marR="0" marT="0" marB="0" anchor="ctr">
                    <a:lnL>
                      <a:noFill/>
                    </a:lnL>
                    <a:lnR>
                      <a:noFill/>
                    </a:lnR>
                    <a:lnT>
                      <a:noFill/>
                    </a:lnT>
                    <a:lnB>
                      <a:noFill/>
                    </a:lnB>
                    <a:noFill/>
                  </a:tcPr>
                </a:tc>
                <a:extLst>
                  <a:ext uri="{0D108BD9-81ED-4DB2-BD59-A6C34878D82A}">
                    <a16:rowId xmlns:a16="http://schemas.microsoft.com/office/drawing/2014/main" val="3102385749"/>
                  </a:ext>
                </a:extLst>
              </a:tr>
            </a:tbl>
          </a:graphicData>
        </a:graphic>
      </p:graphicFrame>
    </p:spTree>
    <p:extLst>
      <p:ext uri="{BB962C8B-B14F-4D97-AF65-F5344CB8AC3E}">
        <p14:creationId xmlns:p14="http://schemas.microsoft.com/office/powerpoint/2010/main" val="28653561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8894FC8-61F6-6419-3401-104E5F17553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894B161-9A1C-5923-20A9-71849FA8767A}"/>
              </a:ext>
            </a:extLst>
          </p:cNvPr>
          <p:cNvSpPr txBox="1"/>
          <p:nvPr/>
        </p:nvSpPr>
        <p:spPr>
          <a:xfrm>
            <a:off x="3044765" y="314322"/>
            <a:ext cx="7111957" cy="836052"/>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nSpc>
                <a:spcPct val="90000"/>
              </a:lnSpc>
              <a:spcBef>
                <a:spcPct val="0"/>
              </a:spcBef>
              <a:spcAft>
                <a:spcPts val="600"/>
              </a:spcAft>
            </a:pPr>
            <a:r>
              <a:rPr lang="en-US" sz="3200" b="1" dirty="0">
                <a:solidFill>
                  <a:schemeClr val="accent1">
                    <a:lumMod val="75000"/>
                  </a:schemeClr>
                </a:solidFill>
                <a:ea typeface="+mj-ea"/>
                <a:cs typeface="+mj-cs"/>
              </a:rPr>
              <a:t>Patient Experience: Expressive Therapy</a:t>
            </a:r>
            <a:endParaRPr lang="en-US" sz="3200" dirty="0">
              <a:solidFill>
                <a:schemeClr val="accent1">
                  <a:lumMod val="75000"/>
                </a:schemeClr>
              </a:solidFill>
              <a:ea typeface="+mj-ea"/>
              <a:cs typeface="+mj-cs"/>
            </a:endParaRPr>
          </a:p>
        </p:txBody>
      </p:sp>
      <p:cxnSp>
        <p:nvCxnSpPr>
          <p:cNvPr id="12" name="Straight Connector 11">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71697"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767A93F1-F1F1-FF4C-E42B-7AB889789EC8}"/>
              </a:ext>
            </a:extLst>
          </p:cNvPr>
          <p:cNvSpPr txBox="1"/>
          <p:nvPr/>
        </p:nvSpPr>
        <p:spPr>
          <a:xfrm>
            <a:off x="4965290" y="1427971"/>
            <a:ext cx="7020233" cy="5115707"/>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400" b="1" u="sng" dirty="0">
                <a:solidFill>
                  <a:schemeClr val="accent1">
                    <a:lumMod val="75000"/>
                  </a:schemeClr>
                </a:solidFill>
              </a:rPr>
              <a:t>Goal:</a:t>
            </a:r>
            <a:r>
              <a:rPr lang="en-US" sz="2400" b="1" dirty="0">
                <a:solidFill>
                  <a:schemeClr val="accent1">
                    <a:lumMod val="75000"/>
                  </a:schemeClr>
                </a:solidFill>
              </a:rPr>
              <a:t> Provide a mechanism  for family bonding</a:t>
            </a:r>
          </a:p>
          <a:p>
            <a:pPr indent="-228600">
              <a:lnSpc>
                <a:spcPct val="90000"/>
              </a:lnSpc>
              <a:spcAft>
                <a:spcPts val="600"/>
              </a:spcAft>
              <a:buFont typeface="Arial" panose="020B0604020202020204" pitchFamily="34" charset="0"/>
              <a:buChar char="•"/>
            </a:pPr>
            <a:endParaRPr lang="en-US" sz="2400" b="1" dirty="0">
              <a:solidFill>
                <a:schemeClr val="accent1">
                  <a:lumMod val="75000"/>
                </a:schemeClr>
              </a:solidFill>
            </a:endParaRPr>
          </a:p>
          <a:p>
            <a:pPr indent="-228600">
              <a:lnSpc>
                <a:spcPct val="90000"/>
              </a:lnSpc>
              <a:spcAft>
                <a:spcPts val="600"/>
              </a:spcAft>
              <a:buFont typeface="Arial" panose="020B0604020202020204" pitchFamily="34" charset="0"/>
              <a:buChar char="•"/>
            </a:pPr>
            <a:r>
              <a:rPr lang="en-US" sz="2400" b="1" u="sng" dirty="0">
                <a:solidFill>
                  <a:schemeClr val="accent1">
                    <a:lumMod val="75000"/>
                  </a:schemeClr>
                </a:solidFill>
              </a:rPr>
              <a:t>Intervention:</a:t>
            </a:r>
            <a:r>
              <a:rPr lang="en-US" sz="2400" b="1" dirty="0">
                <a:solidFill>
                  <a:schemeClr val="accent1">
                    <a:lumMod val="75000"/>
                  </a:schemeClr>
                </a:solidFill>
              </a:rPr>
              <a:t> Weekly art-based sessions in the home</a:t>
            </a:r>
          </a:p>
          <a:p>
            <a:pPr indent="-228600">
              <a:lnSpc>
                <a:spcPct val="90000"/>
              </a:lnSpc>
              <a:spcAft>
                <a:spcPts val="600"/>
              </a:spcAft>
              <a:buFont typeface="Arial" panose="020B0604020202020204" pitchFamily="34" charset="0"/>
              <a:buChar char="•"/>
            </a:pPr>
            <a:endParaRPr lang="en-US" sz="2400" b="1" dirty="0">
              <a:solidFill>
                <a:schemeClr val="accent1">
                  <a:lumMod val="75000"/>
                </a:schemeClr>
              </a:solidFill>
            </a:endParaRPr>
          </a:p>
          <a:p>
            <a:pPr indent="-228600">
              <a:lnSpc>
                <a:spcPct val="90000"/>
              </a:lnSpc>
              <a:spcAft>
                <a:spcPts val="600"/>
              </a:spcAft>
              <a:buFont typeface="Arial" panose="020B0604020202020204" pitchFamily="34" charset="0"/>
              <a:buChar char="•"/>
            </a:pPr>
            <a:r>
              <a:rPr lang="en-US" sz="2400" b="1" u="sng" dirty="0">
                <a:solidFill>
                  <a:schemeClr val="accent1">
                    <a:lumMod val="75000"/>
                  </a:schemeClr>
                </a:solidFill>
              </a:rPr>
              <a:t>Outcome</a:t>
            </a:r>
            <a:r>
              <a:rPr lang="en-US" sz="2400" b="1" dirty="0">
                <a:solidFill>
                  <a:schemeClr val="accent1">
                    <a:lumMod val="75000"/>
                  </a:schemeClr>
                </a:solidFill>
              </a:rPr>
              <a:t>: The family reported that expressive therapy provided a meaningful shift away from routine, task focused medical caregiving, allowing them to bond with their child through joyful, creative activities and experience connection beyond day to day medical needs. The artwork created by their child served as a visual narrative of his life that they could always treasure</a:t>
            </a:r>
          </a:p>
          <a:p>
            <a:pPr indent="-228600">
              <a:lnSpc>
                <a:spcPct val="90000"/>
              </a:lnSpc>
              <a:spcAft>
                <a:spcPts val="600"/>
              </a:spcAft>
              <a:buFont typeface="Arial" panose="020B0604020202020204" pitchFamily="34" charset="0"/>
              <a:buChar char="•"/>
            </a:pPr>
            <a:endParaRPr lang="en-US" sz="1700" dirty="0"/>
          </a:p>
        </p:txBody>
      </p:sp>
      <p:pic>
        <p:nvPicPr>
          <p:cNvPr id="10" name="Picture 9">
            <a:extLst>
              <a:ext uri="{FF2B5EF4-FFF2-40B4-BE49-F238E27FC236}">
                <a16:creationId xmlns:a16="http://schemas.microsoft.com/office/drawing/2014/main" id="{DBF72B39-C6D8-5E73-0D08-4A563C72A745}"/>
              </a:ext>
            </a:extLst>
          </p:cNvPr>
          <p:cNvPicPr>
            <a:picLocks noChangeAspect="1"/>
          </p:cNvPicPr>
          <p:nvPr/>
        </p:nvPicPr>
        <p:blipFill>
          <a:blip r:embed="rId2"/>
          <a:stretch>
            <a:fillRect/>
          </a:stretch>
        </p:blipFill>
        <p:spPr>
          <a:xfrm>
            <a:off x="47860" y="176699"/>
            <a:ext cx="2404340" cy="3578080"/>
          </a:xfrm>
          <a:prstGeom prst="rect">
            <a:avLst/>
          </a:prstGeom>
        </p:spPr>
      </p:pic>
      <p:pic>
        <p:nvPicPr>
          <p:cNvPr id="13" name="Picture 12">
            <a:extLst>
              <a:ext uri="{FF2B5EF4-FFF2-40B4-BE49-F238E27FC236}">
                <a16:creationId xmlns:a16="http://schemas.microsoft.com/office/drawing/2014/main" id="{58F4F2F6-CEC5-CE8C-F823-2CC3E8E6950D}"/>
              </a:ext>
            </a:extLst>
          </p:cNvPr>
          <p:cNvPicPr>
            <a:picLocks noChangeAspect="1"/>
          </p:cNvPicPr>
          <p:nvPr/>
        </p:nvPicPr>
        <p:blipFill>
          <a:blip r:embed="rId3"/>
          <a:stretch>
            <a:fillRect/>
          </a:stretch>
        </p:blipFill>
        <p:spPr>
          <a:xfrm>
            <a:off x="1889724" y="3197892"/>
            <a:ext cx="2780600" cy="3392441"/>
          </a:xfrm>
          <a:prstGeom prst="rect">
            <a:avLst/>
          </a:prstGeom>
        </p:spPr>
      </p:pic>
    </p:spTree>
    <p:extLst>
      <p:ext uri="{BB962C8B-B14F-4D97-AF65-F5344CB8AC3E}">
        <p14:creationId xmlns:p14="http://schemas.microsoft.com/office/powerpoint/2010/main" val="14392159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6D1C01-E06E-5E88-206F-3591E0A576F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FA33767-F44D-4B3F-D33E-B9ED4D827DC2}"/>
              </a:ext>
            </a:extLst>
          </p:cNvPr>
          <p:cNvSpPr txBox="1"/>
          <p:nvPr/>
        </p:nvSpPr>
        <p:spPr>
          <a:xfrm>
            <a:off x="66050" y="285844"/>
            <a:ext cx="11467121"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dirty="0">
                <a:solidFill>
                  <a:schemeClr val="accent1">
                    <a:lumMod val="76000"/>
                  </a:schemeClr>
                </a:solidFill>
              </a:rPr>
              <a:t>Patient Experience: Massage Therapy &amp; Counseling &amp; Support Service</a:t>
            </a:r>
            <a:endParaRPr lang="en-US" sz="2800" dirty="0">
              <a:solidFill>
                <a:schemeClr val="accent1">
                  <a:lumMod val="76000"/>
                </a:schemeClr>
              </a:solidFill>
            </a:endParaRPr>
          </a:p>
        </p:txBody>
      </p:sp>
      <p:sp>
        <p:nvSpPr>
          <p:cNvPr id="2" name="TextBox 1">
            <a:extLst>
              <a:ext uri="{FF2B5EF4-FFF2-40B4-BE49-F238E27FC236}">
                <a16:creationId xmlns:a16="http://schemas.microsoft.com/office/drawing/2014/main" id="{1D9071E1-2BE5-1FC8-0221-3B20C26FEB50}"/>
              </a:ext>
            </a:extLst>
          </p:cNvPr>
          <p:cNvSpPr txBox="1"/>
          <p:nvPr/>
        </p:nvSpPr>
        <p:spPr>
          <a:xfrm>
            <a:off x="4124891" y="1557553"/>
            <a:ext cx="7596054" cy="4801314"/>
          </a:xfrm>
          <a:prstGeom prst="rect">
            <a:avLst/>
          </a:prstGeom>
          <a:noFill/>
        </p:spPr>
        <p:txBody>
          <a:bodyPr wrap="square" rtlCol="0">
            <a:spAutoFit/>
          </a:bodyPr>
          <a:lstStyle/>
          <a:p>
            <a:r>
              <a:rPr lang="en-US" sz="2400" b="1" u="sng" dirty="0">
                <a:solidFill>
                  <a:schemeClr val="accent1">
                    <a:lumMod val="75000"/>
                  </a:schemeClr>
                </a:solidFill>
              </a:rPr>
              <a:t>Goal</a:t>
            </a:r>
            <a:r>
              <a:rPr lang="en-US" sz="2400" b="1" dirty="0">
                <a:solidFill>
                  <a:schemeClr val="accent1">
                    <a:lumMod val="75000"/>
                  </a:schemeClr>
                </a:solidFill>
              </a:rPr>
              <a:t>: </a:t>
            </a:r>
            <a:r>
              <a:rPr lang="en-US" sz="2400" b="1" dirty="0">
                <a:solidFill>
                  <a:schemeClr val="accent1">
                    <a:lumMod val="75000"/>
                  </a:schemeClr>
                </a:solidFill>
                <a:cs typeface="Arial" panose="020B0604020202020204" pitchFamily="34" charset="0"/>
              </a:rPr>
              <a:t>Decrease chronic myofascial pain in respiratory muscles and improve quality of life; </a:t>
            </a:r>
          </a:p>
          <a:p>
            <a:r>
              <a:rPr lang="en-US" sz="2400" b="1" dirty="0">
                <a:solidFill>
                  <a:schemeClr val="accent1">
                    <a:lumMod val="75000"/>
                  </a:schemeClr>
                </a:solidFill>
                <a:cs typeface="Arial" panose="020B0604020202020204" pitchFamily="34" charset="0"/>
              </a:rPr>
              <a:t>Prevent caregiver fatigue and support safe maintenance of the child in the home environment</a:t>
            </a:r>
          </a:p>
          <a:p>
            <a:endParaRPr lang="en-US" sz="2400" b="1" dirty="0">
              <a:solidFill>
                <a:schemeClr val="accent1">
                  <a:lumMod val="75000"/>
                </a:schemeClr>
              </a:solidFill>
              <a:cs typeface="Arial" panose="020B0604020202020204" pitchFamily="34" charset="0"/>
            </a:endParaRPr>
          </a:p>
          <a:p>
            <a:r>
              <a:rPr lang="en-US" sz="2400" b="1" u="sng" dirty="0">
                <a:solidFill>
                  <a:schemeClr val="accent1">
                    <a:lumMod val="75000"/>
                  </a:schemeClr>
                </a:solidFill>
              </a:rPr>
              <a:t>Intervention</a:t>
            </a:r>
            <a:r>
              <a:rPr lang="en-US" sz="2400" b="1" dirty="0">
                <a:solidFill>
                  <a:schemeClr val="accent1">
                    <a:lumMod val="75000"/>
                  </a:schemeClr>
                </a:solidFill>
              </a:rPr>
              <a:t>: Massage therapy 2 times per week; counseling 1 time per month</a:t>
            </a:r>
          </a:p>
          <a:p>
            <a:endParaRPr lang="en-US" sz="2400" b="1" dirty="0">
              <a:solidFill>
                <a:schemeClr val="accent1">
                  <a:lumMod val="75000"/>
                </a:schemeClr>
              </a:solidFill>
            </a:endParaRPr>
          </a:p>
          <a:p>
            <a:r>
              <a:rPr lang="en-US" sz="2400" b="1" u="sng" dirty="0">
                <a:solidFill>
                  <a:schemeClr val="accent1">
                    <a:lumMod val="75000"/>
                  </a:schemeClr>
                </a:solidFill>
              </a:rPr>
              <a:t>Outcome</a:t>
            </a:r>
            <a:r>
              <a:rPr lang="en-US" sz="2400" b="1" dirty="0">
                <a:solidFill>
                  <a:schemeClr val="accent1">
                    <a:lumMod val="75000"/>
                  </a:schemeClr>
                </a:solidFill>
              </a:rPr>
              <a:t>: Child experienced improved comfort and quality of life, while the caregiver demonstrated strengthened coping capacity, supporting safe and sustained care within the home environment</a:t>
            </a:r>
            <a:r>
              <a:rPr lang="en-US" sz="2400" b="1">
                <a:solidFill>
                  <a:schemeClr val="accent1">
                    <a:lumMod val="75000"/>
                  </a:schemeClr>
                </a:solidFill>
              </a:rPr>
              <a:t>. </a:t>
            </a:r>
            <a:endParaRPr lang="en-US" sz="2400" b="1" dirty="0">
              <a:solidFill>
                <a:schemeClr val="accent1">
                  <a:lumMod val="75000"/>
                </a:schemeClr>
              </a:solidFill>
            </a:endParaRPr>
          </a:p>
          <a:p>
            <a:endParaRPr lang="en-US" dirty="0"/>
          </a:p>
        </p:txBody>
      </p:sp>
      <p:pic>
        <p:nvPicPr>
          <p:cNvPr id="5" name="Picture 4">
            <a:extLst>
              <a:ext uri="{FF2B5EF4-FFF2-40B4-BE49-F238E27FC236}">
                <a16:creationId xmlns:a16="http://schemas.microsoft.com/office/drawing/2014/main" id="{A9992E35-645E-FE9D-34A8-3A42E1448C2F}"/>
              </a:ext>
            </a:extLst>
          </p:cNvPr>
          <p:cNvPicPr>
            <a:picLocks noChangeAspect="1"/>
          </p:cNvPicPr>
          <p:nvPr/>
        </p:nvPicPr>
        <p:blipFill>
          <a:blip r:embed="rId2"/>
          <a:stretch>
            <a:fillRect/>
          </a:stretch>
        </p:blipFill>
        <p:spPr>
          <a:xfrm>
            <a:off x="146638" y="1582340"/>
            <a:ext cx="3067814" cy="2049944"/>
          </a:xfrm>
          <a:prstGeom prst="rect">
            <a:avLst/>
          </a:prstGeom>
        </p:spPr>
      </p:pic>
      <p:pic>
        <p:nvPicPr>
          <p:cNvPr id="8" name="Picture 7">
            <a:extLst>
              <a:ext uri="{FF2B5EF4-FFF2-40B4-BE49-F238E27FC236}">
                <a16:creationId xmlns:a16="http://schemas.microsoft.com/office/drawing/2014/main" id="{E058FC9A-6CAF-4EF2-A9E9-1405B7C56BFE}"/>
              </a:ext>
            </a:extLst>
          </p:cNvPr>
          <p:cNvPicPr>
            <a:picLocks noChangeAspect="1"/>
          </p:cNvPicPr>
          <p:nvPr/>
        </p:nvPicPr>
        <p:blipFill>
          <a:blip r:embed="rId3"/>
          <a:stretch>
            <a:fillRect/>
          </a:stretch>
        </p:blipFill>
        <p:spPr>
          <a:xfrm>
            <a:off x="240720" y="4122376"/>
            <a:ext cx="3063080" cy="2049944"/>
          </a:xfrm>
          <a:prstGeom prst="rect">
            <a:avLst/>
          </a:prstGeom>
        </p:spPr>
      </p:pic>
    </p:spTree>
    <p:extLst>
      <p:ext uri="{BB962C8B-B14F-4D97-AF65-F5344CB8AC3E}">
        <p14:creationId xmlns:p14="http://schemas.microsoft.com/office/powerpoint/2010/main" val="7326273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1">
    <p:bg>
      <p:bgPr>
        <a:solidFill>
          <a:srgbClr val="F7FBFF"/>
        </a:solidFill>
        <a:effectLst/>
      </p:bgPr>
    </p:bg>
    <p:spTree>
      <p:nvGrpSpPr>
        <p:cNvPr id="1" name=""/>
        <p:cNvGrpSpPr/>
        <p:nvPr/>
      </p:nvGrpSpPr>
      <p:grpSpPr>
        <a:xfrm>
          <a:off x="0" y="0"/>
          <a:ext cx="0" cy="0"/>
          <a:chOff x="0" y="0"/>
          <a:chExt cx="0" cy="0"/>
        </a:xfrm>
      </p:grpSpPr>
      <p:sp>
        <p:nvSpPr>
          <p:cNvPr id="2" name="Text 0"/>
          <p:cNvSpPr/>
          <p:nvPr/>
        </p:nvSpPr>
        <p:spPr>
          <a:xfrm>
            <a:off x="365760" y="182880"/>
            <a:ext cx="11247120" cy="365760"/>
          </a:xfrm>
          <a:prstGeom prst="rect">
            <a:avLst/>
          </a:prstGeom>
          <a:noFill/>
          <a:ln/>
        </p:spPr>
        <p:txBody>
          <a:bodyPr wrap="square" lIns="91440" tIns="45720" rIns="91440" bIns="45720" rtlCol="0" anchor="ctr"/>
          <a:lstStyle/>
          <a:p>
            <a:pPr marL="0" indent="0" algn="ctr">
              <a:buNone/>
            </a:pPr>
            <a:r>
              <a:rPr lang="en-US" sz="2800" b="1" dirty="0">
                <a:solidFill>
                  <a:schemeClr val="accent1">
                    <a:lumMod val="76000"/>
                  </a:schemeClr>
                </a:solidFill>
              </a:rPr>
              <a:t>How Do I Get Palliative Care Services for My Child?</a:t>
            </a:r>
            <a:endParaRPr lang="en-US" sz="2800" b="1" dirty="0">
              <a:solidFill>
                <a:schemeClr val="accent1">
                  <a:lumMod val="76000"/>
                </a:schemeClr>
              </a:solidFill>
              <a:ea typeface="Calibri"/>
              <a:cs typeface="Calibri"/>
            </a:endParaRPr>
          </a:p>
        </p:txBody>
      </p:sp>
      <p:sp>
        <p:nvSpPr>
          <p:cNvPr id="3" name="Text 1"/>
          <p:cNvSpPr/>
          <p:nvPr/>
        </p:nvSpPr>
        <p:spPr>
          <a:xfrm>
            <a:off x="914400" y="594360"/>
            <a:ext cx="10058400" cy="274320"/>
          </a:xfrm>
          <a:prstGeom prst="rect">
            <a:avLst/>
          </a:prstGeom>
          <a:noFill/>
          <a:ln/>
        </p:spPr>
        <p:txBody>
          <a:bodyPr wrap="square" rtlCol="0" anchor="ctr"/>
          <a:lstStyle/>
          <a:p>
            <a:pPr marL="0" indent="0" algn="ctr">
              <a:buNone/>
            </a:pPr>
            <a:r>
              <a:rPr lang="en-US" sz="1200" dirty="0">
                <a:solidFill>
                  <a:srgbClr val="4B5563"/>
                </a:solidFill>
              </a:rPr>
              <a:t>No matter where you're starting, we're here to help guide you through the process.</a:t>
            </a:r>
            <a:endParaRPr lang="en-US" sz="1200" dirty="0"/>
          </a:p>
        </p:txBody>
      </p:sp>
      <p:sp>
        <p:nvSpPr>
          <p:cNvPr id="4" name="Shape 2"/>
          <p:cNvSpPr/>
          <p:nvPr/>
        </p:nvSpPr>
        <p:spPr>
          <a:xfrm>
            <a:off x="274320" y="1280160"/>
            <a:ext cx="3657600" cy="4023360"/>
          </a:xfrm>
          <a:prstGeom prst="roundRect">
            <a:avLst/>
          </a:prstGeom>
          <a:solidFill>
            <a:srgbClr val="D9EEF9"/>
          </a:solidFill>
          <a:ln w="12700">
            <a:solidFill>
              <a:srgbClr val="4BA3D3"/>
            </a:solidFill>
            <a:prstDash val="solid"/>
          </a:ln>
        </p:spPr>
        <p:txBody>
          <a:bodyPr/>
          <a:lstStyle/>
          <a:p>
            <a:endParaRPr lang="en-US"/>
          </a:p>
        </p:txBody>
      </p:sp>
      <p:sp>
        <p:nvSpPr>
          <p:cNvPr id="5" name="Text 3"/>
          <p:cNvSpPr/>
          <p:nvPr/>
        </p:nvSpPr>
        <p:spPr>
          <a:xfrm>
            <a:off x="411480" y="1463040"/>
            <a:ext cx="3383280" cy="731520"/>
          </a:xfrm>
          <a:prstGeom prst="rect">
            <a:avLst/>
          </a:prstGeom>
          <a:noFill/>
          <a:ln/>
        </p:spPr>
        <p:txBody>
          <a:bodyPr wrap="square" rtlCol="0" anchor="ctr"/>
          <a:lstStyle/>
          <a:p>
            <a:pPr marL="0" indent="0" algn="ctr">
              <a:buNone/>
            </a:pPr>
            <a:r>
              <a:rPr lang="en-US" b="1" dirty="0">
                <a:solidFill>
                  <a:srgbClr val="0B5FA5"/>
                </a:solidFill>
              </a:rPr>
              <a:t>My Child Has Medicaid</a:t>
            </a:r>
            <a:endParaRPr lang="en-US" dirty="0"/>
          </a:p>
          <a:p>
            <a:pPr marL="0" indent="0" algn="ctr">
              <a:buNone/>
            </a:pPr>
            <a:r>
              <a:rPr lang="en-US" b="1" dirty="0">
                <a:solidFill>
                  <a:srgbClr val="0B5FA5"/>
                </a:solidFill>
              </a:rPr>
              <a:t>AND a Health Home Care Manager</a:t>
            </a:r>
            <a:endParaRPr lang="en-US" dirty="0"/>
          </a:p>
        </p:txBody>
      </p:sp>
      <p:sp>
        <p:nvSpPr>
          <p:cNvPr id="6" name="Text 4"/>
          <p:cNvSpPr/>
          <p:nvPr/>
        </p:nvSpPr>
        <p:spPr>
          <a:xfrm>
            <a:off x="457200" y="2240280"/>
            <a:ext cx="3200400" cy="2468880"/>
          </a:xfrm>
          <a:prstGeom prst="rect">
            <a:avLst/>
          </a:prstGeom>
          <a:noFill/>
          <a:ln/>
        </p:spPr>
        <p:txBody>
          <a:bodyPr wrap="square" rtlCol="0" anchor="ctr"/>
          <a:lstStyle/>
          <a:p>
            <a:pPr marL="0" indent="0">
              <a:buNone/>
            </a:pPr>
            <a:r>
              <a:rPr lang="en-US" dirty="0">
                <a:solidFill>
                  <a:srgbClr val="222222"/>
                </a:solidFill>
              </a:rPr>
              <a:t>You're already on the pathway!</a:t>
            </a:r>
            <a:endParaRPr lang="en-US" dirty="0"/>
          </a:p>
          <a:p>
            <a:pPr marL="0" indent="0">
              <a:buNone/>
            </a:pPr>
            <a:endParaRPr lang="en-US" dirty="0"/>
          </a:p>
          <a:p>
            <a:pPr marL="0" indent="0">
              <a:buNone/>
            </a:pPr>
            <a:r>
              <a:rPr lang="en-US" dirty="0">
                <a:solidFill>
                  <a:srgbClr val="222222"/>
                </a:solidFill>
              </a:rPr>
              <a:t>• Talk to your Care Manager</a:t>
            </a:r>
            <a:endParaRPr lang="en-US" dirty="0"/>
          </a:p>
          <a:p>
            <a:pPr marL="0" indent="0">
              <a:buNone/>
            </a:pPr>
            <a:r>
              <a:rPr lang="en-US" dirty="0">
                <a:solidFill>
                  <a:srgbClr val="222222"/>
                </a:solidFill>
              </a:rPr>
              <a:t>• Ask about HCBS eligibility</a:t>
            </a:r>
            <a:endParaRPr lang="en-US" dirty="0"/>
          </a:p>
          <a:p>
            <a:pPr marL="0" indent="0">
              <a:buNone/>
            </a:pPr>
            <a:r>
              <a:rPr lang="en-US" dirty="0">
                <a:solidFill>
                  <a:srgbClr val="222222"/>
                </a:solidFill>
              </a:rPr>
              <a:t>• Request a Palliative Care   </a:t>
            </a:r>
          </a:p>
          <a:p>
            <a:pPr marL="0" indent="0">
              <a:buNone/>
            </a:pPr>
            <a:r>
              <a:rPr lang="en-US" dirty="0">
                <a:solidFill>
                  <a:srgbClr val="222222"/>
                </a:solidFill>
              </a:rPr>
              <a:t>    referral</a:t>
            </a:r>
            <a:endParaRPr lang="en-US" dirty="0"/>
          </a:p>
        </p:txBody>
      </p:sp>
      <p:sp>
        <p:nvSpPr>
          <p:cNvPr id="7" name="Shape 5"/>
          <p:cNvSpPr/>
          <p:nvPr/>
        </p:nvSpPr>
        <p:spPr>
          <a:xfrm>
            <a:off x="4114800" y="1280160"/>
            <a:ext cx="3657600" cy="4023360"/>
          </a:xfrm>
          <a:prstGeom prst="roundRect">
            <a:avLst/>
          </a:prstGeom>
          <a:solidFill>
            <a:srgbClr val="D9EEF9"/>
          </a:solidFill>
          <a:ln w="12700">
            <a:solidFill>
              <a:srgbClr val="4BA3D3"/>
            </a:solidFill>
            <a:prstDash val="solid"/>
          </a:ln>
        </p:spPr>
        <p:txBody>
          <a:bodyPr/>
          <a:lstStyle/>
          <a:p>
            <a:endParaRPr lang="en-US"/>
          </a:p>
        </p:txBody>
      </p:sp>
      <p:sp>
        <p:nvSpPr>
          <p:cNvPr id="8" name="Text 6"/>
          <p:cNvSpPr/>
          <p:nvPr/>
        </p:nvSpPr>
        <p:spPr>
          <a:xfrm>
            <a:off x="4251960" y="1463040"/>
            <a:ext cx="3383280" cy="731520"/>
          </a:xfrm>
          <a:prstGeom prst="rect">
            <a:avLst/>
          </a:prstGeom>
          <a:noFill/>
          <a:ln/>
        </p:spPr>
        <p:txBody>
          <a:bodyPr wrap="square" rtlCol="0" anchor="ctr"/>
          <a:lstStyle/>
          <a:p>
            <a:pPr marL="0" indent="0" algn="ctr">
              <a:buNone/>
            </a:pPr>
            <a:r>
              <a:rPr lang="en-US" b="1" dirty="0">
                <a:solidFill>
                  <a:srgbClr val="0B5FA5"/>
                </a:solidFill>
              </a:rPr>
              <a:t>My Child Has Medicaid</a:t>
            </a:r>
            <a:endParaRPr lang="en-US" dirty="0"/>
          </a:p>
          <a:p>
            <a:pPr marL="0" indent="0" algn="ctr">
              <a:buNone/>
            </a:pPr>
            <a:r>
              <a:rPr lang="en-US" b="1" dirty="0">
                <a:solidFill>
                  <a:srgbClr val="0B5FA5"/>
                </a:solidFill>
              </a:rPr>
              <a:t>BUT No Health Home Care Manager</a:t>
            </a:r>
            <a:endParaRPr lang="en-US" dirty="0"/>
          </a:p>
        </p:txBody>
      </p:sp>
      <p:sp>
        <p:nvSpPr>
          <p:cNvPr id="9" name="Text 7"/>
          <p:cNvSpPr/>
          <p:nvPr/>
        </p:nvSpPr>
        <p:spPr>
          <a:xfrm>
            <a:off x="4297680" y="2240280"/>
            <a:ext cx="3200400" cy="2468880"/>
          </a:xfrm>
          <a:prstGeom prst="rect">
            <a:avLst/>
          </a:prstGeom>
          <a:noFill/>
          <a:ln/>
        </p:spPr>
        <p:txBody>
          <a:bodyPr wrap="square" rtlCol="0" anchor="ctr"/>
          <a:lstStyle/>
          <a:p>
            <a:pPr marL="0" indent="0">
              <a:buNone/>
            </a:pPr>
            <a:endParaRPr lang="en-US" dirty="0">
              <a:solidFill>
                <a:srgbClr val="222222"/>
              </a:solidFill>
            </a:endParaRPr>
          </a:p>
          <a:p>
            <a:pPr marL="0" indent="0">
              <a:buNone/>
            </a:pPr>
            <a:r>
              <a:rPr lang="en-US" dirty="0">
                <a:solidFill>
                  <a:srgbClr val="222222"/>
                </a:solidFill>
              </a:rPr>
              <a:t>Connect with a Health Home.</a:t>
            </a:r>
            <a:endParaRPr lang="en-US" dirty="0"/>
          </a:p>
          <a:p>
            <a:pPr marL="0" indent="0">
              <a:buNone/>
            </a:pPr>
            <a:endParaRPr lang="en-US" dirty="0"/>
          </a:p>
          <a:p>
            <a:r>
              <a:rPr lang="en-US" dirty="0">
                <a:solidFill>
                  <a:srgbClr val="222222"/>
                </a:solidFill>
              </a:rPr>
              <a:t>• Get a Care Manager</a:t>
            </a:r>
            <a:endParaRPr lang="en-US" dirty="0"/>
          </a:p>
          <a:p>
            <a:r>
              <a:rPr lang="en-US" dirty="0">
                <a:solidFill>
                  <a:srgbClr val="222222"/>
                </a:solidFill>
              </a:rPr>
              <a:t>• Complete HCBS Eligibility process</a:t>
            </a:r>
            <a:endParaRPr lang="en-US" dirty="0"/>
          </a:p>
          <a:p>
            <a:r>
              <a:rPr lang="en-US" dirty="0">
                <a:solidFill>
                  <a:srgbClr val="222222"/>
                </a:solidFill>
              </a:rPr>
              <a:t>• Request Palliative Care services</a:t>
            </a:r>
          </a:p>
          <a:p>
            <a:pPr marL="285750" indent="-285750">
              <a:buFont typeface="Arial" panose="020B0604020202020204" pitchFamily="34" charset="0"/>
              <a:buChar char="•"/>
            </a:pPr>
            <a:r>
              <a:rPr lang="en-US" dirty="0">
                <a:solidFill>
                  <a:srgbClr val="222222"/>
                </a:solidFill>
              </a:rPr>
              <a:t>Your Care Manager will make a referral </a:t>
            </a:r>
            <a:endParaRPr lang="en-US" dirty="0"/>
          </a:p>
        </p:txBody>
      </p:sp>
      <p:sp>
        <p:nvSpPr>
          <p:cNvPr id="10" name="Shape 8"/>
          <p:cNvSpPr/>
          <p:nvPr/>
        </p:nvSpPr>
        <p:spPr>
          <a:xfrm>
            <a:off x="7955280" y="1280160"/>
            <a:ext cx="3657600" cy="4023360"/>
          </a:xfrm>
          <a:prstGeom prst="roundRect">
            <a:avLst/>
          </a:prstGeom>
          <a:solidFill>
            <a:srgbClr val="D9EEF9"/>
          </a:solidFill>
          <a:ln w="12700">
            <a:solidFill>
              <a:srgbClr val="4BA3D3"/>
            </a:solidFill>
            <a:prstDash val="solid"/>
          </a:ln>
        </p:spPr>
        <p:txBody>
          <a:bodyPr/>
          <a:lstStyle/>
          <a:p>
            <a:endParaRPr lang="en-US"/>
          </a:p>
        </p:txBody>
      </p:sp>
      <p:sp>
        <p:nvSpPr>
          <p:cNvPr id="11" name="Text 9"/>
          <p:cNvSpPr/>
          <p:nvPr/>
        </p:nvSpPr>
        <p:spPr>
          <a:xfrm>
            <a:off x="8092440" y="1463040"/>
            <a:ext cx="3383280" cy="731520"/>
          </a:xfrm>
          <a:prstGeom prst="rect">
            <a:avLst/>
          </a:prstGeom>
          <a:noFill/>
          <a:ln/>
        </p:spPr>
        <p:txBody>
          <a:bodyPr wrap="square" rtlCol="0" anchor="ctr"/>
          <a:lstStyle/>
          <a:p>
            <a:pPr marL="0" indent="0" algn="ctr">
              <a:buNone/>
            </a:pPr>
            <a:r>
              <a:rPr lang="en-US" b="1" dirty="0">
                <a:solidFill>
                  <a:srgbClr val="0B5FA5"/>
                </a:solidFill>
              </a:rPr>
              <a:t>My Child Does NOT</a:t>
            </a:r>
            <a:endParaRPr lang="en-US" dirty="0"/>
          </a:p>
          <a:p>
            <a:pPr marL="0" indent="0" algn="ctr">
              <a:buNone/>
            </a:pPr>
            <a:r>
              <a:rPr lang="en-US" b="1" dirty="0">
                <a:solidFill>
                  <a:srgbClr val="0B5FA5"/>
                </a:solidFill>
              </a:rPr>
              <a:t>Have Medicaid</a:t>
            </a:r>
            <a:endParaRPr lang="en-US" dirty="0"/>
          </a:p>
        </p:txBody>
      </p:sp>
      <p:sp>
        <p:nvSpPr>
          <p:cNvPr id="12" name="Text 10"/>
          <p:cNvSpPr/>
          <p:nvPr/>
        </p:nvSpPr>
        <p:spPr>
          <a:xfrm>
            <a:off x="8138160" y="2240280"/>
            <a:ext cx="3200400" cy="2468880"/>
          </a:xfrm>
          <a:prstGeom prst="rect">
            <a:avLst/>
          </a:prstGeom>
          <a:noFill/>
          <a:ln/>
        </p:spPr>
        <p:txBody>
          <a:bodyPr wrap="square" lIns="91440" tIns="45720" rIns="91440" bIns="45720" rtlCol="0" anchor="ctr"/>
          <a:lstStyle/>
          <a:p>
            <a:pPr marL="0" indent="0">
              <a:buNone/>
            </a:pPr>
            <a:endParaRPr lang="en-US" dirty="0"/>
          </a:p>
          <a:p>
            <a:pPr marL="0" indent="0">
              <a:buNone/>
            </a:pPr>
            <a:r>
              <a:rPr lang="en-US" dirty="0"/>
              <a:t>Start Here.</a:t>
            </a:r>
          </a:p>
          <a:p>
            <a:pPr marL="0" indent="0">
              <a:buNone/>
            </a:pPr>
            <a:endParaRPr lang="en-US" dirty="0"/>
          </a:p>
          <a:p>
            <a:pPr marL="285750" indent="-285750">
              <a:buFont typeface="Arial" panose="020B0604020202020204" pitchFamily="34" charset="0"/>
              <a:buChar char="•"/>
            </a:pPr>
            <a:r>
              <a:rPr lang="en-US" dirty="0">
                <a:solidFill>
                  <a:srgbClr val="222222"/>
                </a:solidFill>
              </a:rPr>
              <a:t>Contact the DOH Child &amp; Youth Evaluation Services (CYES)</a:t>
            </a:r>
            <a:endParaRPr lang="en-US" dirty="0"/>
          </a:p>
          <a:p>
            <a:pPr marL="285750" indent="-285750">
              <a:buFont typeface="Arial" panose="020B0604020202020204" pitchFamily="34" charset="0"/>
              <a:buChar char="•"/>
            </a:pPr>
            <a:r>
              <a:rPr lang="en-US" dirty="0">
                <a:solidFill>
                  <a:srgbClr val="222222"/>
                </a:solidFill>
                <a:ea typeface="Calibri"/>
                <a:cs typeface="Calibri"/>
              </a:rPr>
              <a:t>Complete HCBS eligibility process</a:t>
            </a:r>
            <a:endParaRPr lang="en-US" dirty="0"/>
          </a:p>
          <a:p>
            <a:pPr marL="285750" indent="-285750">
              <a:buFont typeface="Arial" panose="020B0604020202020204" pitchFamily="34" charset="0"/>
              <a:buChar char="•"/>
            </a:pPr>
            <a:r>
              <a:rPr lang="en-US" dirty="0">
                <a:solidFill>
                  <a:srgbClr val="222222"/>
                </a:solidFill>
                <a:ea typeface="Calibri"/>
                <a:cs typeface="Calibri"/>
              </a:rPr>
              <a:t>Apply for Medicaid</a:t>
            </a:r>
            <a:endParaRPr lang="en-US" dirty="0">
              <a:solidFill>
                <a:srgbClr val="222222"/>
              </a:solidFill>
            </a:endParaRPr>
          </a:p>
          <a:p>
            <a:pPr marL="285750" indent="-285750">
              <a:buFont typeface="Arial" panose="020B0604020202020204" pitchFamily="34" charset="0"/>
              <a:buChar char="•"/>
            </a:pPr>
            <a:r>
              <a:rPr lang="en-US" dirty="0">
                <a:solidFill>
                  <a:srgbClr val="222222"/>
                </a:solidFill>
              </a:rPr>
              <a:t>Connect with a Health Home</a:t>
            </a:r>
            <a:endParaRPr lang="en-US" dirty="0"/>
          </a:p>
          <a:p>
            <a:pPr marL="285750" indent="-285750">
              <a:buFont typeface="Arial" panose="020B0604020202020204" pitchFamily="34" charset="0"/>
              <a:buChar char="•"/>
            </a:pPr>
            <a:r>
              <a:rPr lang="en-US" dirty="0">
                <a:solidFill>
                  <a:srgbClr val="222222"/>
                </a:solidFill>
              </a:rPr>
              <a:t>Access services</a:t>
            </a:r>
            <a:endParaRPr lang="en-US" dirty="0"/>
          </a:p>
        </p:txBody>
      </p:sp>
      <p:sp>
        <p:nvSpPr>
          <p:cNvPr id="13" name="Shape 11"/>
          <p:cNvSpPr/>
          <p:nvPr/>
        </p:nvSpPr>
        <p:spPr>
          <a:xfrm>
            <a:off x="457200" y="5623560"/>
            <a:ext cx="10972800" cy="502920"/>
          </a:xfrm>
          <a:prstGeom prst="roundRect">
            <a:avLst/>
          </a:prstGeom>
          <a:solidFill>
            <a:srgbClr val="0B5FA5"/>
          </a:solidFill>
          <a:ln w="12700">
            <a:solidFill>
              <a:srgbClr val="0B5FA5"/>
            </a:solidFill>
            <a:prstDash val="solid"/>
          </a:ln>
        </p:spPr>
        <p:txBody>
          <a:bodyPr/>
          <a:lstStyle/>
          <a:p>
            <a:endParaRPr lang="en-US"/>
          </a:p>
        </p:txBody>
      </p:sp>
      <p:sp>
        <p:nvSpPr>
          <p:cNvPr id="14" name="Text 12"/>
          <p:cNvSpPr/>
          <p:nvPr/>
        </p:nvSpPr>
        <p:spPr>
          <a:xfrm>
            <a:off x="640080" y="5742432"/>
            <a:ext cx="10607040" cy="182880"/>
          </a:xfrm>
          <a:prstGeom prst="rect">
            <a:avLst/>
          </a:prstGeom>
          <a:noFill/>
          <a:ln/>
        </p:spPr>
        <p:txBody>
          <a:bodyPr wrap="square" rtlCol="0" anchor="ctr"/>
          <a:lstStyle/>
          <a:p>
            <a:pPr marL="0" indent="0" algn="ctr">
              <a:buNone/>
            </a:pPr>
            <a:r>
              <a:rPr lang="en-US" sz="1100" dirty="0">
                <a:solidFill>
                  <a:srgbClr val="FFFFFF"/>
                </a:solidFill>
              </a:rPr>
              <a:t>Not sure where to start? Talk with your medical providers, social worker, care manager, or palliative care team. We can help.</a:t>
            </a:r>
            <a:endParaRPr lang="en-US" sz="1100" dirty="0"/>
          </a:p>
        </p:txBody>
      </p:sp>
    </p:spTree>
    <p:extLst>
      <p:ext uri="{BB962C8B-B14F-4D97-AF65-F5344CB8AC3E}">
        <p14:creationId xmlns:p14="http://schemas.microsoft.com/office/powerpoint/2010/main" val="35264744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14E1AC-3FC4-28C2-B444-AA19CD1FDBD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0BCEF58-CDCC-2406-252F-46B501E9107E}"/>
              </a:ext>
            </a:extLst>
          </p:cNvPr>
          <p:cNvSpPr txBox="1"/>
          <p:nvPr/>
        </p:nvSpPr>
        <p:spPr>
          <a:xfrm>
            <a:off x="362439" y="285844"/>
            <a:ext cx="1146712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dirty="0">
                <a:solidFill>
                  <a:schemeClr val="accent1">
                    <a:lumMod val="76000"/>
                  </a:schemeClr>
                </a:solidFill>
              </a:rPr>
              <a:t>Contact Information</a:t>
            </a:r>
            <a:endParaRPr lang="en-US" dirty="0">
              <a:solidFill>
                <a:schemeClr val="accent1">
                  <a:lumMod val="76000"/>
                </a:schemeClr>
              </a:solidFill>
            </a:endParaRPr>
          </a:p>
        </p:txBody>
      </p:sp>
      <p:pic>
        <p:nvPicPr>
          <p:cNvPr id="6" name="Picture 5" descr="A blue text on a black background&#10;&#10;AI-generated content may be incorrect.">
            <a:extLst>
              <a:ext uri="{FF2B5EF4-FFF2-40B4-BE49-F238E27FC236}">
                <a16:creationId xmlns:a16="http://schemas.microsoft.com/office/drawing/2014/main" id="{1DC87E17-F3EC-1CE5-E051-B8A35AEFE1AB}"/>
              </a:ext>
            </a:extLst>
          </p:cNvPr>
          <p:cNvPicPr>
            <a:picLocks noChangeAspect="1"/>
          </p:cNvPicPr>
          <p:nvPr/>
        </p:nvPicPr>
        <p:blipFill>
          <a:blip r:embed="rId2"/>
          <a:srcRect b="2703"/>
          <a:stretch>
            <a:fillRect/>
          </a:stretch>
        </p:blipFill>
        <p:spPr>
          <a:xfrm>
            <a:off x="8076346" y="5719641"/>
            <a:ext cx="4040310" cy="1063210"/>
          </a:xfrm>
          <a:prstGeom prst="rect">
            <a:avLst/>
          </a:prstGeom>
        </p:spPr>
      </p:pic>
      <p:sp>
        <p:nvSpPr>
          <p:cNvPr id="2" name="TextBox 1">
            <a:extLst>
              <a:ext uri="{FF2B5EF4-FFF2-40B4-BE49-F238E27FC236}">
                <a16:creationId xmlns:a16="http://schemas.microsoft.com/office/drawing/2014/main" id="{A6F1E8FF-F039-5B47-9BBA-5F64BC60B371}"/>
              </a:ext>
            </a:extLst>
          </p:cNvPr>
          <p:cNvSpPr txBox="1"/>
          <p:nvPr/>
        </p:nvSpPr>
        <p:spPr>
          <a:xfrm>
            <a:off x="692727" y="1274618"/>
            <a:ext cx="6298327" cy="4801314"/>
          </a:xfrm>
          <a:prstGeom prst="rect">
            <a:avLst/>
          </a:prstGeom>
          <a:noFill/>
        </p:spPr>
        <p:txBody>
          <a:bodyPr wrap="none" rtlCol="0">
            <a:spAutoFit/>
          </a:bodyPr>
          <a:lstStyle/>
          <a:p>
            <a:r>
              <a:rPr lang="en-US" sz="2400" b="1" dirty="0">
                <a:solidFill>
                  <a:schemeClr val="accent1">
                    <a:lumMod val="75000"/>
                  </a:schemeClr>
                </a:solidFill>
              </a:rPr>
              <a:t>Danielle Toto, LMSW</a:t>
            </a:r>
          </a:p>
          <a:p>
            <a:r>
              <a:rPr lang="en-US" sz="2400" b="1" dirty="0">
                <a:solidFill>
                  <a:schemeClr val="accent1">
                    <a:lumMod val="75000"/>
                  </a:schemeClr>
                </a:solidFill>
              </a:rPr>
              <a:t>HCBS Waiver Palliative Care Program Supervisor</a:t>
            </a:r>
          </a:p>
          <a:p>
            <a:r>
              <a:rPr lang="en-US" sz="2400" b="1" dirty="0">
                <a:solidFill>
                  <a:schemeClr val="accent1">
                    <a:lumMod val="75000"/>
                  </a:schemeClr>
                </a:solidFill>
              </a:rPr>
              <a:t>St. Mary’s Home Care</a:t>
            </a:r>
          </a:p>
          <a:p>
            <a:r>
              <a:rPr lang="en-US" sz="2400" b="1" dirty="0">
                <a:solidFill>
                  <a:schemeClr val="accent1">
                    <a:lumMod val="75000"/>
                  </a:schemeClr>
                </a:solidFill>
              </a:rPr>
              <a:t>Phone: 631-755-1809</a:t>
            </a:r>
          </a:p>
          <a:p>
            <a:r>
              <a:rPr lang="en-US" sz="2400" b="1" dirty="0">
                <a:solidFill>
                  <a:schemeClr val="accent1">
                    <a:lumMod val="75000"/>
                  </a:schemeClr>
                </a:solidFill>
              </a:rPr>
              <a:t>Email: </a:t>
            </a:r>
            <a:r>
              <a:rPr lang="en-US" sz="2400" b="1" dirty="0">
                <a:solidFill>
                  <a:schemeClr val="accent1">
                    <a:lumMod val="75000"/>
                  </a:schemeClr>
                </a:solidFill>
                <a:hlinkClick r:id="rId3"/>
              </a:rPr>
              <a:t>dtoto@stmaryskids.org</a:t>
            </a:r>
            <a:endParaRPr lang="en-US" sz="2400" b="1" dirty="0">
              <a:solidFill>
                <a:schemeClr val="accent1">
                  <a:lumMod val="75000"/>
                </a:schemeClr>
              </a:solidFill>
            </a:endParaRPr>
          </a:p>
          <a:p>
            <a:endParaRPr lang="en-US" sz="2400" b="1" dirty="0">
              <a:solidFill>
                <a:schemeClr val="accent1">
                  <a:lumMod val="75000"/>
                </a:schemeClr>
              </a:solidFill>
            </a:endParaRPr>
          </a:p>
          <a:p>
            <a:endParaRPr lang="en-US" sz="2400" b="1" dirty="0">
              <a:solidFill>
                <a:schemeClr val="accent1">
                  <a:lumMod val="75000"/>
                </a:schemeClr>
              </a:solidFill>
            </a:endParaRPr>
          </a:p>
          <a:p>
            <a:r>
              <a:rPr lang="en-US" sz="2400" b="1" dirty="0">
                <a:solidFill>
                  <a:schemeClr val="accent1">
                    <a:lumMod val="75000"/>
                  </a:schemeClr>
                </a:solidFill>
              </a:rPr>
              <a:t>Yaneth Velez</a:t>
            </a:r>
          </a:p>
          <a:p>
            <a:r>
              <a:rPr lang="en-US" sz="2400" b="1" dirty="0">
                <a:solidFill>
                  <a:schemeClr val="accent1">
                    <a:lumMod val="75000"/>
                  </a:schemeClr>
                </a:solidFill>
              </a:rPr>
              <a:t>Program Assistant</a:t>
            </a:r>
          </a:p>
          <a:p>
            <a:r>
              <a:rPr lang="en-US" sz="2400" b="1" dirty="0">
                <a:solidFill>
                  <a:schemeClr val="accent1">
                    <a:lumMod val="75000"/>
                  </a:schemeClr>
                </a:solidFill>
              </a:rPr>
              <a:t>St. Mary’s Home Care</a:t>
            </a:r>
          </a:p>
          <a:p>
            <a:r>
              <a:rPr lang="en-US" sz="2400" b="1" dirty="0">
                <a:solidFill>
                  <a:schemeClr val="accent1">
                    <a:lumMod val="75000"/>
                  </a:schemeClr>
                </a:solidFill>
              </a:rPr>
              <a:t>Phone: 631-755-1806</a:t>
            </a:r>
          </a:p>
          <a:p>
            <a:r>
              <a:rPr lang="en-US" sz="2400" b="1" dirty="0">
                <a:solidFill>
                  <a:schemeClr val="accent1">
                    <a:lumMod val="75000"/>
                  </a:schemeClr>
                </a:solidFill>
              </a:rPr>
              <a:t>Email: </a:t>
            </a:r>
            <a:r>
              <a:rPr lang="en-US" sz="2400" b="1" dirty="0">
                <a:solidFill>
                  <a:schemeClr val="accent1">
                    <a:lumMod val="75000"/>
                  </a:schemeClr>
                </a:solidFill>
                <a:hlinkClick r:id="rId4"/>
              </a:rPr>
              <a:t>yvelez@stmaryskids.org</a:t>
            </a:r>
            <a:endParaRPr lang="en-US" sz="2400" b="1" dirty="0">
              <a:solidFill>
                <a:schemeClr val="accent1">
                  <a:lumMod val="75000"/>
                </a:schemeClr>
              </a:solidFill>
            </a:endParaRPr>
          </a:p>
          <a:p>
            <a:endParaRPr lang="en-US" b="1" dirty="0">
              <a:solidFill>
                <a:schemeClr val="accent1">
                  <a:lumMod val="75000"/>
                </a:schemeClr>
              </a:solidFill>
            </a:endParaRPr>
          </a:p>
        </p:txBody>
      </p:sp>
    </p:spTree>
    <p:extLst>
      <p:ext uri="{BB962C8B-B14F-4D97-AF65-F5344CB8AC3E}">
        <p14:creationId xmlns:p14="http://schemas.microsoft.com/office/powerpoint/2010/main" val="4100664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320b9f3e-aa64-4a55-a976-a149c221660f" xsi:nil="true"/>
    <lcf76f155ced4ddcb4097134ff3c332f xmlns="b3fb61b3-af20-4f2d-8366-fcce5dd0e515">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DADF8E1CAECA048B7064CA4042733B6" ma:contentTypeVersion="12" ma:contentTypeDescription="Create a new document." ma:contentTypeScope="" ma:versionID="61651304f7f887c76ce3ce79e34548c1">
  <xsd:schema xmlns:xsd="http://www.w3.org/2001/XMLSchema" xmlns:xs="http://www.w3.org/2001/XMLSchema" xmlns:p="http://schemas.microsoft.com/office/2006/metadata/properties" xmlns:ns2="b3fb61b3-af20-4f2d-8366-fcce5dd0e515" xmlns:ns3="320b9f3e-aa64-4a55-a976-a149c221660f" targetNamespace="http://schemas.microsoft.com/office/2006/metadata/properties" ma:root="true" ma:fieldsID="c96cff5eaec95f29aa50df46987ff7db" ns2:_="" ns3:_="">
    <xsd:import namespace="b3fb61b3-af20-4f2d-8366-fcce5dd0e515"/>
    <xsd:import namespace="320b9f3e-aa64-4a55-a976-a149c221660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Locatio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3fb61b3-af20-4f2d-8366-fcce5dd0e5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f977924-7c32-44b8-9273-7ba7699abd43" ma:termSetId="09814cd3-568e-fe90-9814-8d621ff8fb84" ma:anchorId="fba54fb3-c3e1-fe81-a776-ca4b69148c4d" ma:open="true" ma:isKeyword="false">
      <xsd:complexType>
        <xsd:sequence>
          <xsd:element ref="pc:Terms" minOccurs="0" maxOccurs="1"/>
        </xsd:sequence>
      </xsd:complexType>
    </xsd:element>
    <xsd:element name="MediaServiceLocation" ma:index="18" nillable="true" ma:displayName="Location" ma:indexed="true" ma:internalName="MediaServiceLocatio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20b9f3e-aa64-4a55-a976-a149c221660f"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295a81f5-d973-43c5-a481-730623c89879}" ma:internalName="TaxCatchAll" ma:showField="CatchAllData" ma:web="320b9f3e-aa64-4a55-a976-a149c221660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02B762B-D48F-4839-9343-23509EAE7773}">
  <ds:schemaRefs>
    <ds:schemaRef ds:uri="http://schemas.microsoft.com/sharepoint/v3/contenttype/forms"/>
  </ds:schemaRefs>
</ds:datastoreItem>
</file>

<file path=customXml/itemProps2.xml><?xml version="1.0" encoding="utf-8"?>
<ds:datastoreItem xmlns:ds="http://schemas.openxmlformats.org/officeDocument/2006/customXml" ds:itemID="{8F176F9B-2916-4641-B264-63777DA8278C}">
  <ds:schemaRefs>
    <ds:schemaRef ds:uri="http://www.w3.org/XML/1998/namespace"/>
    <ds:schemaRef ds:uri="http://schemas.microsoft.com/office/2006/documentManagement/types"/>
    <ds:schemaRef ds:uri="http://schemas.openxmlformats.org/package/2006/metadata/core-properties"/>
    <ds:schemaRef ds:uri="ea00c835-a09a-4b86-9e65-8205c97bb7a4"/>
    <ds:schemaRef ds:uri="http://purl.org/dc/elements/1.1/"/>
    <ds:schemaRef ds:uri="http://purl.org/dc/terms/"/>
    <ds:schemaRef ds:uri="http://purl.org/dc/dcmitype/"/>
    <ds:schemaRef ds:uri="http://schemas.microsoft.com/office/infopath/2007/PartnerControls"/>
    <ds:schemaRef ds:uri="97e90ee0-2c4b-45bb-877a-f95022ed7477"/>
    <ds:schemaRef ds:uri="http://schemas.microsoft.com/office/2006/metadata/properties"/>
  </ds:schemaRefs>
</ds:datastoreItem>
</file>

<file path=customXml/itemProps3.xml><?xml version="1.0" encoding="utf-8"?>
<ds:datastoreItem xmlns:ds="http://schemas.openxmlformats.org/officeDocument/2006/customXml" ds:itemID="{BBC0095D-AA2E-4217-A87A-88F581CE10B5}"/>
</file>

<file path=docProps/app.xml><?xml version="1.0" encoding="utf-8"?>
<Properties xmlns="http://schemas.openxmlformats.org/officeDocument/2006/extended-properties" xmlns:vt="http://schemas.openxmlformats.org/officeDocument/2006/docPropsVTypes">
  <TotalTime>44</TotalTime>
  <Words>570</Words>
  <Application>Microsoft Office PowerPoint</Application>
  <PresentationFormat>Widescreen</PresentationFormat>
  <Paragraphs>93</Paragraphs>
  <Slides>7</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Corbel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Toto, Danielle</dc:creator>
  <cp:lastModifiedBy>Speller, Nancy</cp:lastModifiedBy>
  <cp:revision>189</cp:revision>
  <dcterms:created xsi:type="dcterms:W3CDTF">2026-10-16T19:04:45Z</dcterms:created>
  <dcterms:modified xsi:type="dcterms:W3CDTF">2026-10-19T16:46:15Z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0x010100ADADF8E1CAECA048B7064CA4042733B6</vt:lpwstr>
  </property>
  <property fmtid="{D5CDD505-2E9C-101B-9397-08002B2CF9AE}" pid="3" name="MediaServiceImageTags">
    <vt:lpwstr/>
  </property>
</Properties>
</file>