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rawings/drawing1.xml" ContentType="application/vnd.openxmlformats-officedocument.drawingml.chartshapes+xml"/>
  <Override PartName="/ppt/drawings/drawing2.xml" ContentType="application/vnd.openxmlformats-officedocument.drawingml.chartshapes+xml"/>
  <Override PartName="/ppt/drawings/drawing3.xml" ContentType="application/vnd.openxmlformats-officedocument.drawingml.chartshap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29" r:id="rId2"/>
    <p:sldId id="324" r:id="rId3"/>
    <p:sldId id="335" r:id="rId4"/>
    <p:sldId id="331" r:id="rId5"/>
    <p:sldId id="323" r:id="rId6"/>
    <p:sldId id="327" r:id="rId7"/>
    <p:sldId id="322" r:id="rId8"/>
    <p:sldId id="325" r:id="rId9"/>
    <p:sldId id="328" r:id="rId10"/>
    <p:sldId id="279" r:id="rId11"/>
    <p:sldId id="278" r:id="rId12"/>
    <p:sldId id="332" r:id="rId13"/>
    <p:sldId id="334" r:id="rId14"/>
    <p:sldId id="333" r:id="rId15"/>
    <p:sldId id="272" r:id="rId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67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ethomas\AppData\Roaming\Microsoft\Excel\Book1%20(version%201).xlsb"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1" dirty="0"/>
              <a:t>Palliative Care Pathway to Compassionate Care Pathway, </a:t>
            </a:r>
          </a:p>
          <a:p>
            <a:pPr>
              <a:defRPr b="1"/>
            </a:pPr>
            <a:r>
              <a:rPr lang="en-US" b="1" dirty="0"/>
              <a:t>Number of Residents by Unit</a:t>
            </a:r>
          </a:p>
        </c:rich>
      </c:tx>
      <c:layout>
        <c:manualLayout>
          <c:xMode val="edge"/>
          <c:yMode val="edge"/>
          <c:x val="0.15136761713407287"/>
          <c:y val="2.265382542564626E-2"/>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7001848267861212"/>
          <c:y val="0.18474510206980155"/>
          <c:w val="0.72998151732138794"/>
          <c:h val="0.64455802295549469"/>
        </c:manualLayout>
      </c:layout>
      <c:barChart>
        <c:barDir val="col"/>
        <c:grouping val="clustered"/>
        <c:varyColors val="0"/>
        <c:ser>
          <c:idx val="0"/>
          <c:order val="0"/>
          <c:tx>
            <c:v>PRE-RUBRIC</c:v>
          </c:tx>
          <c:spPr>
            <a:solidFill>
              <a:schemeClr val="accent4">
                <a:lumMod val="60000"/>
                <a:lumOff val="40000"/>
              </a:schemeClr>
            </a:solidFill>
            <a:ln>
              <a:noFill/>
            </a:ln>
            <a:effectLst/>
          </c:spPr>
          <c:invertIfNegative val="0"/>
          <c:cat>
            <c:strRef>
              <c:f>Sheet1!$A$2:$A$6</c:f>
              <c:strCache>
                <c:ptCount val="5"/>
                <c:pt idx="0">
                  <c:v>Nursery</c:v>
                </c:pt>
                <c:pt idx="1">
                  <c:v>Toddlers</c:v>
                </c:pt>
                <c:pt idx="2">
                  <c:v>2CU</c:v>
                </c:pt>
                <c:pt idx="3">
                  <c:v>3CU</c:v>
                </c:pt>
                <c:pt idx="4">
                  <c:v>4CU</c:v>
                </c:pt>
              </c:strCache>
            </c:strRef>
          </c:cat>
          <c:val>
            <c:numRef>
              <c:f>Sheet1!$F$2:$F$6</c:f>
              <c:numCache>
                <c:formatCode>General</c:formatCode>
                <c:ptCount val="5"/>
                <c:pt idx="0">
                  <c:v>9</c:v>
                </c:pt>
                <c:pt idx="1">
                  <c:v>9</c:v>
                </c:pt>
                <c:pt idx="2">
                  <c:v>13</c:v>
                </c:pt>
                <c:pt idx="3">
                  <c:v>18</c:v>
                </c:pt>
                <c:pt idx="4">
                  <c:v>21</c:v>
                </c:pt>
              </c:numCache>
            </c:numRef>
          </c:val>
          <c:extLst>
            <c:ext xmlns:c16="http://schemas.microsoft.com/office/drawing/2014/chart" uri="{C3380CC4-5D6E-409C-BE32-E72D297353CC}">
              <c16:uniqueId val="{00000000-4D9D-4EC5-9972-6461B24DEB9E}"/>
            </c:ext>
          </c:extLst>
        </c:ser>
        <c:ser>
          <c:idx val="1"/>
          <c:order val="1"/>
          <c:tx>
            <c:v>POST-RUBRIC (MARCH 2025)</c:v>
          </c:tx>
          <c:spPr>
            <a:solidFill>
              <a:schemeClr val="tx2">
                <a:lumMod val="90000"/>
                <a:lumOff val="10000"/>
              </a:schemeClr>
            </a:solidFill>
            <a:ln>
              <a:noFill/>
            </a:ln>
            <a:effectLst/>
          </c:spPr>
          <c:invertIfNegative val="0"/>
          <c:cat>
            <c:strRef>
              <c:f>Sheet1!$A$2:$A$6</c:f>
              <c:strCache>
                <c:ptCount val="5"/>
                <c:pt idx="0">
                  <c:v>Nursery</c:v>
                </c:pt>
                <c:pt idx="1">
                  <c:v>Toddlers</c:v>
                </c:pt>
                <c:pt idx="2">
                  <c:v>2CU</c:v>
                </c:pt>
                <c:pt idx="3">
                  <c:v>3CU</c:v>
                </c:pt>
                <c:pt idx="4">
                  <c:v>4CU</c:v>
                </c:pt>
              </c:strCache>
            </c:strRef>
          </c:cat>
          <c:val>
            <c:numRef>
              <c:f>Sheet1!$F$12:$F$16</c:f>
              <c:numCache>
                <c:formatCode>General</c:formatCode>
                <c:ptCount val="5"/>
                <c:pt idx="0">
                  <c:v>22</c:v>
                </c:pt>
                <c:pt idx="1">
                  <c:v>22</c:v>
                </c:pt>
                <c:pt idx="2">
                  <c:v>19</c:v>
                </c:pt>
                <c:pt idx="3">
                  <c:v>23</c:v>
                </c:pt>
                <c:pt idx="4">
                  <c:v>22</c:v>
                </c:pt>
              </c:numCache>
            </c:numRef>
          </c:val>
          <c:extLst>
            <c:ext xmlns:c16="http://schemas.microsoft.com/office/drawing/2014/chart" uri="{C3380CC4-5D6E-409C-BE32-E72D297353CC}">
              <c16:uniqueId val="{00000001-4D9D-4EC5-9972-6461B24DEB9E}"/>
            </c:ext>
          </c:extLst>
        </c:ser>
        <c:dLbls>
          <c:showLegendKey val="0"/>
          <c:showVal val="0"/>
          <c:showCatName val="0"/>
          <c:showSerName val="0"/>
          <c:showPercent val="0"/>
          <c:showBubbleSize val="0"/>
        </c:dLbls>
        <c:gapWidth val="50"/>
        <c:axId val="1568300911"/>
        <c:axId val="1568301391"/>
      </c:barChart>
      <c:catAx>
        <c:axId val="1568300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68301391"/>
        <c:crosses val="autoZero"/>
        <c:auto val="1"/>
        <c:lblAlgn val="ctr"/>
        <c:lblOffset val="100"/>
        <c:noMultiLvlLbl val="0"/>
      </c:catAx>
      <c:valAx>
        <c:axId val="15683013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 of Residents</a:t>
                </a:r>
              </a:p>
            </c:rich>
          </c:tx>
          <c:layout>
            <c:manualLayout>
              <c:xMode val="edge"/>
              <c:yMode val="edge"/>
              <c:x val="0.12639074321317312"/>
              <c:y val="0.3082176927814660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68300911"/>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tx2">
        <a:lumMod val="10000"/>
        <a:lumOff val="90000"/>
      </a:schemeClr>
    </a:solidFill>
    <a:ln>
      <a:noFill/>
    </a:ln>
    <a:effectLst>
      <a:outerShdw blurRad="50800" dist="38100" dir="5400000" algn="t" rotWithShape="0">
        <a:prstClr val="black">
          <a:alpha val="40000"/>
        </a:prstClr>
      </a:outerShdw>
    </a:effectLst>
  </c:spPr>
  <c:txPr>
    <a:bodyPr/>
    <a:lstStyle/>
    <a:p>
      <a:pPr>
        <a:defRPr sz="1000">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1"/>
              <a:t>Palliative Care Pathway to Compassionate Care Pathway, Total Residents</a:t>
            </a:r>
          </a:p>
        </c:rich>
      </c:tx>
      <c:layout>
        <c:manualLayout>
          <c:xMode val="edge"/>
          <c:yMode val="edge"/>
          <c:x val="0.18057505840499335"/>
          <c:y val="3.2363390572039087E-3"/>
        </c:manualLayout>
      </c:layout>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26476035312830637"/>
          <c:y val="0.14831881208957015"/>
          <c:w val="0.71833060244129321"/>
          <c:h val="0.66540787814371094"/>
        </c:manualLayout>
      </c:layout>
      <c:barChart>
        <c:barDir val="col"/>
        <c:grouping val="clustered"/>
        <c:varyColors val="0"/>
        <c:ser>
          <c:idx val="0"/>
          <c:order val="0"/>
          <c:tx>
            <c:v>PRE-RUBRIC</c:v>
          </c:tx>
          <c:spPr>
            <a:solidFill>
              <a:schemeClr val="accent4">
                <a:lumMod val="60000"/>
                <a:lumOff val="40000"/>
              </a:schemeClr>
            </a:solidFill>
            <a:ln>
              <a:noFill/>
            </a:ln>
            <a:effectLst/>
          </c:spPr>
          <c:invertIfNegative val="0"/>
          <c:cat>
            <c:strRef>
              <c:f>Sheet1!$A$7</c:f>
              <c:strCache>
                <c:ptCount val="1"/>
                <c:pt idx="0">
                  <c:v>Total</c:v>
                </c:pt>
              </c:strCache>
            </c:strRef>
          </c:cat>
          <c:val>
            <c:numRef>
              <c:f>Sheet1!$F$7</c:f>
              <c:numCache>
                <c:formatCode>General</c:formatCode>
                <c:ptCount val="1"/>
                <c:pt idx="0">
                  <c:v>70</c:v>
                </c:pt>
              </c:numCache>
            </c:numRef>
          </c:val>
          <c:extLst>
            <c:ext xmlns:c16="http://schemas.microsoft.com/office/drawing/2014/chart" uri="{C3380CC4-5D6E-409C-BE32-E72D297353CC}">
              <c16:uniqueId val="{00000000-8217-4A7D-B365-BEF97FF38593}"/>
            </c:ext>
          </c:extLst>
        </c:ser>
        <c:ser>
          <c:idx val="1"/>
          <c:order val="1"/>
          <c:tx>
            <c:v>POST-RUBRIC (MARCH 2025)</c:v>
          </c:tx>
          <c:spPr>
            <a:solidFill>
              <a:schemeClr val="tx2">
                <a:lumMod val="90000"/>
                <a:lumOff val="10000"/>
              </a:schemeClr>
            </a:solidFill>
            <a:ln>
              <a:noFill/>
            </a:ln>
            <a:effectLst/>
          </c:spPr>
          <c:invertIfNegative val="0"/>
          <c:cat>
            <c:strRef>
              <c:f>Sheet1!$A$7</c:f>
              <c:strCache>
                <c:ptCount val="1"/>
                <c:pt idx="0">
                  <c:v>Total</c:v>
                </c:pt>
              </c:strCache>
            </c:strRef>
          </c:cat>
          <c:val>
            <c:numRef>
              <c:f>Sheet1!$F$17</c:f>
              <c:numCache>
                <c:formatCode>General</c:formatCode>
                <c:ptCount val="1"/>
                <c:pt idx="0">
                  <c:v>108</c:v>
                </c:pt>
              </c:numCache>
            </c:numRef>
          </c:val>
          <c:extLst>
            <c:ext xmlns:c16="http://schemas.microsoft.com/office/drawing/2014/chart" uri="{C3380CC4-5D6E-409C-BE32-E72D297353CC}">
              <c16:uniqueId val="{00000001-8217-4A7D-B365-BEF97FF38593}"/>
            </c:ext>
          </c:extLst>
        </c:ser>
        <c:dLbls>
          <c:showLegendKey val="0"/>
          <c:showVal val="0"/>
          <c:showCatName val="0"/>
          <c:showSerName val="0"/>
          <c:showPercent val="0"/>
          <c:showBubbleSize val="0"/>
        </c:dLbls>
        <c:gapWidth val="150"/>
        <c:axId val="1568300911"/>
        <c:axId val="1568301391"/>
      </c:barChart>
      <c:catAx>
        <c:axId val="1568300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68301391"/>
        <c:crosses val="autoZero"/>
        <c:auto val="1"/>
        <c:lblAlgn val="ctr"/>
        <c:lblOffset val="100"/>
        <c:noMultiLvlLbl val="0"/>
      </c:catAx>
      <c:valAx>
        <c:axId val="15683013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 of Residents</a:t>
                </a:r>
              </a:p>
            </c:rich>
          </c:tx>
          <c:layout>
            <c:manualLayout>
              <c:xMode val="edge"/>
              <c:yMode val="edge"/>
              <c:x val="0.12639074321317312"/>
              <c:y val="0.3082176927814660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68300911"/>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1">
        <a:lumMod val="20000"/>
        <a:lumOff val="80000"/>
      </a:schemeClr>
    </a:solidFill>
    <a:ln>
      <a:noFill/>
    </a:ln>
    <a:effectLst>
      <a:outerShdw blurRad="50800" dist="38100" dir="5400000" algn="t" rotWithShape="0">
        <a:prstClr val="black">
          <a:alpha val="40000"/>
        </a:prstClr>
      </a:outerShdw>
    </a:effectLst>
  </c:spPr>
  <c:txPr>
    <a:bodyPr/>
    <a:lstStyle/>
    <a:p>
      <a:pPr>
        <a:defRPr sz="1000">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2"/>
                </a:solidFill>
                <a:latin typeface="+mn-lt"/>
                <a:ea typeface="+mn-ea"/>
                <a:cs typeface="+mn-cs"/>
              </a:defRPr>
            </a:pPr>
            <a:r>
              <a:rPr lang="en-US" b="1" dirty="0">
                <a:solidFill>
                  <a:schemeClr val="tx2"/>
                </a:solidFill>
              </a:rPr>
              <a:t>Pre and Post Rubric Levels MARCH</a:t>
            </a:r>
            <a:r>
              <a:rPr lang="en-US" b="1" baseline="0" dirty="0">
                <a:solidFill>
                  <a:schemeClr val="tx2"/>
                </a:solidFill>
              </a:rPr>
              <a:t> 2025</a:t>
            </a:r>
            <a:endParaRPr lang="en-US" b="1" dirty="0">
              <a:solidFill>
                <a:schemeClr val="tx2"/>
              </a:solidFill>
            </a:endParaRPr>
          </a:p>
        </c:rich>
      </c:tx>
      <c:overlay val="0"/>
      <c:spPr>
        <a:noFill/>
        <a:ln w="38100">
          <a:solidFill>
            <a:srgbClr val="FF0000"/>
          </a:solidFill>
        </a:ln>
        <a:effectLst/>
      </c:spPr>
      <c:txPr>
        <a:bodyPr rot="0" spcFirstLastPara="1" vertOverflow="ellipsis" vert="horz" wrap="square" anchor="ctr" anchorCtr="1"/>
        <a:lstStyle/>
        <a:p>
          <a:pPr>
            <a:defRPr sz="1920" b="1" i="0" u="none" strike="noStrike" kern="1200" spc="0" baseline="0">
              <a:solidFill>
                <a:schemeClr val="tx2"/>
              </a:solidFill>
              <a:latin typeface="+mn-lt"/>
              <a:ea typeface="+mn-ea"/>
              <a:cs typeface="+mn-cs"/>
            </a:defRPr>
          </a:pPr>
          <a:endParaRPr lang="en-US"/>
        </a:p>
      </c:txPr>
    </c:title>
    <c:autoTitleDeleted val="0"/>
    <c:plotArea>
      <c:layout>
        <c:manualLayout>
          <c:layoutTarget val="inner"/>
          <c:xMode val="edge"/>
          <c:yMode val="edge"/>
          <c:x val="0.11666968421780181"/>
          <c:y val="0.18112718498164268"/>
          <c:w val="0.75688291300036104"/>
          <c:h val="0.69742593576096257"/>
        </c:manualLayout>
      </c:layout>
      <c:barChart>
        <c:barDir val="col"/>
        <c:grouping val="clustered"/>
        <c:varyColors val="0"/>
        <c:ser>
          <c:idx val="0"/>
          <c:order val="0"/>
          <c:tx>
            <c:strRef>
              <c:f>Sheet1!$A$1</c:f>
              <c:strCache>
                <c:ptCount val="1"/>
                <c:pt idx="0">
                  <c:v>PRE-RUBRIC</c:v>
                </c:pt>
              </c:strCache>
            </c:strRef>
          </c:tx>
          <c:spPr>
            <a:solidFill>
              <a:schemeClr val="tx2">
                <a:lumMod val="50000"/>
                <a:lumOff val="50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Lvl 1</c:v>
                </c:pt>
                <c:pt idx="1">
                  <c:v>Lvl 2</c:v>
                </c:pt>
                <c:pt idx="2">
                  <c:v>Lvl 3</c:v>
                </c:pt>
                <c:pt idx="3">
                  <c:v>Lvl 4</c:v>
                </c:pt>
              </c:strCache>
            </c:strRef>
          </c:cat>
          <c:val>
            <c:numRef>
              <c:f>Sheet1!$B$7:$E$7</c:f>
              <c:numCache>
                <c:formatCode>General</c:formatCode>
                <c:ptCount val="4"/>
                <c:pt idx="0">
                  <c:v>61</c:v>
                </c:pt>
                <c:pt idx="1">
                  <c:v>9</c:v>
                </c:pt>
                <c:pt idx="2">
                  <c:v>0</c:v>
                </c:pt>
                <c:pt idx="3">
                  <c:v>0</c:v>
                </c:pt>
              </c:numCache>
            </c:numRef>
          </c:val>
          <c:extLst>
            <c:ext xmlns:c16="http://schemas.microsoft.com/office/drawing/2014/chart" uri="{C3380CC4-5D6E-409C-BE32-E72D297353CC}">
              <c16:uniqueId val="{00000000-F365-478B-AA59-2D941BCA6AFC}"/>
            </c:ext>
          </c:extLst>
        </c:ser>
        <c:ser>
          <c:idx val="1"/>
          <c:order val="1"/>
          <c:tx>
            <c:strRef>
              <c:f>Sheet1!$A$11</c:f>
              <c:strCache>
                <c:ptCount val="1"/>
                <c:pt idx="0">
                  <c:v>POST-RUBRIC</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Lvl 1</c:v>
                </c:pt>
                <c:pt idx="1">
                  <c:v>Lvl 2</c:v>
                </c:pt>
                <c:pt idx="2">
                  <c:v>Lvl 3</c:v>
                </c:pt>
                <c:pt idx="3">
                  <c:v>Lvl 4</c:v>
                </c:pt>
              </c:strCache>
            </c:strRef>
          </c:cat>
          <c:val>
            <c:numRef>
              <c:f>Sheet1!$B$17:$E$17</c:f>
              <c:numCache>
                <c:formatCode>General</c:formatCode>
                <c:ptCount val="4"/>
                <c:pt idx="0">
                  <c:v>78</c:v>
                </c:pt>
                <c:pt idx="1">
                  <c:v>26</c:v>
                </c:pt>
                <c:pt idx="2">
                  <c:v>4</c:v>
                </c:pt>
                <c:pt idx="3">
                  <c:v>0</c:v>
                </c:pt>
              </c:numCache>
            </c:numRef>
          </c:val>
          <c:extLst>
            <c:ext xmlns:c16="http://schemas.microsoft.com/office/drawing/2014/chart" uri="{C3380CC4-5D6E-409C-BE32-E72D297353CC}">
              <c16:uniqueId val="{00000001-F365-478B-AA59-2D941BCA6AFC}"/>
            </c:ext>
          </c:extLst>
        </c:ser>
        <c:dLbls>
          <c:showLegendKey val="0"/>
          <c:showVal val="0"/>
          <c:showCatName val="0"/>
          <c:showSerName val="0"/>
          <c:showPercent val="0"/>
          <c:showBubbleSize val="0"/>
        </c:dLbls>
        <c:gapWidth val="150"/>
        <c:axId val="1568300911"/>
        <c:axId val="1568301391"/>
      </c:barChart>
      <c:catAx>
        <c:axId val="1568300911"/>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Level</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68301391"/>
        <c:crosses val="autoZero"/>
        <c:auto val="1"/>
        <c:lblAlgn val="ctr"/>
        <c:lblOffset val="100"/>
        <c:noMultiLvlLbl val="0"/>
      </c:catAx>
      <c:valAx>
        <c:axId val="156830139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 of Residents</a:t>
                </a:r>
              </a:p>
            </c:rich>
          </c:tx>
          <c:layout>
            <c:manualLayout>
              <c:xMode val="edge"/>
              <c:yMode val="edge"/>
              <c:x val="2.1361815754339118E-2"/>
              <c:y val="0.38782626511065282"/>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568300911"/>
        <c:crosses val="autoZero"/>
        <c:crossBetween val="between"/>
      </c:valAx>
      <c:spPr>
        <a:noFill/>
        <a:ln>
          <a:noFill/>
        </a:ln>
        <a:effectLst/>
      </c:spPr>
    </c:plotArea>
    <c:legend>
      <c:legendPos val="r"/>
      <c:layout>
        <c:manualLayout>
          <c:xMode val="edge"/>
          <c:yMode val="edge"/>
          <c:x val="0.30868091863675079"/>
          <c:y val="9.4038107773185234E-2"/>
          <c:w val="0.40562255629978827"/>
          <c:h val="7.7417430592436928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tx2">
        <a:lumMod val="10000"/>
        <a:lumOff val="90000"/>
      </a:schemeClr>
    </a:solidFill>
    <a:ln>
      <a:noFill/>
    </a:ln>
    <a:effectLst>
      <a:outerShdw blurRad="50800" dist="38100" dir="5400000" algn="t" rotWithShape="0">
        <a:prstClr val="black">
          <a:alpha val="40000"/>
        </a:prstClr>
      </a:outerShdw>
    </a:effectLst>
  </c:spPr>
  <c:txPr>
    <a:bodyPr/>
    <a:lstStyle/>
    <a:p>
      <a:pPr>
        <a:defRPr sz="1600"/>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D0B57F-588B-4D9A-A272-C39AE169C928}" type="doc">
      <dgm:prSet loTypeId="urn:microsoft.com/office/officeart/2005/8/layout/cycle5" loCatId="cycle" qsTypeId="urn:microsoft.com/office/officeart/2005/8/quickstyle/simple1#1" qsCatId="simple" csTypeId="urn:microsoft.com/office/officeart/2005/8/colors/accent1_2#1" csCatId="accent1" phldr="1"/>
      <dgm:spPr/>
      <dgm:t>
        <a:bodyPr/>
        <a:lstStyle/>
        <a:p>
          <a:endParaRPr lang="en-US"/>
        </a:p>
      </dgm:t>
    </dgm:pt>
    <dgm:pt modelId="{F90EB8E4-BD7B-43E3-B53B-8CED6FCDBE00}">
      <dgm:prSet phldrT="[Text]" custT="0"/>
      <dgm:spPr/>
      <dgm:t>
        <a:bodyPr/>
        <a:lstStyle/>
        <a:p>
          <a:pPr rtl="0"/>
          <a:r>
            <a:rPr lang="en-US">
              <a:latin typeface="Aptos Display" panose="02110004020202020204"/>
            </a:rPr>
            <a:t> </a:t>
          </a:r>
          <a:r>
            <a:rPr lang="en-US" sz="1800" b="1">
              <a:latin typeface="Aptos Display" panose="02110004020202020204"/>
            </a:rPr>
            <a:t> Interdisciplinary</a:t>
          </a:r>
          <a:endParaRPr lang="en-US" sz="1800" b="1"/>
        </a:p>
      </dgm:t>
    </dgm:pt>
    <dgm:pt modelId="{63A87ACE-3B4B-4FE5-9C64-75C49668340D}" type="parTrans" cxnId="{9107E2A8-BFB7-4CFF-8C8C-1FAB70FDFB74}">
      <dgm:prSet/>
      <dgm:spPr/>
      <dgm:t>
        <a:bodyPr/>
        <a:lstStyle/>
        <a:p>
          <a:endParaRPr lang="en-US"/>
        </a:p>
      </dgm:t>
    </dgm:pt>
    <dgm:pt modelId="{CEE4A1D4-CF03-4692-869B-1C5592476974}" type="sibTrans" cxnId="{9107E2A8-BFB7-4CFF-8C8C-1FAB70FDFB74}">
      <dgm:prSet/>
      <dgm:spPr>
        <a:ln w="19050"/>
        <a:effectLst>
          <a:outerShdw blurRad="50800" dist="38100" dir="18900000" algn="bl" rotWithShape="0">
            <a:prstClr val="black">
              <a:alpha val="40000"/>
            </a:prstClr>
          </a:outerShdw>
        </a:effectLst>
      </dgm:spPr>
      <dgm:t>
        <a:bodyPr/>
        <a:lstStyle/>
        <a:p>
          <a:endParaRPr lang="en-US"/>
        </a:p>
      </dgm:t>
    </dgm:pt>
    <dgm:pt modelId="{6BF90111-82BD-47A8-97B6-C4575DC9B7F5}">
      <dgm:prSet phldr="0"/>
      <dgm:spPr/>
      <dgm:t>
        <a:bodyPr/>
        <a:lstStyle/>
        <a:p>
          <a:pPr rtl="0"/>
          <a:r>
            <a:rPr lang="en-US" sz="1800" b="1">
              <a:latin typeface="Aptos Display" panose="02110004020202020204"/>
            </a:rPr>
            <a:t> Ethics</a:t>
          </a:r>
        </a:p>
      </dgm:t>
    </dgm:pt>
    <dgm:pt modelId="{41C62439-CE08-4064-8A25-3C5775039AC6}" type="parTrans" cxnId="{6C7EEB25-EBA4-4AA8-8066-1E262E75E2A6}">
      <dgm:prSet/>
      <dgm:spPr/>
      <dgm:t>
        <a:bodyPr/>
        <a:lstStyle/>
        <a:p>
          <a:endParaRPr lang="en-US"/>
        </a:p>
      </dgm:t>
    </dgm:pt>
    <dgm:pt modelId="{07FEF9C7-1BD8-4DB2-9930-026E313C7885}" type="sibTrans" cxnId="{6C7EEB25-EBA4-4AA8-8066-1E262E75E2A6}">
      <dgm:prSet/>
      <dgm:spPr>
        <a:ln w="19050"/>
        <a:effectLst>
          <a:outerShdw blurRad="50800" dist="38100" dir="2700000" algn="tl" rotWithShape="0">
            <a:prstClr val="black">
              <a:alpha val="40000"/>
            </a:prstClr>
          </a:outerShdw>
        </a:effectLst>
      </dgm:spPr>
      <dgm:t>
        <a:bodyPr/>
        <a:lstStyle/>
        <a:p>
          <a:endParaRPr lang="en-US"/>
        </a:p>
      </dgm:t>
    </dgm:pt>
    <dgm:pt modelId="{EF96B8DB-1C72-41F3-8264-F5ED5094FF4D}">
      <dgm:prSet phldr="0"/>
      <dgm:spPr/>
      <dgm:t>
        <a:bodyPr/>
        <a:lstStyle/>
        <a:p>
          <a:pPr rtl="0"/>
          <a:r>
            <a:rPr lang="en-US" sz="1800" b="1">
              <a:latin typeface="Aptos Display" panose="02110004020202020204"/>
            </a:rPr>
            <a:t> Pain Management </a:t>
          </a:r>
        </a:p>
      </dgm:t>
    </dgm:pt>
    <dgm:pt modelId="{CC932AB3-E8DC-44CB-98CA-B9EC6872B048}" type="parTrans" cxnId="{DCBABDF0-0CD4-4EA7-87C9-7910273CE79C}">
      <dgm:prSet/>
      <dgm:spPr/>
      <dgm:t>
        <a:bodyPr/>
        <a:lstStyle/>
        <a:p>
          <a:endParaRPr lang="en-US"/>
        </a:p>
      </dgm:t>
    </dgm:pt>
    <dgm:pt modelId="{2F7F16A9-EF57-472C-BF7D-31676B52CB8F}" type="sibTrans" cxnId="{DCBABDF0-0CD4-4EA7-87C9-7910273CE79C}">
      <dgm:prSet/>
      <dgm:spPr>
        <a:ln w="19050"/>
        <a:effectLst>
          <a:outerShdw blurRad="50800" dist="38100" dir="8100000" algn="tr" rotWithShape="0">
            <a:prstClr val="black">
              <a:alpha val="40000"/>
            </a:prstClr>
          </a:outerShdw>
        </a:effectLst>
      </dgm:spPr>
      <dgm:t>
        <a:bodyPr/>
        <a:lstStyle/>
        <a:p>
          <a:endParaRPr lang="en-US"/>
        </a:p>
      </dgm:t>
    </dgm:pt>
    <dgm:pt modelId="{E84D455E-192B-4062-9AFD-D0FC09569EA5}">
      <dgm:prSet phldr="0"/>
      <dgm:spPr/>
      <dgm:t>
        <a:bodyPr/>
        <a:lstStyle/>
        <a:p>
          <a:pPr rtl="0"/>
          <a:r>
            <a:rPr lang="en-US" sz="1800" b="1">
              <a:latin typeface="Aptos Display" panose="02110004020202020204"/>
            </a:rPr>
            <a:t>  Complementary Care</a:t>
          </a:r>
        </a:p>
      </dgm:t>
    </dgm:pt>
    <dgm:pt modelId="{A0C57C1F-BA8E-493D-9B39-FAB3AA5E4045}" type="parTrans" cxnId="{D9702BD6-6FAB-451B-B5DF-BD342EB42C7C}">
      <dgm:prSet/>
      <dgm:spPr/>
      <dgm:t>
        <a:bodyPr/>
        <a:lstStyle/>
        <a:p>
          <a:endParaRPr lang="en-US"/>
        </a:p>
      </dgm:t>
    </dgm:pt>
    <dgm:pt modelId="{DF74847F-2637-4DC3-8DC2-F69EC807A5D7}" type="sibTrans" cxnId="{D9702BD6-6FAB-451B-B5DF-BD342EB42C7C}">
      <dgm:prSet/>
      <dgm:spPr>
        <a:ln w="19050"/>
        <a:effectLst>
          <a:outerShdw blurRad="50800" dist="38100" dir="13500000" algn="br" rotWithShape="0">
            <a:prstClr val="black">
              <a:alpha val="40000"/>
            </a:prstClr>
          </a:outerShdw>
        </a:effectLst>
      </dgm:spPr>
      <dgm:t>
        <a:bodyPr/>
        <a:lstStyle/>
        <a:p>
          <a:endParaRPr lang="en-US"/>
        </a:p>
      </dgm:t>
    </dgm:pt>
    <dgm:pt modelId="{87FC324D-7858-4C83-B62E-FCD9BFFC1919}" type="pres">
      <dgm:prSet presAssocID="{27D0B57F-588B-4D9A-A272-C39AE169C928}" presName="cycle" presStyleCnt="0">
        <dgm:presLayoutVars>
          <dgm:dir/>
          <dgm:resizeHandles val="exact"/>
        </dgm:presLayoutVars>
      </dgm:prSet>
      <dgm:spPr/>
    </dgm:pt>
    <dgm:pt modelId="{03754431-A8AD-474F-93F0-81EA0B1C8F60}" type="pres">
      <dgm:prSet presAssocID="{F90EB8E4-BD7B-43E3-B53B-8CED6FCDBE00}" presName="node" presStyleLbl="node1" presStyleIdx="0" presStyleCnt="4">
        <dgm:presLayoutVars>
          <dgm:bulletEnabled val="1"/>
        </dgm:presLayoutVars>
      </dgm:prSet>
      <dgm:spPr>
        <a:solidFill>
          <a:srgbClr val="0D67AC"/>
        </a:solidFill>
      </dgm:spPr>
    </dgm:pt>
    <dgm:pt modelId="{F78DDABB-702A-4739-B8D9-02915A2C0194}" type="pres">
      <dgm:prSet presAssocID="{F90EB8E4-BD7B-43E3-B53B-8CED6FCDBE00}" presName="spNode" presStyleCnt="0"/>
      <dgm:spPr/>
    </dgm:pt>
    <dgm:pt modelId="{281ED576-4A61-4468-B99B-897EB0D5EEC7}" type="pres">
      <dgm:prSet presAssocID="{CEE4A1D4-CF03-4692-869B-1C5592476974}" presName="sibTrans" presStyleLbl="sibTrans1D1" presStyleIdx="0" presStyleCnt="4"/>
      <dgm:spPr/>
    </dgm:pt>
    <dgm:pt modelId="{6B640800-9A08-42D0-850F-3069E53FA5FD}" type="pres">
      <dgm:prSet presAssocID="{6BF90111-82BD-47A8-97B6-C4575DC9B7F5}" presName="node" presStyleLbl="node1" presStyleIdx="1" presStyleCnt="4">
        <dgm:presLayoutVars>
          <dgm:bulletEnabled val="1"/>
        </dgm:presLayoutVars>
      </dgm:prSet>
      <dgm:spPr>
        <a:solidFill>
          <a:srgbClr val="0D67AC"/>
        </a:solidFill>
      </dgm:spPr>
    </dgm:pt>
    <dgm:pt modelId="{4B03707D-9075-42EF-9EF2-8F516A7F4A02}" type="pres">
      <dgm:prSet presAssocID="{6BF90111-82BD-47A8-97B6-C4575DC9B7F5}" presName="spNode" presStyleCnt="0"/>
      <dgm:spPr/>
    </dgm:pt>
    <dgm:pt modelId="{7D5D729C-9D91-444C-99C3-6BBE1048B6FB}" type="pres">
      <dgm:prSet presAssocID="{07FEF9C7-1BD8-4DB2-9930-026E313C7885}" presName="sibTrans" presStyleLbl="sibTrans1D1" presStyleIdx="1" presStyleCnt="4"/>
      <dgm:spPr/>
    </dgm:pt>
    <dgm:pt modelId="{96CDEE66-5291-4EE0-B6B7-E52601294F35}" type="pres">
      <dgm:prSet presAssocID="{EF96B8DB-1C72-41F3-8264-F5ED5094FF4D}" presName="node" presStyleLbl="node1" presStyleIdx="2" presStyleCnt="4">
        <dgm:presLayoutVars>
          <dgm:bulletEnabled val="1"/>
        </dgm:presLayoutVars>
      </dgm:prSet>
      <dgm:spPr>
        <a:solidFill>
          <a:srgbClr val="0D67AC"/>
        </a:solidFill>
      </dgm:spPr>
    </dgm:pt>
    <dgm:pt modelId="{51243854-A5AF-40A8-921F-0D264B8B192A}" type="pres">
      <dgm:prSet presAssocID="{EF96B8DB-1C72-41F3-8264-F5ED5094FF4D}" presName="spNode" presStyleCnt="0"/>
      <dgm:spPr/>
    </dgm:pt>
    <dgm:pt modelId="{249BF89B-15E1-4227-96E7-6A58D755E7EC}" type="pres">
      <dgm:prSet presAssocID="{2F7F16A9-EF57-472C-BF7D-31676B52CB8F}" presName="sibTrans" presStyleLbl="sibTrans1D1" presStyleIdx="2" presStyleCnt="4"/>
      <dgm:spPr/>
    </dgm:pt>
    <dgm:pt modelId="{FDF7201C-0B17-4212-899B-8449A2240881}" type="pres">
      <dgm:prSet presAssocID="{E84D455E-192B-4062-9AFD-D0FC09569EA5}" presName="node" presStyleLbl="node1" presStyleIdx="3" presStyleCnt="4">
        <dgm:presLayoutVars>
          <dgm:bulletEnabled val="1"/>
        </dgm:presLayoutVars>
      </dgm:prSet>
      <dgm:spPr>
        <a:solidFill>
          <a:srgbClr val="0D67AC"/>
        </a:solidFill>
      </dgm:spPr>
    </dgm:pt>
    <dgm:pt modelId="{9E904F61-E881-4280-94D1-50E773AFA654}" type="pres">
      <dgm:prSet presAssocID="{E84D455E-192B-4062-9AFD-D0FC09569EA5}" presName="spNode" presStyleCnt="0"/>
      <dgm:spPr/>
    </dgm:pt>
    <dgm:pt modelId="{8098ACB4-30E8-43B2-9653-502D4B15DF67}" type="pres">
      <dgm:prSet presAssocID="{DF74847F-2637-4DC3-8DC2-F69EC807A5D7}" presName="sibTrans" presStyleLbl="sibTrans1D1" presStyleIdx="3" presStyleCnt="4"/>
      <dgm:spPr/>
    </dgm:pt>
  </dgm:ptLst>
  <dgm:cxnLst>
    <dgm:cxn modelId="{F5608A15-4B1A-46E8-ADC6-66195363C8CB}" type="presOf" srcId="{2F7F16A9-EF57-472C-BF7D-31676B52CB8F}" destId="{249BF89B-15E1-4227-96E7-6A58D755E7EC}" srcOrd="0" destOrd="0" presId="urn:microsoft.com/office/officeart/2005/8/layout/cycle5"/>
    <dgm:cxn modelId="{6C7EEB25-EBA4-4AA8-8066-1E262E75E2A6}" srcId="{27D0B57F-588B-4D9A-A272-C39AE169C928}" destId="{6BF90111-82BD-47A8-97B6-C4575DC9B7F5}" srcOrd="1" destOrd="0" parTransId="{41C62439-CE08-4064-8A25-3C5775039AC6}" sibTransId="{07FEF9C7-1BD8-4DB2-9930-026E313C7885}"/>
    <dgm:cxn modelId="{7A4C5F34-95EB-4294-8EB4-713949FB5068}" type="presOf" srcId="{6BF90111-82BD-47A8-97B6-C4575DC9B7F5}" destId="{6B640800-9A08-42D0-850F-3069E53FA5FD}" srcOrd="0" destOrd="0" presId="urn:microsoft.com/office/officeart/2005/8/layout/cycle5"/>
    <dgm:cxn modelId="{AFBA7134-56C0-43B7-9C6D-C418F43A5EEB}" type="presOf" srcId="{DF74847F-2637-4DC3-8DC2-F69EC807A5D7}" destId="{8098ACB4-30E8-43B2-9653-502D4B15DF67}" srcOrd="0" destOrd="0" presId="urn:microsoft.com/office/officeart/2005/8/layout/cycle5"/>
    <dgm:cxn modelId="{075C405B-90C2-476C-970E-333C395F99E2}" type="presOf" srcId="{EF96B8DB-1C72-41F3-8264-F5ED5094FF4D}" destId="{96CDEE66-5291-4EE0-B6B7-E52601294F35}" srcOrd="0" destOrd="0" presId="urn:microsoft.com/office/officeart/2005/8/layout/cycle5"/>
    <dgm:cxn modelId="{ADE00255-6EF4-4794-BE6A-3859017911E5}" type="presOf" srcId="{27D0B57F-588B-4D9A-A272-C39AE169C928}" destId="{87FC324D-7858-4C83-B62E-FCD9BFFC1919}" srcOrd="0" destOrd="0" presId="urn:microsoft.com/office/officeart/2005/8/layout/cycle5"/>
    <dgm:cxn modelId="{D8ED1478-82E8-476A-A7D8-81774BEDCB9D}" type="presOf" srcId="{07FEF9C7-1BD8-4DB2-9930-026E313C7885}" destId="{7D5D729C-9D91-444C-99C3-6BBE1048B6FB}" srcOrd="0" destOrd="0" presId="urn:microsoft.com/office/officeart/2005/8/layout/cycle5"/>
    <dgm:cxn modelId="{9107E2A8-BFB7-4CFF-8C8C-1FAB70FDFB74}" srcId="{27D0B57F-588B-4D9A-A272-C39AE169C928}" destId="{F90EB8E4-BD7B-43E3-B53B-8CED6FCDBE00}" srcOrd="0" destOrd="0" parTransId="{63A87ACE-3B4B-4FE5-9C64-75C49668340D}" sibTransId="{CEE4A1D4-CF03-4692-869B-1C5592476974}"/>
    <dgm:cxn modelId="{A3B657BE-7710-44CC-A716-F4C8A751B202}" type="presOf" srcId="{CEE4A1D4-CF03-4692-869B-1C5592476974}" destId="{281ED576-4A61-4468-B99B-897EB0D5EEC7}" srcOrd="0" destOrd="0" presId="urn:microsoft.com/office/officeart/2005/8/layout/cycle5"/>
    <dgm:cxn modelId="{D9702BD6-6FAB-451B-B5DF-BD342EB42C7C}" srcId="{27D0B57F-588B-4D9A-A272-C39AE169C928}" destId="{E84D455E-192B-4062-9AFD-D0FC09569EA5}" srcOrd="3" destOrd="0" parTransId="{A0C57C1F-BA8E-493D-9B39-FAB3AA5E4045}" sibTransId="{DF74847F-2637-4DC3-8DC2-F69EC807A5D7}"/>
    <dgm:cxn modelId="{CD20E4D6-BB57-4390-B55B-4DCCCD76D503}" type="presOf" srcId="{F90EB8E4-BD7B-43E3-B53B-8CED6FCDBE00}" destId="{03754431-A8AD-474F-93F0-81EA0B1C8F60}" srcOrd="0" destOrd="0" presId="urn:microsoft.com/office/officeart/2005/8/layout/cycle5"/>
    <dgm:cxn modelId="{760C0ADA-CCB4-4530-8229-EFD8C48C31A5}" type="presOf" srcId="{E84D455E-192B-4062-9AFD-D0FC09569EA5}" destId="{FDF7201C-0B17-4212-899B-8449A2240881}" srcOrd="0" destOrd="0" presId="urn:microsoft.com/office/officeart/2005/8/layout/cycle5"/>
    <dgm:cxn modelId="{DCBABDF0-0CD4-4EA7-87C9-7910273CE79C}" srcId="{27D0B57F-588B-4D9A-A272-C39AE169C928}" destId="{EF96B8DB-1C72-41F3-8264-F5ED5094FF4D}" srcOrd="2" destOrd="0" parTransId="{CC932AB3-E8DC-44CB-98CA-B9EC6872B048}" sibTransId="{2F7F16A9-EF57-472C-BF7D-31676B52CB8F}"/>
    <dgm:cxn modelId="{4934A7C0-52EA-4B15-A13A-AD6A286B2499}" type="presParOf" srcId="{87FC324D-7858-4C83-B62E-FCD9BFFC1919}" destId="{03754431-A8AD-474F-93F0-81EA0B1C8F60}" srcOrd="0" destOrd="0" presId="urn:microsoft.com/office/officeart/2005/8/layout/cycle5"/>
    <dgm:cxn modelId="{75D7C6A3-4B30-4073-9B32-E3005BA02D42}" type="presParOf" srcId="{87FC324D-7858-4C83-B62E-FCD9BFFC1919}" destId="{F78DDABB-702A-4739-B8D9-02915A2C0194}" srcOrd="1" destOrd="0" presId="urn:microsoft.com/office/officeart/2005/8/layout/cycle5"/>
    <dgm:cxn modelId="{38DFB182-2E45-45BE-87EE-6F4C2A94AA87}" type="presParOf" srcId="{87FC324D-7858-4C83-B62E-FCD9BFFC1919}" destId="{281ED576-4A61-4468-B99B-897EB0D5EEC7}" srcOrd="2" destOrd="0" presId="urn:microsoft.com/office/officeart/2005/8/layout/cycle5"/>
    <dgm:cxn modelId="{ED3AC5D0-9B5B-47B9-BDC2-92CE6A85DFC4}" type="presParOf" srcId="{87FC324D-7858-4C83-B62E-FCD9BFFC1919}" destId="{6B640800-9A08-42D0-850F-3069E53FA5FD}" srcOrd="3" destOrd="0" presId="urn:microsoft.com/office/officeart/2005/8/layout/cycle5"/>
    <dgm:cxn modelId="{CFE3DD21-D016-41B5-86EA-0C57BB6E570C}" type="presParOf" srcId="{87FC324D-7858-4C83-B62E-FCD9BFFC1919}" destId="{4B03707D-9075-42EF-9EF2-8F516A7F4A02}" srcOrd="4" destOrd="0" presId="urn:microsoft.com/office/officeart/2005/8/layout/cycle5"/>
    <dgm:cxn modelId="{AF42003F-3F23-43B4-8D1C-7E298341812D}" type="presParOf" srcId="{87FC324D-7858-4C83-B62E-FCD9BFFC1919}" destId="{7D5D729C-9D91-444C-99C3-6BBE1048B6FB}" srcOrd="5" destOrd="0" presId="urn:microsoft.com/office/officeart/2005/8/layout/cycle5"/>
    <dgm:cxn modelId="{7C4D17F5-AB17-4A6B-AA51-07035FDBE9CB}" type="presParOf" srcId="{87FC324D-7858-4C83-B62E-FCD9BFFC1919}" destId="{96CDEE66-5291-4EE0-B6B7-E52601294F35}" srcOrd="6" destOrd="0" presId="urn:microsoft.com/office/officeart/2005/8/layout/cycle5"/>
    <dgm:cxn modelId="{ED103A9A-31AE-4446-A4E4-51EA44B7AC74}" type="presParOf" srcId="{87FC324D-7858-4C83-B62E-FCD9BFFC1919}" destId="{51243854-A5AF-40A8-921F-0D264B8B192A}" srcOrd="7" destOrd="0" presId="urn:microsoft.com/office/officeart/2005/8/layout/cycle5"/>
    <dgm:cxn modelId="{2CF2B0D0-CE7E-46A9-9543-324E661060AD}" type="presParOf" srcId="{87FC324D-7858-4C83-B62E-FCD9BFFC1919}" destId="{249BF89B-15E1-4227-96E7-6A58D755E7EC}" srcOrd="8" destOrd="0" presId="urn:microsoft.com/office/officeart/2005/8/layout/cycle5"/>
    <dgm:cxn modelId="{F09D018C-5922-4F98-BFA4-402D15BA3D03}" type="presParOf" srcId="{87FC324D-7858-4C83-B62E-FCD9BFFC1919}" destId="{FDF7201C-0B17-4212-899B-8449A2240881}" srcOrd="9" destOrd="0" presId="urn:microsoft.com/office/officeart/2005/8/layout/cycle5"/>
    <dgm:cxn modelId="{C0FB9E7E-5ECA-45A9-9E52-1AECA4AD5A44}" type="presParOf" srcId="{87FC324D-7858-4C83-B62E-FCD9BFFC1919}" destId="{9E904F61-E881-4280-94D1-50E773AFA654}" srcOrd="10" destOrd="0" presId="urn:microsoft.com/office/officeart/2005/8/layout/cycle5"/>
    <dgm:cxn modelId="{79591E93-50F7-40C4-A022-CC1889E1352A}" type="presParOf" srcId="{87FC324D-7858-4C83-B62E-FCD9BFFC1919}" destId="{8098ACB4-30E8-43B2-9653-502D4B15DF67}"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43C2C5-1B1F-4676-8C0A-909BEF1F5434}" type="doc">
      <dgm:prSet loTypeId="urn:microsoft.com/office/officeart/2005/8/layout/vList2" loCatId="list" qsTypeId="urn:microsoft.com/office/officeart/2005/8/quickstyle/simple1#2" qsCatId="simple" csTypeId="urn:microsoft.com/office/officeart/2005/8/colors/accent1_3#1" csCatId="accent1" phldr="1"/>
      <dgm:spPr/>
      <dgm:t>
        <a:bodyPr/>
        <a:lstStyle/>
        <a:p>
          <a:endParaRPr lang="en-US"/>
        </a:p>
      </dgm:t>
    </dgm:pt>
    <dgm:pt modelId="{759D1657-16F6-4935-9694-5CB22F627060}">
      <dgm:prSet/>
      <dgm:spPr/>
      <dgm:t>
        <a:bodyPr/>
        <a:lstStyle/>
        <a:p>
          <a:r>
            <a:rPr lang="en-US">
              <a:latin typeface="Arial" panose="020B0604020202020204" pitchFamily="34" charset="0"/>
              <a:cs typeface="Arial" panose="020B0604020202020204" pitchFamily="34" charset="0"/>
            </a:rPr>
            <a:t>More children and families receiving compassionate care</a:t>
          </a:r>
        </a:p>
      </dgm:t>
    </dgm:pt>
    <dgm:pt modelId="{FD16241D-300F-49A5-BC83-66B0F12F3512}" type="parTrans" cxnId="{F93C9E55-95B8-4961-8385-8C80EC93CFCB}">
      <dgm:prSet/>
      <dgm:spPr/>
      <dgm:t>
        <a:bodyPr/>
        <a:lstStyle/>
        <a:p>
          <a:endParaRPr lang="en-US">
            <a:latin typeface="Arial" panose="020B0604020202020204" pitchFamily="34" charset="0"/>
            <a:cs typeface="Arial" panose="020B0604020202020204" pitchFamily="34" charset="0"/>
          </a:endParaRPr>
        </a:p>
      </dgm:t>
    </dgm:pt>
    <dgm:pt modelId="{C7124375-C10B-4354-ADC7-F6D894DE4764}" type="sibTrans" cxnId="{F93C9E55-95B8-4961-8385-8C80EC93CFCB}">
      <dgm:prSet/>
      <dgm:spPr/>
      <dgm:t>
        <a:bodyPr/>
        <a:lstStyle/>
        <a:p>
          <a:endParaRPr lang="en-US">
            <a:latin typeface="Arial" panose="020B0604020202020204" pitchFamily="34" charset="0"/>
            <a:cs typeface="Arial" panose="020B0604020202020204" pitchFamily="34" charset="0"/>
          </a:endParaRPr>
        </a:p>
      </dgm:t>
    </dgm:pt>
    <dgm:pt modelId="{2A5410D6-757D-4AA8-B91C-CA1DF31088D1}">
      <dgm:prSet/>
      <dgm:spPr/>
      <dgm:t>
        <a:bodyPr/>
        <a:lstStyle/>
        <a:p>
          <a:r>
            <a:rPr lang="en-US">
              <a:latin typeface="Arial" panose="020B0604020202020204" pitchFamily="34" charset="0"/>
              <a:cs typeface="Arial" panose="020B0604020202020204" pitchFamily="34" charset="0"/>
            </a:rPr>
            <a:t>Local outreach to build our compassionate care network</a:t>
          </a:r>
        </a:p>
      </dgm:t>
    </dgm:pt>
    <dgm:pt modelId="{0D36F873-A6FF-4DBA-B156-B274812162DA}" type="parTrans" cxnId="{99437E4A-26C6-4929-B54C-5F16A13EA53B}">
      <dgm:prSet/>
      <dgm:spPr/>
      <dgm:t>
        <a:bodyPr/>
        <a:lstStyle/>
        <a:p>
          <a:endParaRPr lang="en-US">
            <a:latin typeface="Arial" panose="020B0604020202020204" pitchFamily="34" charset="0"/>
            <a:cs typeface="Arial" panose="020B0604020202020204" pitchFamily="34" charset="0"/>
          </a:endParaRPr>
        </a:p>
      </dgm:t>
    </dgm:pt>
    <dgm:pt modelId="{EEEBB830-F211-4480-BCB9-339638D76F76}" type="sibTrans" cxnId="{99437E4A-26C6-4929-B54C-5F16A13EA53B}">
      <dgm:prSet/>
      <dgm:spPr/>
      <dgm:t>
        <a:bodyPr/>
        <a:lstStyle/>
        <a:p>
          <a:endParaRPr lang="en-US">
            <a:latin typeface="Arial" panose="020B0604020202020204" pitchFamily="34" charset="0"/>
            <a:cs typeface="Arial" panose="020B0604020202020204" pitchFamily="34" charset="0"/>
          </a:endParaRPr>
        </a:p>
      </dgm:t>
    </dgm:pt>
    <dgm:pt modelId="{9807EE41-CB57-4764-8664-45DFC6900ABD}">
      <dgm:prSet/>
      <dgm:spPr/>
      <dgm:t>
        <a:bodyPr/>
        <a:lstStyle/>
        <a:p>
          <a:r>
            <a:rPr lang="en-US" dirty="0">
              <a:latin typeface="Arial" panose="020B0604020202020204" pitchFamily="34" charset="0"/>
              <a:cs typeface="Arial" panose="020B0604020202020204" pitchFamily="34" charset="0"/>
            </a:rPr>
            <a:t>Expansion of services into community</a:t>
          </a:r>
        </a:p>
      </dgm:t>
    </dgm:pt>
    <dgm:pt modelId="{9BC03D4B-C1CB-4145-BE53-184309BE902C}" type="parTrans" cxnId="{74C9DD90-69F5-46C3-8A48-6B83E6EC1C85}">
      <dgm:prSet/>
      <dgm:spPr/>
      <dgm:t>
        <a:bodyPr/>
        <a:lstStyle/>
        <a:p>
          <a:endParaRPr lang="en-US">
            <a:latin typeface="Arial" panose="020B0604020202020204" pitchFamily="34" charset="0"/>
            <a:cs typeface="Arial" panose="020B0604020202020204" pitchFamily="34" charset="0"/>
          </a:endParaRPr>
        </a:p>
      </dgm:t>
    </dgm:pt>
    <dgm:pt modelId="{A37D830F-1C5C-4572-951F-B101889B5B5F}" type="sibTrans" cxnId="{74C9DD90-69F5-46C3-8A48-6B83E6EC1C85}">
      <dgm:prSet/>
      <dgm:spPr/>
      <dgm:t>
        <a:bodyPr/>
        <a:lstStyle/>
        <a:p>
          <a:endParaRPr lang="en-US">
            <a:latin typeface="Arial" panose="020B0604020202020204" pitchFamily="34" charset="0"/>
            <a:cs typeface="Arial" panose="020B0604020202020204" pitchFamily="34" charset="0"/>
          </a:endParaRPr>
        </a:p>
      </dgm:t>
    </dgm:pt>
    <dgm:pt modelId="{47E282F9-DC4A-4B35-997A-854C3493050C}" type="pres">
      <dgm:prSet presAssocID="{6E43C2C5-1B1F-4676-8C0A-909BEF1F5434}" presName="linear" presStyleCnt="0">
        <dgm:presLayoutVars>
          <dgm:animLvl val="lvl"/>
          <dgm:resizeHandles val="exact"/>
        </dgm:presLayoutVars>
      </dgm:prSet>
      <dgm:spPr/>
    </dgm:pt>
    <dgm:pt modelId="{5D60CED6-5145-45B6-8BED-EEAA5C19FA7A}" type="pres">
      <dgm:prSet presAssocID="{759D1657-16F6-4935-9694-5CB22F627060}" presName="parentText" presStyleLbl="node1" presStyleIdx="0" presStyleCnt="3" custLinFactY="-716" custLinFactNeighborY="-100000">
        <dgm:presLayoutVars>
          <dgm:chMax val="0"/>
          <dgm:bulletEnabled val="1"/>
        </dgm:presLayoutVars>
      </dgm:prSet>
      <dgm:spPr/>
    </dgm:pt>
    <dgm:pt modelId="{9A95D8A1-060E-4954-AACE-0E39B3D9CE19}" type="pres">
      <dgm:prSet presAssocID="{C7124375-C10B-4354-ADC7-F6D894DE4764}" presName="spacer" presStyleCnt="0"/>
      <dgm:spPr/>
    </dgm:pt>
    <dgm:pt modelId="{26F6AA4B-BB83-49DA-94E8-EA3403773CE3}" type="pres">
      <dgm:prSet presAssocID="{2A5410D6-757D-4AA8-B91C-CA1DF31088D1}" presName="parentText" presStyleLbl="node1" presStyleIdx="1" presStyleCnt="3" custLinFactNeighborY="-54955">
        <dgm:presLayoutVars>
          <dgm:chMax val="0"/>
          <dgm:bulletEnabled val="1"/>
        </dgm:presLayoutVars>
      </dgm:prSet>
      <dgm:spPr/>
    </dgm:pt>
    <dgm:pt modelId="{58AC171C-ECD8-4874-B7A8-D52BD6303D15}" type="pres">
      <dgm:prSet presAssocID="{EEEBB830-F211-4480-BCB9-339638D76F76}" presName="spacer" presStyleCnt="0"/>
      <dgm:spPr/>
    </dgm:pt>
    <dgm:pt modelId="{16C0EBAD-BC87-4732-83D8-907C2F8A5857}" type="pres">
      <dgm:prSet presAssocID="{9807EE41-CB57-4764-8664-45DFC6900ABD}" presName="parentText" presStyleLbl="node1" presStyleIdx="2" presStyleCnt="3">
        <dgm:presLayoutVars>
          <dgm:chMax val="0"/>
          <dgm:bulletEnabled val="1"/>
        </dgm:presLayoutVars>
      </dgm:prSet>
      <dgm:spPr/>
    </dgm:pt>
  </dgm:ptLst>
  <dgm:cxnLst>
    <dgm:cxn modelId="{A9E84045-5A73-4B40-873D-EBA71DC34D29}" type="presOf" srcId="{2A5410D6-757D-4AA8-B91C-CA1DF31088D1}" destId="{26F6AA4B-BB83-49DA-94E8-EA3403773CE3}" srcOrd="0" destOrd="0" presId="urn:microsoft.com/office/officeart/2005/8/layout/vList2"/>
    <dgm:cxn modelId="{99437E4A-26C6-4929-B54C-5F16A13EA53B}" srcId="{6E43C2C5-1B1F-4676-8C0A-909BEF1F5434}" destId="{2A5410D6-757D-4AA8-B91C-CA1DF31088D1}" srcOrd="1" destOrd="0" parTransId="{0D36F873-A6FF-4DBA-B156-B274812162DA}" sibTransId="{EEEBB830-F211-4480-BCB9-339638D76F76}"/>
    <dgm:cxn modelId="{D438744D-79C4-4F40-A33B-86D8F77F97FF}" type="presOf" srcId="{6E43C2C5-1B1F-4676-8C0A-909BEF1F5434}" destId="{47E282F9-DC4A-4B35-997A-854C3493050C}" srcOrd="0" destOrd="0" presId="urn:microsoft.com/office/officeart/2005/8/layout/vList2"/>
    <dgm:cxn modelId="{F93C9E55-95B8-4961-8385-8C80EC93CFCB}" srcId="{6E43C2C5-1B1F-4676-8C0A-909BEF1F5434}" destId="{759D1657-16F6-4935-9694-5CB22F627060}" srcOrd="0" destOrd="0" parTransId="{FD16241D-300F-49A5-BC83-66B0F12F3512}" sibTransId="{C7124375-C10B-4354-ADC7-F6D894DE4764}"/>
    <dgm:cxn modelId="{907EB389-4E61-4EF3-8D2E-72EDC56D14FA}" type="presOf" srcId="{9807EE41-CB57-4764-8664-45DFC6900ABD}" destId="{16C0EBAD-BC87-4732-83D8-907C2F8A5857}" srcOrd="0" destOrd="0" presId="urn:microsoft.com/office/officeart/2005/8/layout/vList2"/>
    <dgm:cxn modelId="{74C9DD90-69F5-46C3-8A48-6B83E6EC1C85}" srcId="{6E43C2C5-1B1F-4676-8C0A-909BEF1F5434}" destId="{9807EE41-CB57-4764-8664-45DFC6900ABD}" srcOrd="2" destOrd="0" parTransId="{9BC03D4B-C1CB-4145-BE53-184309BE902C}" sibTransId="{A37D830F-1C5C-4572-951F-B101889B5B5F}"/>
    <dgm:cxn modelId="{82958BC4-B148-4E91-9AA9-D717DBD9B47E}" type="presOf" srcId="{759D1657-16F6-4935-9694-5CB22F627060}" destId="{5D60CED6-5145-45B6-8BED-EEAA5C19FA7A}" srcOrd="0" destOrd="0" presId="urn:microsoft.com/office/officeart/2005/8/layout/vList2"/>
    <dgm:cxn modelId="{A638DA71-2005-4A78-BB96-D6D123F713C2}" type="presParOf" srcId="{47E282F9-DC4A-4B35-997A-854C3493050C}" destId="{5D60CED6-5145-45B6-8BED-EEAA5C19FA7A}" srcOrd="0" destOrd="0" presId="urn:microsoft.com/office/officeart/2005/8/layout/vList2"/>
    <dgm:cxn modelId="{44B9AFC9-6DF4-4A78-8F14-E44285893CE2}" type="presParOf" srcId="{47E282F9-DC4A-4B35-997A-854C3493050C}" destId="{9A95D8A1-060E-4954-AACE-0E39B3D9CE19}" srcOrd="1" destOrd="0" presId="urn:microsoft.com/office/officeart/2005/8/layout/vList2"/>
    <dgm:cxn modelId="{9D41CF0B-2F7C-4446-862D-2FF1743966E8}" type="presParOf" srcId="{47E282F9-DC4A-4B35-997A-854C3493050C}" destId="{26F6AA4B-BB83-49DA-94E8-EA3403773CE3}" srcOrd="2" destOrd="0" presId="urn:microsoft.com/office/officeart/2005/8/layout/vList2"/>
    <dgm:cxn modelId="{FF4BB983-3F3D-4DFB-AD2F-18D2DD221069}" type="presParOf" srcId="{47E282F9-DC4A-4B35-997A-854C3493050C}" destId="{58AC171C-ECD8-4874-B7A8-D52BD6303D15}" srcOrd="3" destOrd="0" presId="urn:microsoft.com/office/officeart/2005/8/layout/vList2"/>
    <dgm:cxn modelId="{24014648-94D9-4264-80F0-4FAF2677C379}" type="presParOf" srcId="{47E282F9-DC4A-4B35-997A-854C3493050C}" destId="{16C0EBAD-BC87-4732-83D8-907C2F8A5857}" srcOrd="4" destOrd="0" presId="urn:microsoft.com/office/officeart/2005/8/layout/vList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754431-A8AD-474F-93F0-81EA0B1C8F60}">
      <dsp:nvSpPr>
        <dsp:cNvPr id="0" name=""/>
        <dsp:cNvSpPr/>
      </dsp:nvSpPr>
      <dsp:spPr>
        <a:xfrm>
          <a:off x="4847908" y="1920"/>
          <a:ext cx="1818844" cy="1182248"/>
        </a:xfrm>
        <a:prstGeom prst="roundRect">
          <a:avLst/>
        </a:prstGeom>
        <a:solidFill>
          <a:srgbClr val="0D67A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ptos Display" panose="02110004020202020204"/>
            </a:rPr>
            <a:t> </a:t>
          </a:r>
          <a:r>
            <a:rPr lang="en-US" sz="1700" b="1" kern="1200">
              <a:latin typeface="Aptos Display" panose="02110004020202020204"/>
            </a:rPr>
            <a:t> Interdisciplinary</a:t>
          </a:r>
          <a:endParaRPr lang="en-US" sz="1700" b="1" kern="1200"/>
        </a:p>
      </dsp:txBody>
      <dsp:txXfrm>
        <a:off x="4905621" y="59633"/>
        <a:ext cx="1703418" cy="1066822"/>
      </dsp:txXfrm>
    </dsp:sp>
    <dsp:sp modelId="{281ED576-4A61-4468-B99B-897EB0D5EEC7}">
      <dsp:nvSpPr>
        <dsp:cNvPr id="0" name=""/>
        <dsp:cNvSpPr/>
      </dsp:nvSpPr>
      <dsp:spPr>
        <a:xfrm>
          <a:off x="3804732" y="593045"/>
          <a:ext cx="3905197" cy="3905197"/>
        </a:xfrm>
        <a:custGeom>
          <a:avLst/>
          <a:gdLst/>
          <a:ahLst/>
          <a:cxnLst/>
          <a:rect l="0" t="0" r="0" b="0"/>
          <a:pathLst>
            <a:path>
              <a:moveTo>
                <a:pt x="3112919" y="382153"/>
              </a:moveTo>
              <a:arcTo wR="1952598" hR="1952598" stAng="18387527" swAng="1633145"/>
            </a:path>
          </a:pathLst>
        </a:custGeom>
        <a:noFill/>
        <a:ln w="19050" cap="flat" cmpd="sng" algn="ctr">
          <a:solidFill>
            <a:scrgbClr r="0" g="0" b="0"/>
          </a:solidFill>
          <a:prstDash val="solid"/>
          <a:miter lim="800000"/>
          <a:tailEnd type="arrow"/>
        </a:ln>
        <a:effectLst>
          <a:outerShdw blurRad="50800" dist="38100" dir="18900000" algn="bl" rotWithShape="0">
            <a:prstClr val="black">
              <a:alpha val="40000"/>
            </a:prstClr>
          </a:outerShdw>
        </a:effectLst>
      </dsp:spPr>
      <dsp:style>
        <a:lnRef idx="1">
          <a:scrgbClr r="0" g="0" b="0"/>
        </a:lnRef>
        <a:fillRef idx="0">
          <a:scrgbClr r="0" g="0" b="0"/>
        </a:fillRef>
        <a:effectRef idx="0">
          <a:scrgbClr r="0" g="0" b="0"/>
        </a:effectRef>
        <a:fontRef idx="minor"/>
      </dsp:style>
    </dsp:sp>
    <dsp:sp modelId="{6B640800-9A08-42D0-850F-3069E53FA5FD}">
      <dsp:nvSpPr>
        <dsp:cNvPr id="0" name=""/>
        <dsp:cNvSpPr/>
      </dsp:nvSpPr>
      <dsp:spPr>
        <a:xfrm>
          <a:off x="6800507" y="1954519"/>
          <a:ext cx="1818844" cy="1182248"/>
        </a:xfrm>
        <a:prstGeom prst="roundRect">
          <a:avLst/>
        </a:prstGeom>
        <a:solidFill>
          <a:srgbClr val="0D67A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b="1" kern="1200">
              <a:latin typeface="Aptos Display" panose="02110004020202020204"/>
            </a:rPr>
            <a:t> Ethics</a:t>
          </a:r>
        </a:p>
      </dsp:txBody>
      <dsp:txXfrm>
        <a:off x="6858220" y="2012232"/>
        <a:ext cx="1703418" cy="1066822"/>
      </dsp:txXfrm>
    </dsp:sp>
    <dsp:sp modelId="{7D5D729C-9D91-444C-99C3-6BBE1048B6FB}">
      <dsp:nvSpPr>
        <dsp:cNvPr id="0" name=""/>
        <dsp:cNvSpPr/>
      </dsp:nvSpPr>
      <dsp:spPr>
        <a:xfrm>
          <a:off x="3804732" y="593045"/>
          <a:ext cx="3905197" cy="3905197"/>
        </a:xfrm>
        <a:custGeom>
          <a:avLst/>
          <a:gdLst/>
          <a:ahLst/>
          <a:cxnLst/>
          <a:rect l="0" t="0" r="0" b="0"/>
          <a:pathLst>
            <a:path>
              <a:moveTo>
                <a:pt x="3702742" y="2818414"/>
              </a:moveTo>
              <a:arcTo wR="1952598" hR="1952598" stAng="1579328" swAng="1633145"/>
            </a:path>
          </a:pathLst>
        </a:custGeom>
        <a:noFill/>
        <a:ln w="19050" cap="flat" cmpd="sng" algn="ctr">
          <a:solidFill>
            <a:scrgbClr r="0" g="0" b="0"/>
          </a:solidFill>
          <a:prstDash val="solid"/>
          <a:miter lim="800000"/>
          <a:tailEnd type="arrow"/>
        </a:ln>
        <a:effectLst>
          <a:outerShdw blurRad="50800" dist="38100" dir="2700000" algn="tl" rotWithShape="0">
            <a:prstClr val="black">
              <a:alpha val="40000"/>
            </a:prstClr>
          </a:outerShdw>
        </a:effectLst>
      </dsp:spPr>
      <dsp:style>
        <a:lnRef idx="1">
          <a:scrgbClr r="0" g="0" b="0"/>
        </a:lnRef>
        <a:fillRef idx="0">
          <a:scrgbClr r="0" g="0" b="0"/>
        </a:fillRef>
        <a:effectRef idx="0">
          <a:scrgbClr r="0" g="0" b="0"/>
        </a:effectRef>
        <a:fontRef idx="minor"/>
      </dsp:style>
    </dsp:sp>
    <dsp:sp modelId="{96CDEE66-5291-4EE0-B6B7-E52601294F35}">
      <dsp:nvSpPr>
        <dsp:cNvPr id="0" name=""/>
        <dsp:cNvSpPr/>
      </dsp:nvSpPr>
      <dsp:spPr>
        <a:xfrm>
          <a:off x="4847908" y="3907118"/>
          <a:ext cx="1818844" cy="1182248"/>
        </a:xfrm>
        <a:prstGeom prst="roundRect">
          <a:avLst/>
        </a:prstGeom>
        <a:solidFill>
          <a:srgbClr val="0D67A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b="1" kern="1200">
              <a:latin typeface="Aptos Display" panose="02110004020202020204"/>
            </a:rPr>
            <a:t> Pain Management </a:t>
          </a:r>
        </a:p>
      </dsp:txBody>
      <dsp:txXfrm>
        <a:off x="4905621" y="3964831"/>
        <a:ext cx="1703418" cy="1066822"/>
      </dsp:txXfrm>
    </dsp:sp>
    <dsp:sp modelId="{249BF89B-15E1-4227-96E7-6A58D755E7EC}">
      <dsp:nvSpPr>
        <dsp:cNvPr id="0" name=""/>
        <dsp:cNvSpPr/>
      </dsp:nvSpPr>
      <dsp:spPr>
        <a:xfrm>
          <a:off x="3804732" y="593045"/>
          <a:ext cx="3905197" cy="3905197"/>
        </a:xfrm>
        <a:custGeom>
          <a:avLst/>
          <a:gdLst/>
          <a:ahLst/>
          <a:cxnLst/>
          <a:rect l="0" t="0" r="0" b="0"/>
          <a:pathLst>
            <a:path>
              <a:moveTo>
                <a:pt x="792277" y="3523043"/>
              </a:moveTo>
              <a:arcTo wR="1952598" hR="1952598" stAng="7587527" swAng="1633145"/>
            </a:path>
          </a:pathLst>
        </a:custGeom>
        <a:noFill/>
        <a:ln w="19050" cap="flat" cmpd="sng" algn="ctr">
          <a:solidFill>
            <a:scrgbClr r="0" g="0" b="0"/>
          </a:solidFill>
          <a:prstDash val="solid"/>
          <a:miter lim="800000"/>
          <a:tailEnd type="arrow"/>
        </a:ln>
        <a:effectLst>
          <a:outerShdw blurRad="50800" dist="38100" dir="8100000" algn="tr" rotWithShape="0">
            <a:prstClr val="black">
              <a:alpha val="40000"/>
            </a:prstClr>
          </a:outerShdw>
        </a:effectLst>
      </dsp:spPr>
      <dsp:style>
        <a:lnRef idx="1">
          <a:scrgbClr r="0" g="0" b="0"/>
        </a:lnRef>
        <a:fillRef idx="0">
          <a:scrgbClr r="0" g="0" b="0"/>
        </a:fillRef>
        <a:effectRef idx="0">
          <a:scrgbClr r="0" g="0" b="0"/>
        </a:effectRef>
        <a:fontRef idx="minor"/>
      </dsp:style>
    </dsp:sp>
    <dsp:sp modelId="{FDF7201C-0B17-4212-899B-8449A2240881}">
      <dsp:nvSpPr>
        <dsp:cNvPr id="0" name=""/>
        <dsp:cNvSpPr/>
      </dsp:nvSpPr>
      <dsp:spPr>
        <a:xfrm>
          <a:off x="2895310" y="1954519"/>
          <a:ext cx="1818844" cy="1182248"/>
        </a:xfrm>
        <a:prstGeom prst="roundRect">
          <a:avLst/>
        </a:prstGeom>
        <a:solidFill>
          <a:srgbClr val="0D67A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b="1" kern="1200">
              <a:latin typeface="Aptos Display" panose="02110004020202020204"/>
            </a:rPr>
            <a:t>  Complementary Care</a:t>
          </a:r>
        </a:p>
      </dsp:txBody>
      <dsp:txXfrm>
        <a:off x="2953023" y="2012232"/>
        <a:ext cx="1703418" cy="1066822"/>
      </dsp:txXfrm>
    </dsp:sp>
    <dsp:sp modelId="{8098ACB4-30E8-43B2-9653-502D4B15DF67}">
      <dsp:nvSpPr>
        <dsp:cNvPr id="0" name=""/>
        <dsp:cNvSpPr/>
      </dsp:nvSpPr>
      <dsp:spPr>
        <a:xfrm>
          <a:off x="3804732" y="593045"/>
          <a:ext cx="3905197" cy="3905197"/>
        </a:xfrm>
        <a:custGeom>
          <a:avLst/>
          <a:gdLst/>
          <a:ahLst/>
          <a:cxnLst/>
          <a:rect l="0" t="0" r="0" b="0"/>
          <a:pathLst>
            <a:path>
              <a:moveTo>
                <a:pt x="202454" y="1086782"/>
              </a:moveTo>
              <a:arcTo wR="1952598" hR="1952598" stAng="12379328" swAng="1633145"/>
            </a:path>
          </a:pathLst>
        </a:custGeom>
        <a:noFill/>
        <a:ln w="19050" cap="flat" cmpd="sng" algn="ctr">
          <a:solidFill>
            <a:scrgbClr r="0" g="0" b="0"/>
          </a:solidFill>
          <a:prstDash val="solid"/>
          <a:miter lim="800000"/>
          <a:tailEnd type="arrow"/>
        </a:ln>
        <a:effectLst>
          <a:outerShdw blurRad="50800" dist="38100" dir="13500000" algn="br" rotWithShape="0">
            <a:prstClr val="black">
              <a:alpha val="40000"/>
            </a:prstClr>
          </a:outerShdw>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60CED6-5145-45B6-8BED-EEAA5C19FA7A}">
      <dsp:nvSpPr>
        <dsp:cNvPr id="0" name=""/>
        <dsp:cNvSpPr/>
      </dsp:nvSpPr>
      <dsp:spPr>
        <a:xfrm>
          <a:off x="0" y="157379"/>
          <a:ext cx="5204766" cy="1081080"/>
        </a:xfrm>
        <a:prstGeom prst="round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latin typeface="Arial" panose="020B0604020202020204" pitchFamily="34" charset="0"/>
              <a:cs typeface="Arial" panose="020B0604020202020204" pitchFamily="34" charset="0"/>
            </a:rPr>
            <a:t>More children and families receiving compassionate care</a:t>
          </a:r>
        </a:p>
      </dsp:txBody>
      <dsp:txXfrm>
        <a:off x="52774" y="210153"/>
        <a:ext cx="5099218" cy="975532"/>
      </dsp:txXfrm>
    </dsp:sp>
    <dsp:sp modelId="{26F6AA4B-BB83-49DA-94E8-EA3403773CE3}">
      <dsp:nvSpPr>
        <dsp:cNvPr id="0" name=""/>
        <dsp:cNvSpPr/>
      </dsp:nvSpPr>
      <dsp:spPr>
        <a:xfrm>
          <a:off x="0" y="1363164"/>
          <a:ext cx="5204766" cy="1081080"/>
        </a:xfrm>
        <a:prstGeom prst="roundRect">
          <a:avLst/>
        </a:prstGeom>
        <a:solidFill>
          <a:schemeClr val="accent1">
            <a:shade val="80000"/>
            <a:hueOff val="272799"/>
            <a:satOff val="-28446"/>
            <a:lumOff val="1911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latin typeface="Arial" panose="020B0604020202020204" pitchFamily="34" charset="0"/>
              <a:cs typeface="Arial" panose="020B0604020202020204" pitchFamily="34" charset="0"/>
            </a:rPr>
            <a:t>Local outreach to build our compassionate care network</a:t>
          </a:r>
        </a:p>
      </dsp:txBody>
      <dsp:txXfrm>
        <a:off x="52774" y="1415938"/>
        <a:ext cx="5099218" cy="975532"/>
      </dsp:txXfrm>
    </dsp:sp>
    <dsp:sp modelId="{16C0EBAD-BC87-4732-83D8-907C2F8A5857}">
      <dsp:nvSpPr>
        <dsp:cNvPr id="0" name=""/>
        <dsp:cNvSpPr/>
      </dsp:nvSpPr>
      <dsp:spPr>
        <a:xfrm>
          <a:off x="0" y="2569200"/>
          <a:ext cx="5204766" cy="1081080"/>
        </a:xfrm>
        <a:prstGeom prst="roundRect">
          <a:avLst/>
        </a:prstGeom>
        <a:solidFill>
          <a:schemeClr val="accent1">
            <a:shade val="80000"/>
            <a:hueOff val="545598"/>
            <a:satOff val="-56892"/>
            <a:lumOff val="382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Expansion of services into community</a:t>
          </a:r>
        </a:p>
      </dsp:txBody>
      <dsp:txXfrm>
        <a:off x="52774" y="2621974"/>
        <a:ext cx="5099218" cy="975532"/>
      </dsp:txXfrm>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16.png"/></Relationships>
</file>

<file path=ppt/drawings/_rels/drawing3.xml.rels><?xml version="1.0" encoding="UTF-8" standalone="yes"?>
<Relationships xmlns="http://schemas.openxmlformats.org/package/2006/relationships"><Relationship Id="rId1" Type="http://schemas.openxmlformats.org/officeDocument/2006/relationships/image" Target="../media/image16.png"/></Relationships>
</file>

<file path=ppt/drawings/drawing1.xml><?xml version="1.0" encoding="utf-8"?>
<c:userShapes xmlns:c="http://schemas.openxmlformats.org/drawingml/2006/chart">
  <cdr:relSizeAnchor xmlns:cdr="http://schemas.openxmlformats.org/drawingml/2006/chartDrawing">
    <cdr:from>
      <cdr:x>0.32633</cdr:x>
      <cdr:y>0.18401</cdr:y>
    </cdr:from>
    <cdr:to>
      <cdr:x>0.43543</cdr:x>
      <cdr:y>0.25991</cdr:y>
    </cdr:to>
    <cdr:sp macro="" textlink="">
      <cdr:nvSpPr>
        <cdr:cNvPr id="2" name="TextBox 12">
          <a:extLst xmlns:a="http://schemas.openxmlformats.org/drawingml/2006/main">
            <a:ext uri="{FF2B5EF4-FFF2-40B4-BE49-F238E27FC236}">
              <a16:creationId xmlns:a16="http://schemas.microsoft.com/office/drawing/2014/main" id="{95A8B4A1-9DB7-EFBD-D881-62732231AFE1}"/>
            </a:ext>
          </a:extLst>
        </cdr:cNvPr>
        <cdr:cNvSpPr txBox="1"/>
      </cdr:nvSpPr>
      <cdr:spPr>
        <a:xfrm xmlns:a="http://schemas.openxmlformats.org/drawingml/2006/main">
          <a:off x="2098398" y="750159"/>
          <a:ext cx="701557" cy="30939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solidFill>
                <a:schemeClr val="accent3"/>
              </a:solidFill>
              <a:latin typeface="Wandohope" panose="02030603000000000000" pitchFamily="18" charset="-128"/>
              <a:ea typeface="Wandohope" panose="02030603000000000000" pitchFamily="18" charset="-128"/>
              <a:sym typeface="Wingdings" panose="05000000000000000000" pitchFamily="2" charset="2"/>
            </a:rPr>
            <a:t>△</a:t>
          </a:r>
          <a:r>
            <a:rPr lang="en-US" sz="1200" b="1" dirty="0">
              <a:solidFill>
                <a:schemeClr val="accent3"/>
              </a:solidFill>
              <a:sym typeface="Wingdings" panose="05000000000000000000" pitchFamily="2" charset="2"/>
            </a:rPr>
            <a:t>14</a:t>
          </a:r>
          <a:r>
            <a:rPr lang="en-US" sz="1200" b="1" dirty="0">
              <a:solidFill>
                <a:schemeClr val="accent3"/>
              </a:solidFill>
            </a:rPr>
            <a:t>4%</a:t>
          </a:r>
        </a:p>
      </cdr:txBody>
    </cdr:sp>
  </cdr:relSizeAnchor>
  <cdr:relSizeAnchor xmlns:cdr="http://schemas.openxmlformats.org/drawingml/2006/chartDrawing">
    <cdr:from>
      <cdr:x>0.45999</cdr:x>
      <cdr:y>0.18401</cdr:y>
    </cdr:from>
    <cdr:to>
      <cdr:x>0.56909</cdr:x>
      <cdr:y>0.25991</cdr:y>
    </cdr:to>
    <cdr:sp macro="" textlink="">
      <cdr:nvSpPr>
        <cdr:cNvPr id="3" name="TextBox 12">
          <a:extLst xmlns:a="http://schemas.openxmlformats.org/drawingml/2006/main">
            <a:ext uri="{FF2B5EF4-FFF2-40B4-BE49-F238E27FC236}">
              <a16:creationId xmlns:a16="http://schemas.microsoft.com/office/drawing/2014/main" id="{6C953DC4-EE6E-774C-5CBB-96473E8880AC}"/>
            </a:ext>
          </a:extLst>
        </cdr:cNvPr>
        <cdr:cNvSpPr txBox="1"/>
      </cdr:nvSpPr>
      <cdr:spPr>
        <a:xfrm xmlns:a="http://schemas.openxmlformats.org/drawingml/2006/main">
          <a:off x="2957912" y="750159"/>
          <a:ext cx="701557" cy="30939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solidFill>
                <a:schemeClr val="accent3"/>
              </a:solidFill>
              <a:latin typeface="Wandohope" panose="02030603000000000000" pitchFamily="18" charset="-128"/>
              <a:ea typeface="Wandohope" panose="02030603000000000000" pitchFamily="18" charset="-128"/>
              <a:sym typeface="Wingdings" panose="05000000000000000000" pitchFamily="2" charset="2"/>
            </a:rPr>
            <a:t>△</a:t>
          </a:r>
          <a:r>
            <a:rPr lang="en-US" sz="1200" b="1" dirty="0">
              <a:solidFill>
                <a:schemeClr val="accent3"/>
              </a:solidFill>
              <a:sym typeface="Wingdings" panose="05000000000000000000" pitchFamily="2" charset="2"/>
            </a:rPr>
            <a:t>14</a:t>
          </a:r>
          <a:r>
            <a:rPr lang="en-US" sz="1200" b="1" dirty="0">
              <a:solidFill>
                <a:schemeClr val="accent3"/>
              </a:solidFill>
            </a:rPr>
            <a:t>4%</a:t>
          </a:r>
        </a:p>
      </cdr:txBody>
    </cdr:sp>
  </cdr:relSizeAnchor>
  <cdr:relSizeAnchor xmlns:cdr="http://schemas.openxmlformats.org/drawingml/2006/chartDrawing">
    <cdr:from>
      <cdr:x>0.62302</cdr:x>
      <cdr:y>0.26197</cdr:y>
    </cdr:from>
    <cdr:to>
      <cdr:x>0.73212</cdr:x>
      <cdr:y>0.33787</cdr:y>
    </cdr:to>
    <cdr:sp macro="" textlink="">
      <cdr:nvSpPr>
        <cdr:cNvPr id="4" name="TextBox 12">
          <a:extLst xmlns:a="http://schemas.openxmlformats.org/drawingml/2006/main">
            <a:ext uri="{FF2B5EF4-FFF2-40B4-BE49-F238E27FC236}">
              <a16:creationId xmlns:a16="http://schemas.microsoft.com/office/drawing/2014/main" id="{CCABB58F-7D3F-986E-08FA-5A0B52E69F02}"/>
            </a:ext>
          </a:extLst>
        </cdr:cNvPr>
        <cdr:cNvSpPr txBox="1"/>
      </cdr:nvSpPr>
      <cdr:spPr>
        <a:xfrm xmlns:a="http://schemas.openxmlformats.org/drawingml/2006/main">
          <a:off x="4006239" y="1067977"/>
          <a:ext cx="701557" cy="30939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solidFill>
                <a:schemeClr val="accent3"/>
              </a:solidFill>
              <a:latin typeface="Wandohope" panose="02030603000000000000" pitchFamily="18" charset="-128"/>
              <a:ea typeface="Wandohope" panose="02030603000000000000" pitchFamily="18" charset="-128"/>
              <a:sym typeface="Wingdings" panose="05000000000000000000" pitchFamily="2" charset="2"/>
            </a:rPr>
            <a:t>△</a:t>
          </a:r>
          <a:r>
            <a:rPr lang="en-US" sz="1200" b="1" dirty="0">
              <a:solidFill>
                <a:schemeClr val="accent3"/>
              </a:solidFill>
              <a:sym typeface="Wingdings" panose="05000000000000000000" pitchFamily="2" charset="2"/>
            </a:rPr>
            <a:t>46</a:t>
          </a:r>
          <a:r>
            <a:rPr lang="en-US" sz="1200" b="1" dirty="0">
              <a:solidFill>
                <a:schemeClr val="accent3"/>
              </a:solidFill>
            </a:rPr>
            <a:t>%</a:t>
          </a:r>
        </a:p>
      </cdr:txBody>
    </cdr:sp>
  </cdr:relSizeAnchor>
  <cdr:relSizeAnchor xmlns:cdr="http://schemas.openxmlformats.org/drawingml/2006/chartDrawing">
    <cdr:from>
      <cdr:x>0.77054</cdr:x>
      <cdr:y>0.16268</cdr:y>
    </cdr:from>
    <cdr:to>
      <cdr:x>0.87964</cdr:x>
      <cdr:y>0.23857</cdr:y>
    </cdr:to>
    <cdr:sp macro="" textlink="">
      <cdr:nvSpPr>
        <cdr:cNvPr id="5" name="TextBox 12">
          <a:extLst xmlns:a="http://schemas.openxmlformats.org/drawingml/2006/main">
            <a:ext uri="{FF2B5EF4-FFF2-40B4-BE49-F238E27FC236}">
              <a16:creationId xmlns:a16="http://schemas.microsoft.com/office/drawing/2014/main" id="{700F0499-1C00-3FC3-F9AB-1E05AEF60502}"/>
            </a:ext>
          </a:extLst>
        </cdr:cNvPr>
        <cdr:cNvSpPr txBox="1"/>
      </cdr:nvSpPr>
      <cdr:spPr>
        <a:xfrm xmlns:a="http://schemas.openxmlformats.org/drawingml/2006/main">
          <a:off x="4954813" y="663188"/>
          <a:ext cx="701557" cy="30939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solidFill>
                <a:schemeClr val="accent3"/>
              </a:solidFill>
              <a:latin typeface="Wandohope" panose="02030603000000000000" pitchFamily="18" charset="-128"/>
              <a:ea typeface="Wandohope" panose="02030603000000000000" pitchFamily="18" charset="-128"/>
              <a:sym typeface="Wingdings" panose="05000000000000000000" pitchFamily="2" charset="2"/>
            </a:rPr>
            <a:t>△</a:t>
          </a:r>
          <a:r>
            <a:rPr lang="en-US" sz="1200" b="1" dirty="0">
              <a:solidFill>
                <a:schemeClr val="accent3"/>
              </a:solidFill>
              <a:sym typeface="Wingdings" panose="05000000000000000000" pitchFamily="2" charset="2"/>
            </a:rPr>
            <a:t>28</a:t>
          </a:r>
          <a:r>
            <a:rPr lang="en-US" sz="1200" b="1" dirty="0">
              <a:solidFill>
                <a:schemeClr val="accent3"/>
              </a:solidFill>
            </a:rPr>
            <a:t>%</a:t>
          </a:r>
        </a:p>
      </cdr:txBody>
    </cdr:sp>
  </cdr:relSizeAnchor>
  <cdr:relSizeAnchor xmlns:cdr="http://schemas.openxmlformats.org/drawingml/2006/chartDrawing">
    <cdr:from>
      <cdr:x>0.9081</cdr:x>
      <cdr:y>0.18799</cdr:y>
    </cdr:from>
    <cdr:to>
      <cdr:x>0.99771</cdr:x>
      <cdr:y>0.25593</cdr:y>
    </cdr:to>
    <cdr:sp macro="" textlink="">
      <cdr:nvSpPr>
        <cdr:cNvPr id="6" name="TextBox 12">
          <a:extLst xmlns:a="http://schemas.openxmlformats.org/drawingml/2006/main">
            <a:ext uri="{FF2B5EF4-FFF2-40B4-BE49-F238E27FC236}">
              <a16:creationId xmlns:a16="http://schemas.microsoft.com/office/drawing/2014/main" id="{AF9ACCC1-00F1-3916-49FB-43C2769D7630}"/>
            </a:ext>
          </a:extLst>
        </cdr:cNvPr>
        <cdr:cNvSpPr txBox="1"/>
      </cdr:nvSpPr>
      <cdr:spPr>
        <a:xfrm xmlns:a="http://schemas.openxmlformats.org/drawingml/2006/main">
          <a:off x="5839390" y="766357"/>
          <a:ext cx="576203" cy="27699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200" b="1" dirty="0">
              <a:solidFill>
                <a:schemeClr val="accent3"/>
              </a:solidFill>
              <a:latin typeface="Wandohope" panose="02030603000000000000" pitchFamily="18" charset="-128"/>
              <a:ea typeface="Wandohope" panose="02030603000000000000" pitchFamily="18" charset="-128"/>
              <a:sym typeface="Wingdings" panose="05000000000000000000" pitchFamily="2" charset="2"/>
            </a:rPr>
            <a:t>△</a:t>
          </a:r>
          <a:r>
            <a:rPr lang="en-US" sz="1200" b="1" dirty="0">
              <a:solidFill>
                <a:schemeClr val="accent3"/>
              </a:solidFill>
              <a:sym typeface="Wingdings" panose="05000000000000000000" pitchFamily="2" charset="2"/>
            </a:rPr>
            <a:t>5</a:t>
          </a:r>
          <a:r>
            <a:rPr lang="en-US" sz="1200" b="1" dirty="0">
              <a:solidFill>
                <a:schemeClr val="accent3"/>
              </a:solidFill>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0.03358</cdr:x>
      <cdr:y>0.02763</cdr:y>
    </cdr:from>
    <cdr:to>
      <cdr:x>0.1376</cdr:x>
      <cdr:y>0.1435</cdr:y>
    </cdr:to>
    <cdr:pic>
      <cdr:nvPicPr>
        <cdr:cNvPr id="2" name="Picture 1" descr="A blue people with a heart above their head&#10;&#10;AI-generated content may be incorrect.">
          <a:extLst xmlns:a="http://schemas.openxmlformats.org/drawingml/2006/main">
            <a:ext uri="{FF2B5EF4-FFF2-40B4-BE49-F238E27FC236}">
              <a16:creationId xmlns:a16="http://schemas.microsoft.com/office/drawing/2014/main" id="{93550ABB-8A33-F61E-FB40-111BB574C6BB}"/>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151336" y="112632"/>
          <a:ext cx="468743" cy="472354"/>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0.01468</cdr:x>
      <cdr:y>0.02286</cdr:y>
    </cdr:from>
    <cdr:to>
      <cdr:x>0.06562</cdr:x>
      <cdr:y>0.10424</cdr:y>
    </cdr:to>
    <cdr:pic>
      <cdr:nvPicPr>
        <cdr:cNvPr id="4" name="Picture 3" descr="A blue people with a heart above their head&#10;&#10;AI-generated content may be incorrect.">
          <a:extLst xmlns:a="http://schemas.openxmlformats.org/drawingml/2006/main">
            <a:ext uri="{FF2B5EF4-FFF2-40B4-BE49-F238E27FC236}">
              <a16:creationId xmlns:a16="http://schemas.microsoft.com/office/drawing/2014/main" id="{664F019D-E6E7-3A94-914A-A8413C33029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135082" y="118819"/>
          <a:ext cx="468743" cy="422894"/>
        </a:xfrm>
        <a:prstGeom xmlns:a="http://schemas.openxmlformats.org/drawingml/2006/main" prst="rect">
          <a:avLst/>
        </a:prstGeom>
      </cdr:spPr>
    </cdr:pic>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5D6E09-E0C4-E6C0-74EF-CA6760F5AF02}"/>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D6365AF7-419E-4C56-9743-CCB50F33A05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6F2966B-66F0-41D9-82BF-28A143D2BD4D}" type="datetimeFigureOut">
              <a:rPr lang="en-US" smtClean="0"/>
              <a:t>10/19/2026</a:t>
            </a:fld>
            <a:endParaRPr lang="en-US"/>
          </a:p>
        </p:txBody>
      </p:sp>
      <p:sp>
        <p:nvSpPr>
          <p:cNvPr id="4" name="Footer Placeholder 3">
            <a:extLst>
              <a:ext uri="{FF2B5EF4-FFF2-40B4-BE49-F238E27FC236}">
                <a16:creationId xmlns:a16="http://schemas.microsoft.com/office/drawing/2014/main" id="{7AE509E8-1E0B-E533-6053-8D780DD99DE8}"/>
              </a:ext>
            </a:extLst>
          </p:cNvPr>
          <p:cNvSpPr>
            <a:spLocks noGrp="1"/>
          </p:cNvSpPr>
          <p:nvPr>
            <p:ph type="ftr" sz="quarter" idx="2"/>
          </p:nvPr>
        </p:nvSpPr>
        <p:spPr>
          <a:xfrm>
            <a:off x="0" y="8829968"/>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7A1529E-6C16-373B-F7F9-2C3AC03A8CA3}"/>
              </a:ext>
            </a:extLst>
          </p:cNvPr>
          <p:cNvSpPr>
            <a:spLocks noGrp="1"/>
          </p:cNvSpPr>
          <p:nvPr>
            <p:ph type="sldNum" sz="quarter" idx="3"/>
          </p:nvPr>
        </p:nvSpPr>
        <p:spPr>
          <a:xfrm>
            <a:off x="3970938" y="8829968"/>
            <a:ext cx="3037840" cy="466433"/>
          </a:xfrm>
          <a:prstGeom prst="rect">
            <a:avLst/>
          </a:prstGeom>
        </p:spPr>
        <p:txBody>
          <a:bodyPr vert="horz" lIns="93177" tIns="46589" rIns="93177" bIns="46589" rtlCol="0" anchor="b"/>
          <a:lstStyle>
            <a:lvl1pPr algn="r">
              <a:defRPr sz="1200"/>
            </a:lvl1pPr>
          </a:lstStyle>
          <a:p>
            <a:fld id="{5649C877-7AE1-4484-BB60-A7B17EE80C5F}" type="slidenum">
              <a:rPr lang="en-US" smtClean="0"/>
              <a:t>‹#›</a:t>
            </a:fld>
            <a:endParaRPr lang="en-US"/>
          </a:p>
        </p:txBody>
      </p:sp>
    </p:spTree>
    <p:extLst>
      <p:ext uri="{BB962C8B-B14F-4D97-AF65-F5344CB8AC3E}">
        <p14:creationId xmlns:p14="http://schemas.microsoft.com/office/powerpoint/2010/main" val="388285748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267B214-50E0-4AD3-BB32-E469E81F9E5E}" type="datetimeFigureOut">
              <a:rPr lang="en-US" smtClean="0"/>
              <a:t>10/19/2026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7" tIns="46589" rIns="93177" bIns="46589" rtlCol="0" anchor="b"/>
          <a:lstStyle>
            <a:lvl1pPr algn="r">
              <a:defRPr sz="1200"/>
            </a:lvl1pPr>
          </a:lstStyle>
          <a:p>
            <a:fld id="{602B23D3-3092-41B6-90E8-9F113DECC50F}" type="slidenum">
              <a:rPr lang="en-US" smtClean="0"/>
              <a:t>‹#›</a:t>
            </a:fld>
            <a:endParaRPr lang="en-US"/>
          </a:p>
        </p:txBody>
      </p:sp>
    </p:spTree>
    <p:extLst>
      <p:ext uri="{BB962C8B-B14F-4D97-AF65-F5344CB8AC3E}">
        <p14:creationId xmlns:p14="http://schemas.microsoft.com/office/powerpoint/2010/main" val="136902035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6088C-B736-96A7-63DB-D4C49DB30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E43EEF-761D-56A2-71BD-7AC4952038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AC198-BAA9-DD50-310C-351333A391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76409-B19B-E07A-6B34-E130D8856B2C}"/>
              </a:ext>
            </a:extLst>
          </p:cNvPr>
          <p:cNvSpPr>
            <a:spLocks noGrp="1"/>
          </p:cNvSpPr>
          <p:nvPr>
            <p:ph type="sldNum" sz="quarter" idx="5"/>
          </p:nvPr>
        </p:nvSpPr>
        <p:spPr/>
        <p:txBody>
          <a:bodyPr/>
          <a:lstStyle/>
          <a:p>
            <a:fld id="{CD940FED-CA56-41A9-AD31-5A443FB55D10}" type="slidenum">
              <a:rPr lang="en-US" smtClean="0"/>
              <a:t>1</a:t>
            </a:fld>
            <a:endParaRPr lang="en-US"/>
          </a:p>
        </p:txBody>
      </p:sp>
      <p:sp>
        <p:nvSpPr>
          <p:cNvPr id="5" name="Footer Placeholder 4">
            <a:extLst>
              <a:ext uri="{FF2B5EF4-FFF2-40B4-BE49-F238E27FC236}">
                <a16:creationId xmlns:a16="http://schemas.microsoft.com/office/drawing/2014/main" id="{B41253A5-2A31-E8C9-5C94-79A9250DEF81}"/>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99260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02B23D3-3092-41B6-90E8-9F113DECC50F}" type="slidenum">
              <a:rPr lang="en-US" smtClean="0"/>
              <a:t>5</a:t>
            </a:fld>
            <a:endParaRPr lang="en-US"/>
          </a:p>
        </p:txBody>
      </p:sp>
      <p:sp>
        <p:nvSpPr>
          <p:cNvPr id="5" name="Footer Placeholder 4">
            <a:extLst>
              <a:ext uri="{FF2B5EF4-FFF2-40B4-BE49-F238E27FC236}">
                <a16:creationId xmlns:a16="http://schemas.microsoft.com/office/drawing/2014/main" id="{A3F589D2-93BE-6F8F-5091-98028613CD97}"/>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914758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0E2C9-B937-F225-43D5-5C231FA75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F3623-89CA-7F0E-F454-B320BC42ED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328AD-E997-6457-266B-C5BCBE702D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E578F4-55B1-6F43-6E9C-362EBF6B4326}"/>
              </a:ext>
            </a:extLst>
          </p:cNvPr>
          <p:cNvSpPr>
            <a:spLocks noGrp="1"/>
          </p:cNvSpPr>
          <p:nvPr>
            <p:ph type="sldNum" sz="quarter" idx="5"/>
          </p:nvPr>
        </p:nvSpPr>
        <p:spPr/>
        <p:txBody>
          <a:bodyPr/>
          <a:lstStyle/>
          <a:p>
            <a:fld id="{602B23D3-3092-41B6-90E8-9F113DECC50F}" type="slidenum">
              <a:rPr lang="en-US" smtClean="0"/>
              <a:t>6</a:t>
            </a:fld>
            <a:endParaRPr lang="en-US"/>
          </a:p>
        </p:txBody>
      </p:sp>
      <p:sp>
        <p:nvSpPr>
          <p:cNvPr id="5" name="Footer Placeholder 4">
            <a:extLst>
              <a:ext uri="{FF2B5EF4-FFF2-40B4-BE49-F238E27FC236}">
                <a16:creationId xmlns:a16="http://schemas.microsoft.com/office/drawing/2014/main" id="{2960155E-1AF9-B134-8760-B93F3124CDA2}"/>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285383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02B23D3-3092-41B6-90E8-9F113DECC50F}" type="slidenum">
              <a:rPr lang="en-US" smtClean="0"/>
              <a:t>7</a:t>
            </a:fld>
            <a:endParaRPr lang="en-US"/>
          </a:p>
        </p:txBody>
      </p:sp>
      <p:sp>
        <p:nvSpPr>
          <p:cNvPr id="5" name="Footer Placeholder 4">
            <a:extLst>
              <a:ext uri="{FF2B5EF4-FFF2-40B4-BE49-F238E27FC236}">
                <a16:creationId xmlns:a16="http://schemas.microsoft.com/office/drawing/2014/main" id="{239443E2-00A6-8FA7-4C8F-FEA9CB5E6003}"/>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665159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9B8A5FC-6339-4070-A15C-8205D56DA30B}" type="slidenum">
              <a:rPr lang="en-US" smtClean="0"/>
              <a:t>8</a:t>
            </a:fld>
            <a:endParaRPr lang="en-US"/>
          </a:p>
        </p:txBody>
      </p:sp>
    </p:spTree>
    <p:extLst>
      <p:ext uri="{BB962C8B-B14F-4D97-AF65-F5344CB8AC3E}">
        <p14:creationId xmlns:p14="http://schemas.microsoft.com/office/powerpoint/2010/main" val="699900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76398-6ED3-D52F-1FEB-000D90EAE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251E9E-D371-1EAE-03E8-6215A1D5E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AA648-D10E-313A-0928-9DE7C97525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00BCAD-5178-9D5D-6E5D-8E762F1AA6BE}"/>
              </a:ext>
            </a:extLst>
          </p:cNvPr>
          <p:cNvSpPr>
            <a:spLocks noGrp="1"/>
          </p:cNvSpPr>
          <p:nvPr>
            <p:ph type="sldNum" sz="quarter" idx="5"/>
          </p:nvPr>
        </p:nvSpPr>
        <p:spPr/>
        <p:txBody>
          <a:bodyPr/>
          <a:lstStyle/>
          <a:p>
            <a:fld id="{602B23D3-3092-41B6-90E8-9F113DECC50F}" type="slidenum">
              <a:rPr lang="en-US" smtClean="0"/>
              <a:t>9</a:t>
            </a:fld>
            <a:endParaRPr lang="en-US"/>
          </a:p>
        </p:txBody>
      </p:sp>
      <p:sp>
        <p:nvSpPr>
          <p:cNvPr id="5" name="Footer Placeholder 4">
            <a:extLst>
              <a:ext uri="{FF2B5EF4-FFF2-40B4-BE49-F238E27FC236}">
                <a16:creationId xmlns:a16="http://schemas.microsoft.com/office/drawing/2014/main" id="{762C5949-965C-2904-82AE-13000DC04523}"/>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647681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534F8-2E2D-736C-EA1C-E5C85D1AA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1CEB32-BF9A-53B2-7794-6D930B366F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3FEA0A-959D-18CE-0963-F999E8D66A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F8FBCF-A6D4-EF67-C558-2668BC8628DA}"/>
              </a:ext>
            </a:extLst>
          </p:cNvPr>
          <p:cNvSpPr>
            <a:spLocks noGrp="1"/>
          </p:cNvSpPr>
          <p:nvPr>
            <p:ph type="sldNum" sz="quarter" idx="5"/>
          </p:nvPr>
        </p:nvSpPr>
        <p:spPr/>
        <p:txBody>
          <a:bodyPr/>
          <a:lstStyle/>
          <a:p>
            <a:fld id="{602B23D3-3092-41B6-90E8-9F113DECC50F}" type="slidenum">
              <a:rPr lang="en-US" smtClean="0"/>
              <a:t>13</a:t>
            </a:fld>
            <a:endParaRPr lang="en-US"/>
          </a:p>
        </p:txBody>
      </p:sp>
      <p:sp>
        <p:nvSpPr>
          <p:cNvPr id="5" name="Footer Placeholder 4">
            <a:extLst>
              <a:ext uri="{FF2B5EF4-FFF2-40B4-BE49-F238E27FC236}">
                <a16:creationId xmlns:a16="http://schemas.microsoft.com/office/drawing/2014/main" id="{15486A8A-F10E-F18E-DE62-CDE503899D38}"/>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552163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EC99A-6700-C18B-484F-28E5B041BE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B7C8E2F-747A-3BA4-2828-24B142927E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15E407-E0E2-0F57-A56C-6026CE64E508}"/>
              </a:ext>
            </a:extLst>
          </p:cNvPr>
          <p:cNvSpPr>
            <a:spLocks noGrp="1"/>
          </p:cNvSpPr>
          <p:nvPr>
            <p:ph type="dt" sz="half" idx="10"/>
          </p:nvPr>
        </p:nvSpPr>
        <p:spPr/>
        <p:txBody>
          <a:bodyPr/>
          <a:lstStyle/>
          <a:p>
            <a:fld id="{CAD1AF92-191E-4DB4-A4CD-5772293290AA}" type="datetime1">
              <a:rPr lang="en-US" smtClean="0"/>
              <a:t>10/19/2026</a:t>
            </a:fld>
            <a:endParaRPr lang="en-US"/>
          </a:p>
        </p:txBody>
      </p:sp>
      <p:sp>
        <p:nvSpPr>
          <p:cNvPr id="5" name="Footer Placeholder 4">
            <a:extLst>
              <a:ext uri="{FF2B5EF4-FFF2-40B4-BE49-F238E27FC236}">
                <a16:creationId xmlns:a16="http://schemas.microsoft.com/office/drawing/2014/main" id="{451DBEA7-49DC-113B-0EB1-2E8B0379381B}"/>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6" name="Slide Number Placeholder 5">
            <a:extLst>
              <a:ext uri="{FF2B5EF4-FFF2-40B4-BE49-F238E27FC236}">
                <a16:creationId xmlns:a16="http://schemas.microsoft.com/office/drawing/2014/main" id="{04E5E4FE-325E-5B55-4668-07092AD84B1C}"/>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263819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D34C8-02D3-803D-EF2E-4E3F0D40B12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7BBD4B-E167-7F81-842F-7F2D7633F7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3C66A1-6885-578F-A0F4-076E8C423FC9}"/>
              </a:ext>
            </a:extLst>
          </p:cNvPr>
          <p:cNvSpPr>
            <a:spLocks noGrp="1"/>
          </p:cNvSpPr>
          <p:nvPr>
            <p:ph type="dt" sz="half" idx="10"/>
          </p:nvPr>
        </p:nvSpPr>
        <p:spPr/>
        <p:txBody>
          <a:bodyPr/>
          <a:lstStyle/>
          <a:p>
            <a:fld id="{3528CDFC-2522-4D14-9378-F5BC2DA7AF07}" type="datetime1">
              <a:rPr lang="en-US" smtClean="0"/>
              <a:t>10/19/2026</a:t>
            </a:fld>
            <a:endParaRPr lang="en-US"/>
          </a:p>
        </p:txBody>
      </p:sp>
      <p:sp>
        <p:nvSpPr>
          <p:cNvPr id="5" name="Footer Placeholder 4">
            <a:extLst>
              <a:ext uri="{FF2B5EF4-FFF2-40B4-BE49-F238E27FC236}">
                <a16:creationId xmlns:a16="http://schemas.microsoft.com/office/drawing/2014/main" id="{7D90509D-670F-D32F-88D1-7F2845610908}"/>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6" name="Slide Number Placeholder 5">
            <a:extLst>
              <a:ext uri="{FF2B5EF4-FFF2-40B4-BE49-F238E27FC236}">
                <a16:creationId xmlns:a16="http://schemas.microsoft.com/office/drawing/2014/main" id="{CF867681-F7D2-6BCD-91AC-2B7411E23EF1}"/>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3979518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6C26C-2C1E-D479-100E-D1D3CF3EB8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6D6737-C690-71B7-7B75-29740D9430D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76D232-101A-8D49-5C97-A694A7ED89CE}"/>
              </a:ext>
            </a:extLst>
          </p:cNvPr>
          <p:cNvSpPr>
            <a:spLocks noGrp="1"/>
          </p:cNvSpPr>
          <p:nvPr>
            <p:ph type="dt" sz="half" idx="10"/>
          </p:nvPr>
        </p:nvSpPr>
        <p:spPr/>
        <p:txBody>
          <a:bodyPr/>
          <a:lstStyle/>
          <a:p>
            <a:fld id="{ECE8DA78-F742-403E-92F7-8DA03512BCC0}" type="datetime1">
              <a:rPr lang="en-US" smtClean="0"/>
              <a:t>10/19/2026</a:t>
            </a:fld>
            <a:endParaRPr lang="en-US"/>
          </a:p>
        </p:txBody>
      </p:sp>
      <p:sp>
        <p:nvSpPr>
          <p:cNvPr id="5" name="Footer Placeholder 4">
            <a:extLst>
              <a:ext uri="{FF2B5EF4-FFF2-40B4-BE49-F238E27FC236}">
                <a16:creationId xmlns:a16="http://schemas.microsoft.com/office/drawing/2014/main" id="{2757D918-C07D-E0A9-E98D-0210AA218B64}"/>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6" name="Slide Number Placeholder 5">
            <a:extLst>
              <a:ext uri="{FF2B5EF4-FFF2-40B4-BE49-F238E27FC236}">
                <a16:creationId xmlns:a16="http://schemas.microsoft.com/office/drawing/2014/main" id="{30CABB59-2BE6-8C1A-3EB5-5D5947B69387}"/>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126591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5439-5D14-E1F8-A867-AAD96C6825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9E1801-314B-6735-3462-BF572BC253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CC7FF61-C15E-5C97-25C4-BDA9A5DC61B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A4DE59-616A-4AB4-DBE5-E2E0BD4CDA69}"/>
              </a:ext>
            </a:extLst>
          </p:cNvPr>
          <p:cNvSpPr>
            <a:spLocks noGrp="1"/>
          </p:cNvSpPr>
          <p:nvPr>
            <p:ph type="dt" sz="half" idx="10"/>
          </p:nvPr>
        </p:nvSpPr>
        <p:spPr/>
        <p:txBody>
          <a:bodyPr/>
          <a:lstStyle/>
          <a:p>
            <a:fld id="{933E6945-C131-4B77-8FC5-BF7EF05A921B}" type="datetime1">
              <a:rPr lang="en-US" smtClean="0"/>
              <a:t>10/19/2026</a:t>
            </a:fld>
            <a:endParaRPr lang="en-US"/>
          </a:p>
        </p:txBody>
      </p:sp>
      <p:sp>
        <p:nvSpPr>
          <p:cNvPr id="6" name="Footer Placeholder 5">
            <a:extLst>
              <a:ext uri="{FF2B5EF4-FFF2-40B4-BE49-F238E27FC236}">
                <a16:creationId xmlns:a16="http://schemas.microsoft.com/office/drawing/2014/main" id="{5076CAE5-6319-F7FC-01C0-74681B30048F}"/>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7" name="Slide Number Placeholder 6">
            <a:extLst>
              <a:ext uri="{FF2B5EF4-FFF2-40B4-BE49-F238E27FC236}">
                <a16:creationId xmlns:a16="http://schemas.microsoft.com/office/drawing/2014/main" id="{B8FF6190-850B-9256-758C-A94FBFA5A9B8}"/>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214869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94A58-E2A4-80E7-E67D-E4A97C67C2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3910E0-18B8-33D3-7DAA-FF63B2B2F9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E57BED-4D6B-1C40-CEBD-59C8D9278C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AA9620-B257-C62E-8D40-CA683AE42C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91DD62-39D7-484B-9647-5F6CD52438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19193D-EF44-7E60-3545-89EA8285700B}"/>
              </a:ext>
            </a:extLst>
          </p:cNvPr>
          <p:cNvSpPr>
            <a:spLocks noGrp="1"/>
          </p:cNvSpPr>
          <p:nvPr>
            <p:ph type="dt" sz="half" idx="10"/>
          </p:nvPr>
        </p:nvSpPr>
        <p:spPr/>
        <p:txBody>
          <a:bodyPr/>
          <a:lstStyle/>
          <a:p>
            <a:fld id="{C02E3920-E609-40A2-8442-B619F598128F}" type="datetime1">
              <a:rPr lang="en-US" smtClean="0"/>
              <a:t>10/19/2026</a:t>
            </a:fld>
            <a:endParaRPr lang="en-US"/>
          </a:p>
        </p:txBody>
      </p:sp>
      <p:sp>
        <p:nvSpPr>
          <p:cNvPr id="8" name="Footer Placeholder 7">
            <a:extLst>
              <a:ext uri="{FF2B5EF4-FFF2-40B4-BE49-F238E27FC236}">
                <a16:creationId xmlns:a16="http://schemas.microsoft.com/office/drawing/2014/main" id="{F6A47A90-2613-4D6A-B9EA-473E031C90C1}"/>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9" name="Slide Number Placeholder 8">
            <a:extLst>
              <a:ext uri="{FF2B5EF4-FFF2-40B4-BE49-F238E27FC236}">
                <a16:creationId xmlns:a16="http://schemas.microsoft.com/office/drawing/2014/main" id="{BD163EB1-25E9-84F8-63C3-771181B3D015}"/>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1076360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3DF5B-9F51-C522-1102-0D601CA6FC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9BB5A2-B294-19B1-8F81-BD12946299E9}"/>
              </a:ext>
            </a:extLst>
          </p:cNvPr>
          <p:cNvSpPr>
            <a:spLocks noGrp="1"/>
          </p:cNvSpPr>
          <p:nvPr>
            <p:ph type="dt" sz="half" idx="10"/>
          </p:nvPr>
        </p:nvSpPr>
        <p:spPr/>
        <p:txBody>
          <a:bodyPr/>
          <a:lstStyle/>
          <a:p>
            <a:fld id="{6E66BD51-ACC4-490D-BA85-8132A601ADF4}" type="datetime1">
              <a:rPr lang="en-US" smtClean="0"/>
              <a:t>10/19/2026</a:t>
            </a:fld>
            <a:endParaRPr lang="en-US"/>
          </a:p>
        </p:txBody>
      </p:sp>
      <p:sp>
        <p:nvSpPr>
          <p:cNvPr id="4" name="Footer Placeholder 3">
            <a:extLst>
              <a:ext uri="{FF2B5EF4-FFF2-40B4-BE49-F238E27FC236}">
                <a16:creationId xmlns:a16="http://schemas.microsoft.com/office/drawing/2014/main" id="{5861DC50-BA8A-AAE7-C968-AD3AD1528284}"/>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5" name="Slide Number Placeholder 4">
            <a:extLst>
              <a:ext uri="{FF2B5EF4-FFF2-40B4-BE49-F238E27FC236}">
                <a16:creationId xmlns:a16="http://schemas.microsoft.com/office/drawing/2014/main" id="{F8CF46D1-8AA7-4020-4577-F12C48BCF8C4}"/>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29193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59D22F-EFA2-3A45-9DF8-7B11EF589275}"/>
              </a:ext>
            </a:extLst>
          </p:cNvPr>
          <p:cNvSpPr>
            <a:spLocks noGrp="1"/>
          </p:cNvSpPr>
          <p:nvPr>
            <p:ph type="dt" sz="half" idx="10"/>
          </p:nvPr>
        </p:nvSpPr>
        <p:spPr/>
        <p:txBody>
          <a:bodyPr/>
          <a:lstStyle/>
          <a:p>
            <a:fld id="{A07142AE-31BC-4FFA-8472-001DB3D41F5C}" type="datetime1">
              <a:rPr lang="en-US" smtClean="0"/>
              <a:t>10/19/2026</a:t>
            </a:fld>
            <a:endParaRPr lang="en-US"/>
          </a:p>
        </p:txBody>
      </p:sp>
      <p:sp>
        <p:nvSpPr>
          <p:cNvPr id="3" name="Footer Placeholder 2">
            <a:extLst>
              <a:ext uri="{FF2B5EF4-FFF2-40B4-BE49-F238E27FC236}">
                <a16:creationId xmlns:a16="http://schemas.microsoft.com/office/drawing/2014/main" id="{5DB53870-CB32-06CC-D8BC-9FB90FE7C77C}"/>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4" name="Slide Number Placeholder 3">
            <a:extLst>
              <a:ext uri="{FF2B5EF4-FFF2-40B4-BE49-F238E27FC236}">
                <a16:creationId xmlns:a16="http://schemas.microsoft.com/office/drawing/2014/main" id="{E0E9426A-F0A6-6598-7DC1-79E76F5F9C55}"/>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1327123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D9A4D-C706-E601-A17A-C34CEDA62C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9D747C-1DCB-3B92-514C-63651B00FB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94E3A9-5785-61C2-AFC6-0A2A00FB39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A88725-3A58-DC5E-FD6F-1C61417B061F}"/>
              </a:ext>
            </a:extLst>
          </p:cNvPr>
          <p:cNvSpPr>
            <a:spLocks noGrp="1"/>
          </p:cNvSpPr>
          <p:nvPr>
            <p:ph type="dt" sz="half" idx="10"/>
          </p:nvPr>
        </p:nvSpPr>
        <p:spPr/>
        <p:txBody>
          <a:bodyPr/>
          <a:lstStyle/>
          <a:p>
            <a:fld id="{96BEEC33-56A2-465C-8606-16385592D241}" type="datetime1">
              <a:rPr lang="en-US" smtClean="0"/>
              <a:t>10/19/2026</a:t>
            </a:fld>
            <a:endParaRPr lang="en-US"/>
          </a:p>
        </p:txBody>
      </p:sp>
      <p:sp>
        <p:nvSpPr>
          <p:cNvPr id="6" name="Footer Placeholder 5">
            <a:extLst>
              <a:ext uri="{FF2B5EF4-FFF2-40B4-BE49-F238E27FC236}">
                <a16:creationId xmlns:a16="http://schemas.microsoft.com/office/drawing/2014/main" id="{077E07CF-C33A-78CC-3EE8-303369965FD2}"/>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7" name="Slide Number Placeholder 6">
            <a:extLst>
              <a:ext uri="{FF2B5EF4-FFF2-40B4-BE49-F238E27FC236}">
                <a16:creationId xmlns:a16="http://schemas.microsoft.com/office/drawing/2014/main" id="{B7C19C1B-2F1D-F228-2E63-832DA00CF932}"/>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1683921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76F3B-F1FF-8FFC-AAE8-9E5C88F5A6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E8690B-3CE6-5C06-0C39-6B72AB1660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562F75-4113-171A-DC3B-0A471207AD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2B8ABE-3BA4-9EB9-D737-DD6A19F1E494}"/>
              </a:ext>
            </a:extLst>
          </p:cNvPr>
          <p:cNvSpPr>
            <a:spLocks noGrp="1"/>
          </p:cNvSpPr>
          <p:nvPr>
            <p:ph type="dt" sz="half" idx="10"/>
          </p:nvPr>
        </p:nvSpPr>
        <p:spPr/>
        <p:txBody>
          <a:bodyPr/>
          <a:lstStyle/>
          <a:p>
            <a:fld id="{1B168B99-A5D9-4D41-85AD-9B40B20FAADF}" type="datetime1">
              <a:rPr lang="en-US" smtClean="0"/>
              <a:t>10/19/2026</a:t>
            </a:fld>
            <a:endParaRPr lang="en-US"/>
          </a:p>
        </p:txBody>
      </p:sp>
      <p:sp>
        <p:nvSpPr>
          <p:cNvPr id="6" name="Footer Placeholder 5">
            <a:extLst>
              <a:ext uri="{FF2B5EF4-FFF2-40B4-BE49-F238E27FC236}">
                <a16:creationId xmlns:a16="http://schemas.microsoft.com/office/drawing/2014/main" id="{956858FB-756F-D30C-D52D-0DC71F4CBFFD}"/>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7" name="Slide Number Placeholder 6">
            <a:extLst>
              <a:ext uri="{FF2B5EF4-FFF2-40B4-BE49-F238E27FC236}">
                <a16:creationId xmlns:a16="http://schemas.microsoft.com/office/drawing/2014/main" id="{70AA9D8F-4DC9-FA95-792F-8E40FFD50C94}"/>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25622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8D4D-CC41-B364-0408-EE7355B6B1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D966C5-7B11-190F-7056-D884FEDCC4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02BEFC-E721-EC2A-7C1A-1F8FB36EBE40}"/>
              </a:ext>
            </a:extLst>
          </p:cNvPr>
          <p:cNvSpPr>
            <a:spLocks noGrp="1"/>
          </p:cNvSpPr>
          <p:nvPr>
            <p:ph type="dt" sz="half" idx="10"/>
          </p:nvPr>
        </p:nvSpPr>
        <p:spPr/>
        <p:txBody>
          <a:bodyPr/>
          <a:lstStyle/>
          <a:p>
            <a:fld id="{75A350D7-032F-42D6-875C-B07BDA2008D0}" type="datetime1">
              <a:rPr lang="en-US" smtClean="0"/>
              <a:t>10/19/2026</a:t>
            </a:fld>
            <a:endParaRPr lang="en-US"/>
          </a:p>
        </p:txBody>
      </p:sp>
      <p:sp>
        <p:nvSpPr>
          <p:cNvPr id="5" name="Footer Placeholder 4">
            <a:extLst>
              <a:ext uri="{FF2B5EF4-FFF2-40B4-BE49-F238E27FC236}">
                <a16:creationId xmlns:a16="http://schemas.microsoft.com/office/drawing/2014/main" id="{042987EC-500E-7651-7F2F-222B07E92FE7}"/>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6" name="Slide Number Placeholder 5">
            <a:extLst>
              <a:ext uri="{FF2B5EF4-FFF2-40B4-BE49-F238E27FC236}">
                <a16:creationId xmlns:a16="http://schemas.microsoft.com/office/drawing/2014/main" id="{66BE7C80-F354-33D1-98F5-9DBDF6975812}"/>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892862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E9516A-CD48-1890-6B9A-5995A70013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BE8AC4-ACBC-9C34-25EB-9B13D77DAF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539054-87D1-92E3-25FA-A4FB84BDF470}"/>
              </a:ext>
            </a:extLst>
          </p:cNvPr>
          <p:cNvSpPr>
            <a:spLocks noGrp="1"/>
          </p:cNvSpPr>
          <p:nvPr>
            <p:ph type="dt" sz="half" idx="10"/>
          </p:nvPr>
        </p:nvSpPr>
        <p:spPr/>
        <p:txBody>
          <a:bodyPr/>
          <a:lstStyle/>
          <a:p>
            <a:fld id="{47EA21C1-0223-4D5D-AFFD-B86B7A1D94DF}" type="datetime1">
              <a:rPr lang="en-US" smtClean="0"/>
              <a:t>10/19/2026</a:t>
            </a:fld>
            <a:endParaRPr lang="en-US"/>
          </a:p>
        </p:txBody>
      </p:sp>
      <p:sp>
        <p:nvSpPr>
          <p:cNvPr id="5" name="Footer Placeholder 4">
            <a:extLst>
              <a:ext uri="{FF2B5EF4-FFF2-40B4-BE49-F238E27FC236}">
                <a16:creationId xmlns:a16="http://schemas.microsoft.com/office/drawing/2014/main" id="{D089893C-EFD8-0A9F-AE99-0CA31C2A4F6C}"/>
              </a:ext>
            </a:extLst>
          </p:cNvPr>
          <p:cNvSpPr>
            <a:spLocks noGrp="1"/>
          </p:cNvSpPr>
          <p:nvPr>
            <p:ph type="ftr" sz="quarter" idx="11"/>
          </p:nvPr>
        </p:nvSpPr>
        <p:spPr/>
        <p:txBody>
          <a:bodyPr/>
          <a:lstStyle/>
          <a:p>
            <a:r>
              <a:rPr lang="en-US"/>
              <a:t>St. Mary's Healthcare System for Children: Compassionate Care: Pathways and the Future of Palliative Care</a:t>
            </a:r>
          </a:p>
        </p:txBody>
      </p:sp>
      <p:sp>
        <p:nvSpPr>
          <p:cNvPr id="6" name="Slide Number Placeholder 5">
            <a:extLst>
              <a:ext uri="{FF2B5EF4-FFF2-40B4-BE49-F238E27FC236}">
                <a16:creationId xmlns:a16="http://schemas.microsoft.com/office/drawing/2014/main" id="{797033AF-8BB1-7BF0-629D-42B4280B07D2}"/>
              </a:ext>
            </a:extLst>
          </p:cNvPr>
          <p:cNvSpPr>
            <a:spLocks noGrp="1"/>
          </p:cNvSpPr>
          <p:nvPr>
            <p:ph type="sldNum" sz="quarter" idx="12"/>
          </p:nvPr>
        </p:nvSpPr>
        <p:spPr/>
        <p:txBody>
          <a:bodyPr/>
          <a:lstStyle/>
          <a:p>
            <a:fld id="{CD66AA2A-F55D-4AEF-B854-ABC7F2E6E9AD}" type="slidenum">
              <a:rPr lang="en-US" smtClean="0"/>
              <a:t>‹#›</a:t>
            </a:fld>
            <a:endParaRPr lang="en-US"/>
          </a:p>
        </p:txBody>
      </p:sp>
    </p:spTree>
    <p:extLst>
      <p:ext uri="{BB962C8B-B14F-4D97-AF65-F5344CB8AC3E}">
        <p14:creationId xmlns:p14="http://schemas.microsoft.com/office/powerpoint/2010/main" val="2620600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Content 0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37E7-A574-47D2-9624-D12F47560519}"/>
              </a:ext>
            </a:extLst>
          </p:cNvPr>
          <p:cNvSpPr>
            <a:spLocks noGrp="1"/>
          </p:cNvSpPr>
          <p:nvPr>
            <p:ph type="title" hasCustomPrompt="1"/>
          </p:nvPr>
        </p:nvSpPr>
        <p:spPr>
          <a:xfrm>
            <a:off x="363416" y="246186"/>
            <a:ext cx="3206261" cy="1037492"/>
          </a:xfrm>
        </p:spPr>
        <p:txBody>
          <a:bodyPr lIns="0" tIns="0" rIns="0" bIns="0" anchor="b">
            <a:noAutofit/>
          </a:bodyPr>
          <a:lstStyle>
            <a:lvl1pPr>
              <a:defRPr sz="3200" b="1" cap="all" baseline="0"/>
            </a:lvl1pPr>
          </a:lstStyle>
          <a:p>
            <a:r>
              <a:rPr lang="en-US" noProof="0"/>
              <a:t>Title here</a:t>
            </a:r>
          </a:p>
        </p:txBody>
      </p:sp>
      <p:sp>
        <p:nvSpPr>
          <p:cNvPr id="3" name="Text Placeholder 2">
            <a:extLst>
              <a:ext uri="{FF2B5EF4-FFF2-40B4-BE49-F238E27FC236}">
                <a16:creationId xmlns:a16="http://schemas.microsoft.com/office/drawing/2014/main" id="{712D9B6D-CE43-4FB1-87C0-D3565E730242}"/>
              </a:ext>
            </a:extLst>
          </p:cNvPr>
          <p:cNvSpPr>
            <a:spLocks noGrp="1"/>
          </p:cNvSpPr>
          <p:nvPr>
            <p:ph type="body" idx="1" hasCustomPrompt="1"/>
          </p:nvPr>
        </p:nvSpPr>
        <p:spPr>
          <a:xfrm>
            <a:off x="4080986" y="2426274"/>
            <a:ext cx="3008434" cy="601087"/>
          </a:xfrm>
        </p:spPr>
        <p:txBody>
          <a:bodyPr lIns="0" tIns="0" rIns="0" bIns="0" anchor="b">
            <a:no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a:extLst>
              <a:ext uri="{FF2B5EF4-FFF2-40B4-BE49-F238E27FC236}">
                <a16:creationId xmlns:a16="http://schemas.microsoft.com/office/drawing/2014/main" id="{249D73CD-EB11-4ED6-80CF-B68320D57E91}"/>
              </a:ext>
            </a:extLst>
          </p:cNvPr>
          <p:cNvSpPr>
            <a:spLocks noGrp="1"/>
          </p:cNvSpPr>
          <p:nvPr>
            <p:ph sz="half" idx="2" hasCustomPrompt="1"/>
          </p:nvPr>
        </p:nvSpPr>
        <p:spPr>
          <a:xfrm>
            <a:off x="4080986" y="3097702"/>
            <a:ext cx="3008434" cy="3091961"/>
          </a:xfrm>
        </p:spPr>
        <p:txBody>
          <a:bodyPr lIns="0" tIns="0" rIns="0" bIns="0">
            <a:noAutofit/>
          </a:bodyPr>
          <a:lstStyle>
            <a:lvl1pPr>
              <a:defRPr sz="1600"/>
            </a:lvl1pPr>
            <a:lvl2pPr>
              <a:defRPr sz="1400"/>
            </a:lvl2pPr>
            <a:lvl3pPr>
              <a:defRPr sz="1200"/>
            </a:lvl3pPr>
            <a:lvl4pPr>
              <a:defRPr sz="1100"/>
            </a:lvl4pPr>
            <a:lvl5pPr>
              <a:defRPr sz="11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Slide Number Placeholder 5">
            <a:extLst>
              <a:ext uri="{FF2B5EF4-FFF2-40B4-BE49-F238E27FC236}">
                <a16:creationId xmlns:a16="http://schemas.microsoft.com/office/drawing/2014/main" id="{99564622-96D9-48C4-BB60-87F3F7C8E122}"/>
              </a:ext>
            </a:extLst>
          </p:cNvPr>
          <p:cNvSpPr>
            <a:spLocks noGrp="1"/>
          </p:cNvSpPr>
          <p:nvPr>
            <p:ph type="sldNum" sz="quarter" idx="12"/>
          </p:nvPr>
        </p:nvSpPr>
        <p:spPr>
          <a:xfrm>
            <a:off x="9085384" y="6463207"/>
            <a:ext cx="2743200" cy="249385"/>
          </a:xfrm>
        </p:spPr>
        <p:txBody>
          <a:bodyPr/>
          <a:lstStyle>
            <a:lvl1pPr algn="r">
              <a:defRPr sz="900">
                <a:solidFill>
                  <a:schemeClr val="accent3"/>
                </a:solidFill>
              </a:defRPr>
            </a:lvl1pPr>
          </a:lstStyle>
          <a:p>
            <a:fld id="{48BB047D-A6CD-43AB-96F0-683C726B586B}" type="slidenum">
              <a:rPr lang="en-US" noProof="0" smtClean="0"/>
              <a:pPr/>
              <a:t>‹#›</a:t>
            </a:fld>
            <a:endParaRPr lang="en-US" noProof="0" dirty="0"/>
          </a:p>
        </p:txBody>
      </p:sp>
      <p:sp>
        <p:nvSpPr>
          <p:cNvPr id="11" name="Content Placeholder 16">
            <a:extLst>
              <a:ext uri="{FF2B5EF4-FFF2-40B4-BE49-F238E27FC236}">
                <a16:creationId xmlns:a16="http://schemas.microsoft.com/office/drawing/2014/main" id="{57889B18-CC7E-47A7-B83B-45D7871D298A}"/>
              </a:ext>
            </a:extLst>
          </p:cNvPr>
          <p:cNvSpPr>
            <a:spLocks noGrp="1"/>
          </p:cNvSpPr>
          <p:nvPr>
            <p:ph sz="quarter" idx="14" hasCustomPrompt="1"/>
          </p:nvPr>
        </p:nvSpPr>
        <p:spPr>
          <a:xfrm>
            <a:off x="363416" y="6462713"/>
            <a:ext cx="2262187" cy="249237"/>
          </a:xfrm>
        </p:spPr>
        <p:txBody>
          <a:bodyPr>
            <a:noAutofit/>
          </a:bodyPr>
          <a:lstStyle>
            <a:lvl1pPr marL="0" indent="0">
              <a:buNone/>
              <a:defRPr sz="1400" b="1" cap="all" baseline="0">
                <a:solidFill>
                  <a:schemeClr val="tx1">
                    <a:lumMod val="50000"/>
                    <a:lumOff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Your company name</a:t>
            </a:r>
          </a:p>
        </p:txBody>
      </p:sp>
      <p:grpSp>
        <p:nvGrpSpPr>
          <p:cNvPr id="6" name="Group 5">
            <a:extLst>
              <a:ext uri="{FF2B5EF4-FFF2-40B4-BE49-F238E27FC236}">
                <a16:creationId xmlns:a16="http://schemas.microsoft.com/office/drawing/2014/main" id="{A6A27954-3A0E-430B-AD48-05A3F3278D70}"/>
              </a:ext>
            </a:extLst>
          </p:cNvPr>
          <p:cNvGrpSpPr/>
          <p:nvPr userDrawn="1"/>
        </p:nvGrpSpPr>
        <p:grpSpPr>
          <a:xfrm>
            <a:off x="-24056" y="1452564"/>
            <a:ext cx="3385227" cy="134113"/>
            <a:chOff x="-24055" y="1452565"/>
            <a:chExt cx="2374534" cy="0"/>
          </a:xfrm>
        </p:grpSpPr>
        <p:cxnSp>
          <p:nvCxnSpPr>
            <p:cNvPr id="12" name="Straight Connector 11">
              <a:extLst>
                <a:ext uri="{FF2B5EF4-FFF2-40B4-BE49-F238E27FC236}">
                  <a16:creationId xmlns:a16="http://schemas.microsoft.com/office/drawing/2014/main" id="{D9C089FD-3BC7-434F-810A-04F78AFC84D2}"/>
                </a:ext>
              </a:extLst>
            </p:cNvPr>
            <p:cNvCxnSpPr>
              <a:cxnSpLocks/>
            </p:cNvCxnSpPr>
            <p:nvPr userDrawn="1"/>
          </p:nvCxnSpPr>
          <p:spPr>
            <a:xfrm>
              <a:off x="-24055" y="1452565"/>
              <a:ext cx="1717831"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F7AC837-D78F-424C-9FDC-C3A445A5E0B6}"/>
                </a:ext>
              </a:extLst>
            </p:cNvPr>
            <p:cNvCxnSpPr>
              <a:cxnSpLocks/>
            </p:cNvCxnSpPr>
            <p:nvPr userDrawn="1"/>
          </p:nvCxnSpPr>
          <p:spPr>
            <a:xfrm>
              <a:off x="1804745" y="1452565"/>
              <a:ext cx="545734"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6831C4EF-58CF-4AEC-9F81-CB38D946A457}"/>
              </a:ext>
            </a:extLst>
          </p:cNvPr>
          <p:cNvCxnSpPr>
            <a:cxnSpLocks/>
          </p:cNvCxnSpPr>
          <p:nvPr userDrawn="1"/>
        </p:nvCxnSpPr>
        <p:spPr>
          <a:xfrm flipV="1">
            <a:off x="3639489" y="421045"/>
            <a:ext cx="0" cy="5768619"/>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A09F60F9-61AE-4464-B369-1CF86DB708DA}"/>
              </a:ext>
            </a:extLst>
          </p:cNvPr>
          <p:cNvSpPr>
            <a:spLocks noGrp="1"/>
          </p:cNvSpPr>
          <p:nvPr>
            <p:ph type="body" idx="15" hasCustomPrompt="1"/>
          </p:nvPr>
        </p:nvSpPr>
        <p:spPr>
          <a:xfrm>
            <a:off x="7870582" y="2426274"/>
            <a:ext cx="3008434" cy="601087"/>
          </a:xfrm>
        </p:spPr>
        <p:txBody>
          <a:bodyPr lIns="0" tIns="0" rIns="0" bIns="0" anchor="b">
            <a:no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3">
            <a:extLst>
              <a:ext uri="{FF2B5EF4-FFF2-40B4-BE49-F238E27FC236}">
                <a16:creationId xmlns:a16="http://schemas.microsoft.com/office/drawing/2014/main" id="{124CEF01-2C7C-4568-8A45-5F5A058ECFC1}"/>
              </a:ext>
            </a:extLst>
          </p:cNvPr>
          <p:cNvSpPr>
            <a:spLocks noGrp="1"/>
          </p:cNvSpPr>
          <p:nvPr>
            <p:ph sz="half" idx="16" hasCustomPrompt="1"/>
          </p:nvPr>
        </p:nvSpPr>
        <p:spPr>
          <a:xfrm>
            <a:off x="7870582" y="3097702"/>
            <a:ext cx="3008434" cy="3091961"/>
          </a:xfrm>
        </p:spPr>
        <p:txBody>
          <a:bodyPr lIns="0" tIns="0" rIns="0" bIns="0">
            <a:noAutofit/>
          </a:bodyPr>
          <a:lstStyle>
            <a:lvl1pPr>
              <a:defRPr sz="1600"/>
            </a:lvl1pPr>
            <a:lvl2pPr>
              <a:defRPr sz="1400"/>
            </a:lvl2pPr>
            <a:lvl3pPr>
              <a:defRPr sz="1200"/>
            </a:lvl3pPr>
            <a:lvl4pPr>
              <a:defRPr sz="1100"/>
            </a:lvl4pPr>
            <a:lvl5pPr>
              <a:defRPr sz="11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 name="Picture Placeholder 8">
            <a:extLst>
              <a:ext uri="{FF2B5EF4-FFF2-40B4-BE49-F238E27FC236}">
                <a16:creationId xmlns:a16="http://schemas.microsoft.com/office/drawing/2014/main" id="{BAF86618-E012-4E70-91E3-A72E71C63E64}"/>
              </a:ext>
            </a:extLst>
          </p:cNvPr>
          <p:cNvSpPr>
            <a:spLocks noGrp="1"/>
          </p:cNvSpPr>
          <p:nvPr>
            <p:ph type="pic" sz="quarter" idx="18" hasCustomPrompt="1"/>
          </p:nvPr>
        </p:nvSpPr>
        <p:spPr>
          <a:xfrm>
            <a:off x="4080986" y="1676296"/>
            <a:ext cx="587932" cy="587932"/>
          </a:xfrm>
          <a:noFill/>
        </p:spPr>
        <p:txBody>
          <a:bodyPr anchor="ctr">
            <a:noAutofit/>
          </a:bodyPr>
          <a:lstStyle>
            <a:lvl1pPr marL="0" indent="0" algn="ctr">
              <a:buNone/>
              <a:defRPr sz="1400">
                <a:solidFill>
                  <a:schemeClr val="tx1"/>
                </a:solidFill>
              </a:defRPr>
            </a:lvl1pPr>
          </a:lstStyle>
          <a:p>
            <a:r>
              <a:rPr lang="en-US" noProof="0" dirty="0"/>
              <a:t>Icon Here</a:t>
            </a:r>
          </a:p>
        </p:txBody>
      </p:sp>
      <p:sp>
        <p:nvSpPr>
          <p:cNvPr id="24" name="Picture Placeholder 8">
            <a:extLst>
              <a:ext uri="{FF2B5EF4-FFF2-40B4-BE49-F238E27FC236}">
                <a16:creationId xmlns:a16="http://schemas.microsoft.com/office/drawing/2014/main" id="{4FF378B9-734E-4C43-836C-CB80566DDB15}"/>
              </a:ext>
            </a:extLst>
          </p:cNvPr>
          <p:cNvSpPr>
            <a:spLocks noGrp="1"/>
          </p:cNvSpPr>
          <p:nvPr>
            <p:ph type="pic" sz="quarter" idx="19" hasCustomPrompt="1"/>
          </p:nvPr>
        </p:nvSpPr>
        <p:spPr>
          <a:xfrm>
            <a:off x="7868008" y="1676296"/>
            <a:ext cx="587932" cy="587932"/>
          </a:xfrm>
          <a:noFill/>
        </p:spPr>
        <p:txBody>
          <a:bodyPr anchor="ctr">
            <a:noAutofit/>
          </a:bodyPr>
          <a:lstStyle>
            <a:lvl1pPr marL="0" indent="0" algn="ctr">
              <a:buNone/>
              <a:defRPr sz="1400">
                <a:solidFill>
                  <a:schemeClr val="tx1"/>
                </a:solidFill>
              </a:defRPr>
            </a:lvl1pPr>
          </a:lstStyle>
          <a:p>
            <a:r>
              <a:rPr lang="en-US" noProof="0" dirty="0"/>
              <a:t>Icon Here</a:t>
            </a:r>
          </a:p>
        </p:txBody>
      </p:sp>
      <p:sp>
        <p:nvSpPr>
          <p:cNvPr id="25" name="Oval 24">
            <a:extLst>
              <a:ext uri="{FF2B5EF4-FFF2-40B4-BE49-F238E27FC236}">
                <a16:creationId xmlns:a16="http://schemas.microsoft.com/office/drawing/2014/main" id="{3F366940-FB5E-4B76-8829-80C14F137B3A}"/>
              </a:ext>
            </a:extLst>
          </p:cNvPr>
          <p:cNvSpPr/>
          <p:nvPr userDrawn="1"/>
        </p:nvSpPr>
        <p:spPr>
          <a:xfrm>
            <a:off x="10251393" y="555158"/>
            <a:ext cx="3298372" cy="3298372"/>
          </a:xfrm>
          <a:prstGeom prst="ellipse">
            <a:avLst/>
          </a:prstGeom>
          <a:no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75486FFB-46EF-4E74-BFFF-7ED054DB0D9C}"/>
              </a:ext>
            </a:extLst>
          </p:cNvPr>
          <p:cNvSpPr/>
          <p:nvPr userDrawn="1"/>
        </p:nvSpPr>
        <p:spPr>
          <a:xfrm>
            <a:off x="9932986" y="330754"/>
            <a:ext cx="1268186" cy="1268186"/>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Text Placeholder 2">
            <a:extLst>
              <a:ext uri="{FF2B5EF4-FFF2-40B4-BE49-F238E27FC236}">
                <a16:creationId xmlns:a16="http://schemas.microsoft.com/office/drawing/2014/main" id="{76F2CCF2-293A-49CA-B2A9-134BB5DEF98E}"/>
              </a:ext>
            </a:extLst>
          </p:cNvPr>
          <p:cNvSpPr>
            <a:spLocks noGrp="1"/>
          </p:cNvSpPr>
          <p:nvPr>
            <p:ph type="body" idx="20" hasCustomPrompt="1"/>
          </p:nvPr>
        </p:nvSpPr>
        <p:spPr>
          <a:xfrm>
            <a:off x="4080985" y="480157"/>
            <a:ext cx="6944563" cy="823912"/>
          </a:xfrm>
        </p:spPr>
        <p:txBody>
          <a:bodyPr lIns="0" tIns="0" rIns="0" bIns="0" anchor="ctr">
            <a:noAutofit/>
          </a:bodyPr>
          <a:lstStyle>
            <a:lvl1pPr marL="0" indent="0">
              <a:buNone/>
              <a:defRPr sz="20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grpSp>
        <p:nvGrpSpPr>
          <p:cNvPr id="27" name="Group 26">
            <a:extLst>
              <a:ext uri="{FF2B5EF4-FFF2-40B4-BE49-F238E27FC236}">
                <a16:creationId xmlns:a16="http://schemas.microsoft.com/office/drawing/2014/main" id="{6D35CCD2-B73F-944C-B572-7FBFC7DE22E4}"/>
              </a:ext>
            </a:extLst>
          </p:cNvPr>
          <p:cNvGrpSpPr/>
          <p:nvPr userDrawn="1"/>
        </p:nvGrpSpPr>
        <p:grpSpPr>
          <a:xfrm>
            <a:off x="363416" y="421045"/>
            <a:ext cx="748798" cy="134113"/>
            <a:chOff x="4827813" y="2534636"/>
            <a:chExt cx="996651" cy="178504"/>
          </a:xfrm>
        </p:grpSpPr>
        <p:sp>
          <p:nvSpPr>
            <p:cNvPr id="28" name="Oval 27">
              <a:extLst>
                <a:ext uri="{FF2B5EF4-FFF2-40B4-BE49-F238E27FC236}">
                  <a16:creationId xmlns:a16="http://schemas.microsoft.com/office/drawing/2014/main" id="{9D8F78D8-558F-3540-A5F4-B1AD8942B341}"/>
                </a:ext>
              </a:extLst>
            </p:cNvPr>
            <p:cNvSpPr/>
            <p:nvPr/>
          </p:nvSpPr>
          <p:spPr>
            <a:xfrm>
              <a:off x="4827813" y="2534636"/>
              <a:ext cx="178504" cy="1785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Oval 34">
              <a:extLst>
                <a:ext uri="{FF2B5EF4-FFF2-40B4-BE49-F238E27FC236}">
                  <a16:creationId xmlns:a16="http://schemas.microsoft.com/office/drawing/2014/main" id="{3F8F621A-F298-2B48-B7E0-8D9BEE8AA763}"/>
                </a:ext>
              </a:extLst>
            </p:cNvPr>
            <p:cNvSpPr/>
            <p:nvPr/>
          </p:nvSpPr>
          <p:spPr>
            <a:xfrm>
              <a:off x="5092508" y="2534636"/>
              <a:ext cx="178504" cy="178504"/>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Oval 35">
              <a:extLst>
                <a:ext uri="{FF2B5EF4-FFF2-40B4-BE49-F238E27FC236}">
                  <a16:creationId xmlns:a16="http://schemas.microsoft.com/office/drawing/2014/main" id="{C17A3A3B-82AE-0A46-AE32-9B111F975BDB}"/>
                </a:ext>
              </a:extLst>
            </p:cNvPr>
            <p:cNvSpPr/>
            <p:nvPr/>
          </p:nvSpPr>
          <p:spPr>
            <a:xfrm>
              <a:off x="5369234" y="2534636"/>
              <a:ext cx="178504" cy="1785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7" name="Oval 36">
              <a:extLst>
                <a:ext uri="{FF2B5EF4-FFF2-40B4-BE49-F238E27FC236}">
                  <a16:creationId xmlns:a16="http://schemas.microsoft.com/office/drawing/2014/main" id="{DF206CE3-6B94-C340-8BA3-A2A4E407E499}"/>
                </a:ext>
              </a:extLst>
            </p:cNvPr>
            <p:cNvSpPr/>
            <p:nvPr/>
          </p:nvSpPr>
          <p:spPr>
            <a:xfrm>
              <a:off x="5645960" y="2534636"/>
              <a:ext cx="178504" cy="1785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1925065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005D16-AF77-8C64-6752-9FFD051D8C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3B2D39-7F7A-1719-0641-8DD9532EA8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34DDBB-B443-F6A6-9801-0C1A99E9A7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81BB4B-A3E6-4175-816B-E43B2E488426}" type="datetime1">
              <a:rPr lang="en-US" smtClean="0"/>
              <a:t>10/19/2026</a:t>
            </a:fld>
            <a:endParaRPr lang="en-US"/>
          </a:p>
        </p:txBody>
      </p:sp>
      <p:sp>
        <p:nvSpPr>
          <p:cNvPr id="5" name="Footer Placeholder 4">
            <a:extLst>
              <a:ext uri="{FF2B5EF4-FFF2-40B4-BE49-F238E27FC236}">
                <a16:creationId xmlns:a16="http://schemas.microsoft.com/office/drawing/2014/main" id="{FBC1F61A-3CD4-6AC1-B314-7114866772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St. Mary's Healthcare System for Children: Compassionate Care: Pathways and the Future of Palliative Care</a:t>
            </a:r>
          </a:p>
        </p:txBody>
      </p:sp>
      <p:sp>
        <p:nvSpPr>
          <p:cNvPr id="6" name="Slide Number Placeholder 5">
            <a:extLst>
              <a:ext uri="{FF2B5EF4-FFF2-40B4-BE49-F238E27FC236}">
                <a16:creationId xmlns:a16="http://schemas.microsoft.com/office/drawing/2014/main" id="{853441C6-AFEC-B6EA-21FF-887E14565D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66AA2A-F55D-4AEF-B854-ABC7F2E6E9AD}" type="slidenum">
              <a:rPr lang="en-US" smtClean="0"/>
              <a:t>‹#›</a:t>
            </a:fld>
            <a:endParaRPr lang="en-US"/>
          </a:p>
        </p:txBody>
      </p:sp>
    </p:spTree>
    <p:extLst>
      <p:ext uri="{BB962C8B-B14F-4D97-AF65-F5344CB8AC3E}">
        <p14:creationId xmlns:p14="http://schemas.microsoft.com/office/powerpoint/2010/main" val="3711494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9.png"/><Relationship Id="rId7" Type="http://schemas.openxmlformats.org/officeDocument/2006/relationships/diagramColors" Target="../diagrams/colors2.xm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3CEE3-B997-9ED1-C9E9-D4EFCA1A35A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D60DD1E-5C13-B1E8-89E2-4C512C5C6D4E}"/>
              </a:ext>
            </a:extLst>
          </p:cNvPr>
          <p:cNvSpPr/>
          <p:nvPr/>
        </p:nvSpPr>
        <p:spPr>
          <a:xfrm rot="5400000">
            <a:off x="5805717" y="-2984199"/>
            <a:ext cx="634395" cy="12192002"/>
          </a:xfrm>
          <a:prstGeom prst="rect">
            <a:avLst/>
          </a:prstGeom>
          <a:solidFill>
            <a:srgbClr val="0D67AC"/>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US" sz="3200" b="1" dirty="0">
                <a:effectLst>
                  <a:outerShdw blurRad="38100" dist="38100" dir="2700000" algn="tl">
                    <a:srgbClr val="000000">
                      <a:alpha val="43137"/>
                    </a:srgbClr>
                  </a:outerShdw>
                </a:effectLst>
                <a:latin typeface="Avenir Next LT Pro"/>
              </a:rPr>
              <a:t>Mission </a:t>
            </a:r>
            <a:r>
              <a:rPr lang="en-US" sz="3200" b="1" dirty="0">
                <a:effectLst>
                  <a:outerShdw blurRad="38100" dist="38100" dir="2700000" algn="tl">
                    <a:srgbClr val="000000">
                      <a:alpha val="43137"/>
                    </a:srgbClr>
                  </a:outerShdw>
                </a:effectLst>
                <a:latin typeface="Avenir Next LT Pro"/>
                <a:sym typeface="Wingdings" panose="05000000000000000000" pitchFamily="2" charset="2"/>
              </a:rPr>
              <a:t> </a:t>
            </a:r>
            <a:r>
              <a:rPr lang="en-US" sz="3200" b="1" dirty="0">
                <a:effectLst>
                  <a:outerShdw blurRad="38100" dist="38100" dir="2700000" algn="tl">
                    <a:srgbClr val="000000">
                      <a:alpha val="43137"/>
                    </a:srgbClr>
                  </a:outerShdw>
                </a:effectLst>
                <a:latin typeface="Avenir Next LT Pro"/>
              </a:rPr>
              <a:t>Vision </a:t>
            </a:r>
            <a:r>
              <a:rPr lang="en-US" sz="3200" b="1" dirty="0">
                <a:effectLst>
                  <a:outerShdw blurRad="38100" dist="38100" dir="2700000" algn="tl">
                    <a:srgbClr val="000000">
                      <a:alpha val="43137"/>
                    </a:srgbClr>
                  </a:outerShdw>
                </a:effectLst>
                <a:latin typeface="Avenir Next LT Pro"/>
                <a:sym typeface="Wingdings" panose="05000000000000000000" pitchFamily="2" charset="2"/>
              </a:rPr>
              <a:t> </a:t>
            </a:r>
            <a:r>
              <a:rPr lang="en-US" sz="3200" b="1" dirty="0">
                <a:effectLst>
                  <a:outerShdw blurRad="38100" dist="38100" dir="2700000" algn="tl">
                    <a:srgbClr val="000000">
                      <a:alpha val="43137"/>
                    </a:srgbClr>
                  </a:outerShdw>
                </a:effectLst>
                <a:latin typeface="Avenir Next LT Pro"/>
              </a:rPr>
              <a:t>Values</a:t>
            </a:r>
            <a:r>
              <a:rPr lang="en-US" sz="3200" b="1" dirty="0">
                <a:effectLst>
                  <a:outerShdw blurRad="38100" dist="38100" dir="2700000" algn="tl">
                    <a:srgbClr val="000000">
                      <a:alpha val="43137"/>
                    </a:srgbClr>
                  </a:outerShdw>
                </a:effectLst>
              </a:rPr>
              <a:t> </a:t>
            </a:r>
            <a:endParaRPr lang="en-US" sz="3200" b="1" dirty="0">
              <a:effectLst>
                <a:outerShdw blurRad="38100" dist="38100" dir="2700000" algn="tl">
                  <a:srgbClr val="000000">
                    <a:alpha val="43137"/>
                  </a:srgbClr>
                </a:outerShdw>
              </a:effectLst>
              <a:sym typeface="Wingdings" panose="05000000000000000000" pitchFamily="2" charset="2"/>
            </a:endParaRPr>
          </a:p>
        </p:txBody>
      </p:sp>
      <p:pic>
        <p:nvPicPr>
          <p:cNvPr id="2" name="Picture 1" descr="A stethoscope on a white background&#10;&#10;AI-generated content may be incorrect.">
            <a:extLst>
              <a:ext uri="{FF2B5EF4-FFF2-40B4-BE49-F238E27FC236}">
                <a16:creationId xmlns:a16="http://schemas.microsoft.com/office/drawing/2014/main" id="{954C9A08-B52B-EEB2-81EC-25D4A97359D1}"/>
              </a:ext>
            </a:extLst>
          </p:cNvPr>
          <p:cNvPicPr>
            <a:picLocks noChangeAspect="1"/>
          </p:cNvPicPr>
          <p:nvPr/>
        </p:nvPicPr>
        <p:blipFill>
          <a:blip r:embed="rId3"/>
          <a:stretch>
            <a:fillRect/>
          </a:stretch>
        </p:blipFill>
        <p:spPr>
          <a:xfrm>
            <a:off x="2883814" y="3658732"/>
            <a:ext cx="6478200" cy="2900714"/>
          </a:xfrm>
          <a:prstGeom prst="rect">
            <a:avLst/>
          </a:prstGeom>
          <a:ln>
            <a:noFill/>
          </a:ln>
        </p:spPr>
      </p:pic>
      <p:pic>
        <p:nvPicPr>
          <p:cNvPr id="6" name="Picture 5" descr="A blue text on a white background&#10;&#10;AI-generated content may be incorrect.">
            <a:extLst>
              <a:ext uri="{FF2B5EF4-FFF2-40B4-BE49-F238E27FC236}">
                <a16:creationId xmlns:a16="http://schemas.microsoft.com/office/drawing/2014/main" id="{6D91BBF3-4461-A750-4A2F-9B0C4D636284}"/>
              </a:ext>
            </a:extLst>
          </p:cNvPr>
          <p:cNvPicPr>
            <a:picLocks noChangeAspect="1"/>
          </p:cNvPicPr>
          <p:nvPr/>
        </p:nvPicPr>
        <p:blipFill>
          <a:blip r:embed="rId4"/>
          <a:stretch>
            <a:fillRect/>
          </a:stretch>
        </p:blipFill>
        <p:spPr>
          <a:xfrm>
            <a:off x="4036594" y="400405"/>
            <a:ext cx="4091215" cy="852715"/>
          </a:xfrm>
          <a:prstGeom prst="rect">
            <a:avLst/>
          </a:prstGeom>
          <a:ln>
            <a:noFill/>
          </a:ln>
        </p:spPr>
      </p:pic>
      <p:sp>
        <p:nvSpPr>
          <p:cNvPr id="7" name="TextBox 6">
            <a:extLst>
              <a:ext uri="{FF2B5EF4-FFF2-40B4-BE49-F238E27FC236}">
                <a16:creationId xmlns:a16="http://schemas.microsoft.com/office/drawing/2014/main" id="{3860737B-395D-4B5F-CF11-1774E64E61E6}"/>
              </a:ext>
            </a:extLst>
          </p:cNvPr>
          <p:cNvSpPr txBox="1"/>
          <p:nvPr/>
        </p:nvSpPr>
        <p:spPr>
          <a:xfrm>
            <a:off x="26913" y="1426099"/>
            <a:ext cx="11996243" cy="1138773"/>
          </a:xfrm>
          <a:prstGeom prst="rect">
            <a:avLst/>
          </a:prstGeom>
          <a:noFill/>
        </p:spPr>
        <p:txBody>
          <a:bodyPr wrap="square" lIns="91440" tIns="45720" rIns="91440" bIns="45720" rtlCol="0" anchor="t">
            <a:spAutoFit/>
          </a:bodyPr>
          <a:lstStyle/>
          <a:p>
            <a:pPr algn="ctr"/>
            <a:endParaRPr lang="en-US" sz="2400" b="1" dirty="0">
              <a:solidFill>
                <a:srgbClr val="0070C0"/>
              </a:solidFill>
              <a:latin typeface="Aptos"/>
              <a:cs typeface="Arial"/>
            </a:endParaRPr>
          </a:p>
          <a:p>
            <a:pPr algn="ctr"/>
            <a:r>
              <a:rPr lang="en-US" sz="2200" dirty="0">
                <a:solidFill>
                  <a:srgbClr val="0D67AC"/>
                </a:solidFill>
                <a:latin typeface="Arial Black"/>
              </a:rPr>
              <a:t>COMPASSIONATE CARE PATHWAY &amp; </a:t>
            </a:r>
            <a:br>
              <a:rPr lang="en-US" sz="2200" dirty="0">
                <a:solidFill>
                  <a:srgbClr val="0D67AC"/>
                </a:solidFill>
                <a:latin typeface="Arial Black"/>
              </a:rPr>
            </a:br>
            <a:r>
              <a:rPr lang="en-US" sz="2200" dirty="0">
                <a:solidFill>
                  <a:srgbClr val="0D67AC"/>
                </a:solidFill>
                <a:latin typeface="Arial Black"/>
              </a:rPr>
              <a:t>THE FUTURE OF PALLIATIVE CARE</a:t>
            </a:r>
          </a:p>
        </p:txBody>
      </p:sp>
      <p:sp>
        <p:nvSpPr>
          <p:cNvPr id="4" name="TextBox 3">
            <a:extLst>
              <a:ext uri="{FF2B5EF4-FFF2-40B4-BE49-F238E27FC236}">
                <a16:creationId xmlns:a16="http://schemas.microsoft.com/office/drawing/2014/main" id="{890B4C73-E7AE-1465-AD70-0396CE4A8024}"/>
              </a:ext>
            </a:extLst>
          </p:cNvPr>
          <p:cNvSpPr txBox="1"/>
          <p:nvPr/>
        </p:nvSpPr>
        <p:spPr>
          <a:xfrm>
            <a:off x="36947" y="1353132"/>
            <a:ext cx="1201034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a:solidFill>
                  <a:srgbClr val="215F9A"/>
                </a:solidFill>
              </a:rPr>
              <a:t>St. Mary's Healthcare System for Children</a:t>
            </a:r>
            <a:endParaRPr lang="en-US" sz="2400"/>
          </a:p>
        </p:txBody>
      </p:sp>
      <p:pic>
        <p:nvPicPr>
          <p:cNvPr id="16" name="Picture 15" descr="A logo with a blue ribbon and a couple of people&#10;&#10;AI-generated content may be incorrect.">
            <a:extLst>
              <a:ext uri="{FF2B5EF4-FFF2-40B4-BE49-F238E27FC236}">
                <a16:creationId xmlns:a16="http://schemas.microsoft.com/office/drawing/2014/main" id="{9D5E0DAC-C380-EB74-A0D6-C672604703E0}"/>
              </a:ext>
            </a:extLst>
          </p:cNvPr>
          <p:cNvPicPr>
            <a:picLocks noChangeAspect="1"/>
          </p:cNvPicPr>
          <p:nvPr/>
        </p:nvPicPr>
        <p:blipFill>
          <a:blip r:embed="rId5"/>
          <a:stretch>
            <a:fillRect/>
          </a:stretch>
        </p:blipFill>
        <p:spPr>
          <a:xfrm>
            <a:off x="-4" y="4745842"/>
            <a:ext cx="2238530" cy="2262914"/>
          </a:xfrm>
          <a:prstGeom prst="rect">
            <a:avLst/>
          </a:prstGeom>
        </p:spPr>
      </p:pic>
    </p:spTree>
    <p:extLst>
      <p:ext uri="{BB962C8B-B14F-4D97-AF65-F5344CB8AC3E}">
        <p14:creationId xmlns:p14="http://schemas.microsoft.com/office/powerpoint/2010/main" val="2329126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5A94D-20B8-0242-3007-76687E5C3F4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2F51802-5540-6520-A9C0-7C7F20A29D69}"/>
              </a:ext>
            </a:extLst>
          </p:cNvPr>
          <p:cNvSpPr/>
          <p:nvPr/>
        </p:nvSpPr>
        <p:spPr>
          <a:xfrm>
            <a:off x="33072" y="0"/>
            <a:ext cx="683395" cy="6858000"/>
          </a:xfrm>
          <a:prstGeom prst="rect">
            <a:avLst/>
          </a:prstGeom>
          <a:solidFill>
            <a:srgbClr val="0D67AC"/>
          </a:solidFill>
          <a:ln>
            <a:solidFill>
              <a:srgbClr val="0D67AC"/>
            </a:solid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endParaRPr lang="en-US" sz="2400" dirty="0">
              <a:solidFill>
                <a:schemeClr val="tx2">
                  <a:lumMod val="10000"/>
                  <a:lumOff val="90000"/>
                </a:schemeClr>
              </a:solidFill>
              <a:latin typeface="Avenir Next LT Pro" panose="020B0504020202020204" pitchFamily="34" charset="0"/>
            </a:endParaRPr>
          </a:p>
        </p:txBody>
      </p:sp>
      <p:pic>
        <p:nvPicPr>
          <p:cNvPr id="33" name="Picture 32" descr="A logo with a blue ribbon and a couple of people&#10;&#10;AI-generated content may be incorrect.">
            <a:extLst>
              <a:ext uri="{FF2B5EF4-FFF2-40B4-BE49-F238E27FC236}">
                <a16:creationId xmlns:a16="http://schemas.microsoft.com/office/drawing/2014/main" id="{7FBF8402-A586-51B2-FFFB-A9E3BCF35D13}"/>
              </a:ext>
            </a:extLst>
          </p:cNvPr>
          <p:cNvPicPr>
            <a:picLocks noChangeAspect="1"/>
          </p:cNvPicPr>
          <p:nvPr/>
        </p:nvPicPr>
        <p:blipFill>
          <a:blip r:embed="rId2">
            <a:alphaModFix/>
          </a:blip>
          <a:stretch>
            <a:fillRect/>
          </a:stretch>
        </p:blipFill>
        <p:spPr>
          <a:xfrm>
            <a:off x="-104976" y="5593498"/>
            <a:ext cx="1397508" cy="1421892"/>
          </a:xfrm>
          <a:prstGeom prst="rect">
            <a:avLst/>
          </a:prstGeom>
        </p:spPr>
      </p:pic>
      <p:sp>
        <p:nvSpPr>
          <p:cNvPr id="34" name="Slide Number Placeholder 33">
            <a:extLst>
              <a:ext uri="{FF2B5EF4-FFF2-40B4-BE49-F238E27FC236}">
                <a16:creationId xmlns:a16="http://schemas.microsoft.com/office/drawing/2014/main" id="{3ECA5F0C-28A3-3C9D-F871-239743A6E508}"/>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2</a:t>
            </a:fld>
            <a:endParaRPr lang="en-US" dirty="0"/>
          </a:p>
        </p:txBody>
      </p:sp>
      <p:pic>
        <p:nvPicPr>
          <p:cNvPr id="4" name="Picture 3" descr="A person and person holding a baby&#10;&#10;AI-generated content may be incorrect.">
            <a:extLst>
              <a:ext uri="{FF2B5EF4-FFF2-40B4-BE49-F238E27FC236}">
                <a16:creationId xmlns:a16="http://schemas.microsoft.com/office/drawing/2014/main" id="{D94CBB26-82D7-563E-0059-05DFD704FD23}"/>
              </a:ext>
            </a:extLst>
          </p:cNvPr>
          <p:cNvPicPr>
            <a:picLocks noChangeAspect="1"/>
          </p:cNvPicPr>
          <p:nvPr/>
        </p:nvPicPr>
        <p:blipFill>
          <a:blip r:embed="rId3"/>
          <a:stretch>
            <a:fillRect/>
          </a:stretch>
        </p:blipFill>
        <p:spPr>
          <a:xfrm>
            <a:off x="8031411" y="3537527"/>
            <a:ext cx="3398589" cy="2613028"/>
          </a:xfrm>
          <a:prstGeom prst="rect">
            <a:avLst/>
          </a:prstGeom>
        </p:spPr>
      </p:pic>
      <p:sp>
        <p:nvSpPr>
          <p:cNvPr id="14" name="TextBox 13">
            <a:extLst>
              <a:ext uri="{FF2B5EF4-FFF2-40B4-BE49-F238E27FC236}">
                <a16:creationId xmlns:a16="http://schemas.microsoft.com/office/drawing/2014/main" id="{FEC99462-78C7-CFA9-27FB-AD12F076262A}"/>
              </a:ext>
            </a:extLst>
          </p:cNvPr>
          <p:cNvSpPr txBox="1"/>
          <p:nvPr/>
        </p:nvSpPr>
        <p:spPr>
          <a:xfrm>
            <a:off x="1671781" y="858981"/>
            <a:ext cx="9836728" cy="4154984"/>
          </a:xfrm>
          <a:prstGeom prst="rect">
            <a:avLst/>
          </a:prstGeom>
          <a:noFill/>
          <a:effectLst>
            <a:glow rad="101600">
              <a:schemeClr val="accent5">
                <a:satMod val="175000"/>
                <a:alpha val="40000"/>
              </a:schemeClr>
            </a:glow>
            <a:outerShdw blurRad="50800" dist="50800" dir="5400000" sx="3000" sy="3000" algn="ctr" rotWithShape="0">
              <a:srgbClr val="000000">
                <a:alpha val="43137"/>
              </a:srgbClr>
            </a:outerShdw>
          </a:effectLst>
        </p:spPr>
        <p:txBody>
          <a:bodyPr wrap="square" rtlCol="0">
            <a:spAutoFit/>
          </a:bodyPr>
          <a:lstStyle/>
          <a:p>
            <a:pPr algn="ctr"/>
            <a:r>
              <a:rPr lang="en-US" sz="3200" b="1" dirty="0">
                <a:solidFill>
                  <a:schemeClr val="accent1"/>
                </a:solidFill>
                <a:latin typeface="Arial Black" panose="020B0A04020102020204" pitchFamily="34" charset="0"/>
              </a:rPr>
              <a:t>Objective</a:t>
            </a:r>
          </a:p>
          <a:p>
            <a:pPr algn="ctr"/>
            <a:endParaRPr lang="en-US" sz="3200" b="1" dirty="0">
              <a:solidFill>
                <a:schemeClr val="accent1"/>
              </a:solidFill>
              <a:latin typeface="Arial Black" panose="020B0A04020102020204" pitchFamily="34" charset="0"/>
            </a:endParaRPr>
          </a:p>
          <a:p>
            <a:pPr marL="457200" indent="-457200">
              <a:buFont typeface="Arial" panose="020B0604020202020204" pitchFamily="34" charset="0"/>
              <a:buChar char="•"/>
            </a:pPr>
            <a:r>
              <a:rPr lang="en-US" sz="2400" dirty="0">
                <a:solidFill>
                  <a:schemeClr val="accent1"/>
                </a:solidFill>
              </a:rPr>
              <a:t>Gain an understanding of our new Compassionate Care Program, which includes:</a:t>
            </a:r>
          </a:p>
          <a:p>
            <a:pPr marL="457200" indent="-457200">
              <a:buFont typeface="Arial" panose="020B0604020202020204" pitchFamily="34" charset="0"/>
              <a:buChar char="•"/>
            </a:pPr>
            <a:endParaRPr lang="en-US" sz="2400" dirty="0">
              <a:solidFill>
                <a:schemeClr val="accent1"/>
              </a:solidFill>
            </a:endParaRPr>
          </a:p>
          <a:p>
            <a:pPr marL="1371600" lvl="2" indent="-457200">
              <a:buFont typeface="Arial" panose="020B0604020202020204" pitchFamily="34" charset="0"/>
              <a:buChar char="•"/>
            </a:pPr>
            <a:r>
              <a:rPr lang="en-US" sz="2400" dirty="0">
                <a:solidFill>
                  <a:schemeClr val="accent1"/>
                </a:solidFill>
              </a:rPr>
              <a:t>Pre-admission workflow</a:t>
            </a:r>
          </a:p>
          <a:p>
            <a:pPr marL="1371600" lvl="2" indent="-457200">
              <a:buFont typeface="Arial" panose="020B0604020202020204" pitchFamily="34" charset="0"/>
              <a:buChar char="•"/>
            </a:pPr>
            <a:r>
              <a:rPr lang="en-US" sz="2400" dirty="0">
                <a:solidFill>
                  <a:schemeClr val="accent1"/>
                </a:solidFill>
              </a:rPr>
              <a:t>Rubric assessment tool</a:t>
            </a:r>
          </a:p>
          <a:p>
            <a:pPr marL="1371600" lvl="2" indent="-457200">
              <a:buFont typeface="Arial" panose="020B0604020202020204" pitchFamily="34" charset="0"/>
              <a:buChar char="•"/>
            </a:pPr>
            <a:r>
              <a:rPr lang="en-US" sz="2400" dirty="0">
                <a:solidFill>
                  <a:schemeClr val="accent1"/>
                </a:solidFill>
              </a:rPr>
              <a:t>4 Level Compassionate Care </a:t>
            </a:r>
          </a:p>
          <a:p>
            <a:pPr marL="1371600" lvl="2" indent="-457200">
              <a:buFont typeface="Arial" panose="020B0604020202020204" pitchFamily="34" charset="0"/>
              <a:buChar char="•"/>
            </a:pPr>
            <a:r>
              <a:rPr lang="en-US" sz="2400" dirty="0">
                <a:solidFill>
                  <a:schemeClr val="accent1"/>
                </a:solidFill>
              </a:rPr>
              <a:t>Compassionate Care Pals</a:t>
            </a:r>
          </a:p>
          <a:p>
            <a:endParaRPr lang="en-US" sz="3200" b="1" dirty="0">
              <a:solidFill>
                <a:schemeClr val="accent1"/>
              </a:solidFill>
              <a:latin typeface="Arial Black" panose="020B0A04020102020204" pitchFamily="34" charset="0"/>
            </a:endParaRPr>
          </a:p>
        </p:txBody>
      </p:sp>
    </p:spTree>
    <p:extLst>
      <p:ext uri="{BB962C8B-B14F-4D97-AF65-F5344CB8AC3E}">
        <p14:creationId xmlns:p14="http://schemas.microsoft.com/office/powerpoint/2010/main" val="107267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F9465-D235-635C-158D-E2A47DED8AF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99E931D-72D5-E75F-7F84-5BDF97A9A4D0}"/>
              </a:ext>
            </a:extLst>
          </p:cNvPr>
          <p:cNvSpPr/>
          <p:nvPr/>
        </p:nvSpPr>
        <p:spPr>
          <a:xfrm>
            <a:off x="-10942" y="0"/>
            <a:ext cx="683395" cy="6858000"/>
          </a:xfrm>
          <a:prstGeom prst="rect">
            <a:avLst/>
          </a:prstGeom>
          <a:solidFill>
            <a:srgbClr val="0D67AC"/>
          </a:solidFill>
          <a:ln>
            <a:solidFill>
              <a:srgbClr val="0D67AC"/>
            </a:solid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US" sz="2400">
                <a:solidFill>
                  <a:schemeClr val="tx2">
                    <a:lumMod val="10000"/>
                    <a:lumOff val="90000"/>
                  </a:schemeClr>
                </a:solidFill>
                <a:latin typeface="Avenir Next LT Pro"/>
              </a:rPr>
              <a:t>Pediatric Palliative Care Program</a:t>
            </a:r>
            <a:endParaRPr lang="en-US" sz="2400">
              <a:solidFill>
                <a:schemeClr val="tx2">
                  <a:lumMod val="10000"/>
                  <a:lumOff val="90000"/>
                </a:schemeClr>
              </a:solidFill>
              <a:latin typeface="Avenir Next LT Pro" panose="020B0504020202020204" pitchFamily="34" charset="0"/>
            </a:endParaRPr>
          </a:p>
        </p:txBody>
      </p:sp>
      <p:sp>
        <p:nvSpPr>
          <p:cNvPr id="11" name="TextBox 10">
            <a:extLst>
              <a:ext uri="{FF2B5EF4-FFF2-40B4-BE49-F238E27FC236}">
                <a16:creationId xmlns:a16="http://schemas.microsoft.com/office/drawing/2014/main" id="{F65C9489-0A15-12CB-0142-409884EAA9AA}"/>
              </a:ext>
            </a:extLst>
          </p:cNvPr>
          <p:cNvSpPr txBox="1"/>
          <p:nvPr/>
        </p:nvSpPr>
        <p:spPr>
          <a:xfrm>
            <a:off x="672453" y="442465"/>
            <a:ext cx="11519547" cy="523220"/>
          </a:xfrm>
          <a:prstGeom prst="rect">
            <a:avLst/>
          </a:prstGeom>
          <a:noFill/>
        </p:spPr>
        <p:txBody>
          <a:bodyPr wrap="square" lIns="91440" tIns="45720" rIns="91440" bIns="45720" anchor="t">
            <a:spAutoFit/>
          </a:bodyPr>
          <a:lstStyle/>
          <a:p>
            <a:pPr algn="ctr"/>
            <a:r>
              <a:rPr lang="en-US" sz="2800" dirty="0">
                <a:solidFill>
                  <a:srgbClr val="0D67AC"/>
                </a:solidFill>
                <a:latin typeface="Arial Black"/>
                <a:cs typeface="Calibri Light"/>
              </a:rPr>
              <a:t>HISTORY OF OUR PALLIATIVE CARE PROGRAM</a:t>
            </a:r>
            <a:endParaRPr lang="en-US" dirty="0">
              <a:solidFill>
                <a:srgbClr val="0D67AC"/>
              </a:solidFill>
              <a:latin typeface="Arial Black"/>
              <a:cs typeface="Calibri Light"/>
            </a:endParaRPr>
          </a:p>
        </p:txBody>
      </p:sp>
      <p:sp>
        <p:nvSpPr>
          <p:cNvPr id="2" name="Content Placeholder 2">
            <a:extLst>
              <a:ext uri="{FF2B5EF4-FFF2-40B4-BE49-F238E27FC236}">
                <a16:creationId xmlns:a16="http://schemas.microsoft.com/office/drawing/2014/main" id="{24232372-4DF6-658A-7122-561D611E5510}"/>
              </a:ext>
            </a:extLst>
          </p:cNvPr>
          <p:cNvSpPr txBox="1">
            <a:spLocks/>
          </p:cNvSpPr>
          <p:nvPr/>
        </p:nvSpPr>
        <p:spPr>
          <a:xfrm>
            <a:off x="801435" y="1483658"/>
            <a:ext cx="3504133" cy="2410563"/>
          </a:xfrm>
          <a:prstGeom prst="rect">
            <a:avLst/>
          </a:prstGeom>
        </p:spPr>
        <p:txBody>
          <a:bodyPr vert="horz" lIns="0" tIns="0" rIns="0" bIns="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r>
              <a:rPr lang="en-US" sz="2000" b="1">
                <a:solidFill>
                  <a:schemeClr val="tx2">
                    <a:lumMod val="90000"/>
                    <a:lumOff val="10000"/>
                  </a:schemeClr>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1870</a:t>
            </a:r>
          </a:p>
          <a:p>
            <a:pPr>
              <a:spcBef>
                <a:spcPts val="0"/>
              </a:spcBef>
            </a:pPr>
            <a:r>
              <a:rPr lang="en-US" sz="2000">
                <a:latin typeface="Arial" panose="020B0604020202020204" pitchFamily="34" charset="0"/>
                <a:cs typeface="Arial" panose="020B0604020202020204" pitchFamily="34" charset="0"/>
              </a:rPr>
              <a:t>Founded in Manhattan by the Sisters of the Community of St. Mary, the then 15-bed St. Mary’s was New York City’s first hospital for acutely ill children—a mission we have continued for 150 years</a:t>
            </a:r>
          </a:p>
        </p:txBody>
      </p:sp>
      <p:pic>
        <p:nvPicPr>
          <p:cNvPr id="3" name="Picture 2">
            <a:extLst>
              <a:ext uri="{FF2B5EF4-FFF2-40B4-BE49-F238E27FC236}">
                <a16:creationId xmlns:a16="http://schemas.microsoft.com/office/drawing/2014/main" id="{AD5F7418-FC2C-924D-DED6-AC7229176CE5}"/>
              </a:ext>
            </a:extLst>
          </p:cNvPr>
          <p:cNvPicPr>
            <a:picLocks noChangeAspect="1"/>
          </p:cNvPicPr>
          <p:nvPr/>
        </p:nvPicPr>
        <p:blipFill>
          <a:blip r:embed="rId2"/>
          <a:stretch>
            <a:fillRect/>
          </a:stretch>
        </p:blipFill>
        <p:spPr>
          <a:xfrm>
            <a:off x="1442246" y="4081643"/>
            <a:ext cx="3032485" cy="2072282"/>
          </a:xfrm>
          <a:prstGeom prst="rect">
            <a:avLst/>
          </a:prstGeom>
          <a:effectLst>
            <a:outerShdw blurRad="50800" dist="38100" dir="18900000" algn="bl" rotWithShape="0">
              <a:prstClr val="black">
                <a:alpha val="40000"/>
              </a:prstClr>
            </a:outerShdw>
          </a:effectLst>
        </p:spPr>
      </p:pic>
      <p:sp>
        <p:nvSpPr>
          <p:cNvPr id="7" name="TextBox 6">
            <a:extLst>
              <a:ext uri="{FF2B5EF4-FFF2-40B4-BE49-F238E27FC236}">
                <a16:creationId xmlns:a16="http://schemas.microsoft.com/office/drawing/2014/main" id="{CEC964DF-CAD2-1EF1-12EE-8A5AA6EC1D1B}"/>
              </a:ext>
            </a:extLst>
          </p:cNvPr>
          <p:cNvSpPr txBox="1"/>
          <p:nvPr/>
        </p:nvSpPr>
        <p:spPr>
          <a:xfrm>
            <a:off x="4196638" y="2570784"/>
            <a:ext cx="2464352" cy="1323439"/>
          </a:xfrm>
          <a:prstGeom prst="rect">
            <a:avLst/>
          </a:prstGeom>
          <a:noFill/>
        </p:spPr>
        <p:txBody>
          <a:bodyPr wrap="square">
            <a:spAutoFit/>
          </a:bodyPr>
          <a:lstStyle/>
          <a:p>
            <a:pPr algn="ctr"/>
            <a:r>
              <a:rPr lang="en-US" sz="2000" b="1">
                <a:solidFill>
                  <a:schemeClr val="tx2">
                    <a:lumMod val="90000"/>
                    <a:lumOff val="10000"/>
                  </a:schemeClr>
                </a:solidFill>
                <a:effectLst>
                  <a:outerShdw blurRad="38100" dist="38100" dir="2700000" algn="tl">
                    <a:srgbClr val="000000">
                      <a:alpha val="43137"/>
                    </a:srgbClr>
                  </a:outerShdw>
                </a:effectLst>
                <a:latin typeface="Arial Black" panose="020B0A04020102020204" pitchFamily="34" charset="0"/>
                <a:ea typeface="Calibri Light"/>
                <a:cs typeface="Arial" panose="020B0604020202020204" pitchFamily="34" charset="0"/>
              </a:rPr>
              <a:t>1950</a:t>
            </a:r>
            <a:r>
              <a:rPr lang="en-US" sz="2000" b="1">
                <a:effectLst>
                  <a:outerShdw blurRad="38100" dist="38100" dir="2700000" algn="tl">
                    <a:srgbClr val="000000">
                      <a:alpha val="43137"/>
                    </a:srgbClr>
                  </a:outerShdw>
                </a:effectLst>
                <a:latin typeface="Arial" panose="020B0604020202020204" pitchFamily="34" charset="0"/>
                <a:ea typeface="Calibri Light"/>
                <a:cs typeface="Arial" panose="020B0604020202020204" pitchFamily="34" charset="0"/>
              </a:rPr>
              <a:t> </a:t>
            </a:r>
            <a:endParaRPr lang="en-US" sz="2000">
              <a:effectLst>
                <a:outerShdw blurRad="38100" dist="38100" dir="2700000" algn="tl">
                  <a:srgbClr val="000000">
                    <a:alpha val="43137"/>
                  </a:srgbClr>
                </a:outerShdw>
              </a:effectLst>
              <a:latin typeface="Arial" panose="020B0604020202020204" pitchFamily="34" charset="0"/>
              <a:ea typeface="Calibri Light"/>
              <a:cs typeface="Arial" panose="020B0604020202020204" pitchFamily="34" charset="0"/>
            </a:endParaRPr>
          </a:p>
          <a:p>
            <a:pPr algn="ctr"/>
            <a:r>
              <a:rPr lang="en-US" sz="2000">
                <a:latin typeface="Arial" panose="020B0604020202020204" pitchFamily="34" charset="0"/>
                <a:ea typeface="Calibri Light"/>
                <a:cs typeface="Arial" panose="020B0604020202020204" pitchFamily="34" charset="0"/>
              </a:rPr>
              <a:t>Need for larger facility move to Bayside campus</a:t>
            </a:r>
          </a:p>
        </p:txBody>
      </p:sp>
      <p:pic>
        <p:nvPicPr>
          <p:cNvPr id="8" name="Picture 7">
            <a:extLst>
              <a:ext uri="{FF2B5EF4-FFF2-40B4-BE49-F238E27FC236}">
                <a16:creationId xmlns:a16="http://schemas.microsoft.com/office/drawing/2014/main" id="{C52673A8-6D4F-C508-109F-7CDD4AAF6D93}"/>
              </a:ext>
            </a:extLst>
          </p:cNvPr>
          <p:cNvPicPr>
            <a:picLocks noChangeAspect="1"/>
          </p:cNvPicPr>
          <p:nvPr/>
        </p:nvPicPr>
        <p:blipFill>
          <a:blip r:embed="rId3"/>
          <a:stretch>
            <a:fillRect/>
          </a:stretch>
        </p:blipFill>
        <p:spPr>
          <a:xfrm>
            <a:off x="4973921" y="4072957"/>
            <a:ext cx="3069060" cy="2108857"/>
          </a:xfrm>
          <a:prstGeom prst="rect">
            <a:avLst/>
          </a:prstGeom>
          <a:effectLst>
            <a:outerShdw blurRad="50800" dist="38100" dir="18900000" algn="bl" rotWithShape="0">
              <a:prstClr val="black">
                <a:alpha val="40000"/>
              </a:prstClr>
            </a:outerShdw>
          </a:effectLst>
        </p:spPr>
      </p:pic>
      <p:sp>
        <p:nvSpPr>
          <p:cNvPr id="9" name="TextBox 8">
            <a:extLst>
              <a:ext uri="{FF2B5EF4-FFF2-40B4-BE49-F238E27FC236}">
                <a16:creationId xmlns:a16="http://schemas.microsoft.com/office/drawing/2014/main" id="{22FF2981-3F0E-F951-C6B6-265FB911D766}"/>
              </a:ext>
            </a:extLst>
          </p:cNvPr>
          <p:cNvSpPr txBox="1"/>
          <p:nvPr/>
        </p:nvSpPr>
        <p:spPr>
          <a:xfrm>
            <a:off x="6726303" y="1432033"/>
            <a:ext cx="2732094" cy="1938992"/>
          </a:xfrm>
          <a:prstGeom prst="rect">
            <a:avLst/>
          </a:prstGeom>
          <a:noFill/>
        </p:spPr>
        <p:txBody>
          <a:bodyPr wrap="square">
            <a:spAutoFit/>
          </a:bodyPr>
          <a:lstStyle/>
          <a:p>
            <a:pPr algn="ctr"/>
            <a:r>
              <a:rPr lang="en-US" sz="2000" b="1">
                <a:solidFill>
                  <a:schemeClr val="tx2">
                    <a:lumMod val="90000"/>
                    <a:lumOff val="10000"/>
                  </a:schemeClr>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1984</a:t>
            </a:r>
            <a:r>
              <a:rPr lang="en-US" sz="2000">
                <a:latin typeface="Arial Black" panose="020B0A04020102020204" pitchFamily="34" charset="0"/>
                <a:cs typeface="Arial" panose="020B0604020202020204" pitchFamily="34" charset="0"/>
              </a:rPr>
              <a:t>  </a:t>
            </a:r>
          </a:p>
          <a:p>
            <a:pPr algn="ctr"/>
            <a:r>
              <a:rPr lang="en-US" sz="2000">
                <a:latin typeface="Arial" panose="020B0604020202020204" pitchFamily="34" charset="0"/>
                <a:cs typeface="Arial" panose="020B0604020202020204" pitchFamily="34" charset="0"/>
              </a:rPr>
              <a:t>Designated palliative care unit opens.  We initiate the nation’s first pediatric palliative care </a:t>
            </a:r>
          </a:p>
        </p:txBody>
      </p:sp>
      <p:sp>
        <p:nvSpPr>
          <p:cNvPr id="12" name="Rectangle 11">
            <a:extLst>
              <a:ext uri="{FF2B5EF4-FFF2-40B4-BE49-F238E27FC236}">
                <a16:creationId xmlns:a16="http://schemas.microsoft.com/office/drawing/2014/main" id="{47E5D8EB-FD73-96F2-1174-0B0CC56003B6}"/>
              </a:ext>
            </a:extLst>
          </p:cNvPr>
          <p:cNvSpPr/>
          <p:nvPr/>
        </p:nvSpPr>
        <p:spPr>
          <a:xfrm>
            <a:off x="7382213" y="6168074"/>
            <a:ext cx="684192" cy="307777"/>
          </a:xfrm>
          <a:prstGeom prst="rect">
            <a:avLst/>
          </a:prstGeom>
        </p:spPr>
        <p:txBody>
          <a:bodyPr wrap="square" lIns="91440" tIns="45720" rIns="91440" bIns="45720" anchor="t">
            <a:spAutoFit/>
          </a:bodyPr>
          <a:lstStyle/>
          <a:p>
            <a:r>
              <a:rPr lang="en-US" sz="1400">
                <a:solidFill>
                  <a:schemeClr val="bg1">
                    <a:lumMod val="65000"/>
                  </a:schemeClr>
                </a:solidFill>
              </a:rPr>
              <a:t>1951 </a:t>
            </a:r>
          </a:p>
        </p:txBody>
      </p:sp>
      <p:sp>
        <p:nvSpPr>
          <p:cNvPr id="13" name="TextBox 12">
            <a:extLst>
              <a:ext uri="{FF2B5EF4-FFF2-40B4-BE49-F238E27FC236}">
                <a16:creationId xmlns:a16="http://schemas.microsoft.com/office/drawing/2014/main" id="{E1CF3917-10DA-E5B3-681D-68DB82719F21}"/>
              </a:ext>
            </a:extLst>
          </p:cNvPr>
          <p:cNvSpPr txBox="1"/>
          <p:nvPr/>
        </p:nvSpPr>
        <p:spPr>
          <a:xfrm>
            <a:off x="4014938" y="6181814"/>
            <a:ext cx="641025" cy="307777"/>
          </a:xfrm>
          <a:prstGeom prst="rect">
            <a:avLst/>
          </a:prstGeom>
          <a:noFill/>
        </p:spPr>
        <p:txBody>
          <a:bodyPr wrap="square" rtlCol="0">
            <a:spAutoFit/>
          </a:bodyPr>
          <a:lstStyle/>
          <a:p>
            <a:r>
              <a:rPr lang="en-US" sz="1400">
                <a:solidFill>
                  <a:schemeClr val="bg1">
                    <a:lumMod val="65000"/>
                  </a:schemeClr>
                </a:solidFill>
              </a:rPr>
              <a:t>1870</a:t>
            </a:r>
          </a:p>
        </p:txBody>
      </p:sp>
      <p:sp>
        <p:nvSpPr>
          <p:cNvPr id="15" name="TextBox 14">
            <a:extLst>
              <a:ext uri="{FF2B5EF4-FFF2-40B4-BE49-F238E27FC236}">
                <a16:creationId xmlns:a16="http://schemas.microsoft.com/office/drawing/2014/main" id="{1E464D31-D290-CD5A-3E0E-2E0C50CB2F4F}"/>
              </a:ext>
            </a:extLst>
          </p:cNvPr>
          <p:cNvSpPr txBox="1"/>
          <p:nvPr/>
        </p:nvSpPr>
        <p:spPr>
          <a:xfrm>
            <a:off x="9297134" y="2570782"/>
            <a:ext cx="2732093" cy="1323439"/>
          </a:xfrm>
          <a:prstGeom prst="rect">
            <a:avLst/>
          </a:prstGeom>
          <a:noFill/>
        </p:spPr>
        <p:txBody>
          <a:bodyPr wrap="square">
            <a:spAutoFit/>
          </a:bodyPr>
          <a:lstStyle/>
          <a:p>
            <a:pPr algn="ctr"/>
            <a:r>
              <a:rPr lang="en-US" sz="2000" b="1" dirty="0">
                <a:solidFill>
                  <a:schemeClr val="tx2">
                    <a:lumMod val="90000"/>
                    <a:lumOff val="10000"/>
                  </a:schemeClr>
                </a:solidFill>
                <a:effectLst>
                  <a:outerShdw blurRad="38100" dist="38100" dir="2700000" algn="tl">
                    <a:srgbClr val="000000">
                      <a:alpha val="43137"/>
                    </a:srgbClr>
                  </a:outerShdw>
                </a:effectLst>
                <a:latin typeface="Arial Black" panose="020B0A04020102020204" pitchFamily="34" charset="0"/>
                <a:cs typeface="Arial" panose="020B0604020202020204" pitchFamily="34" charset="0"/>
              </a:rPr>
              <a:t>2025</a:t>
            </a:r>
            <a:r>
              <a:rPr lang="en-US" sz="2000" dirty="0">
                <a:latin typeface="Arial Black" panose="020B0A04020102020204" pitchFamily="34" charset="0"/>
                <a:cs typeface="Arial" panose="020B0604020202020204" pitchFamily="34" charset="0"/>
              </a:rPr>
              <a:t>  </a:t>
            </a:r>
          </a:p>
          <a:p>
            <a:pPr algn="ctr"/>
            <a:r>
              <a:rPr lang="en-US" sz="2000" dirty="0">
                <a:latin typeface="Arial" panose="020B0604020202020204" pitchFamily="34" charset="0"/>
                <a:cs typeface="Arial" panose="020B0604020202020204" pitchFamily="34" charset="0"/>
              </a:rPr>
              <a:t>Launch of Compassionate Care Pathway and Pals</a:t>
            </a:r>
          </a:p>
        </p:txBody>
      </p:sp>
      <p:grpSp>
        <p:nvGrpSpPr>
          <p:cNvPr id="28" name="Group 27">
            <a:extLst>
              <a:ext uri="{FF2B5EF4-FFF2-40B4-BE49-F238E27FC236}">
                <a16:creationId xmlns:a16="http://schemas.microsoft.com/office/drawing/2014/main" id="{B0D8B29E-C95C-CD57-4ECF-398207A3D697}"/>
              </a:ext>
            </a:extLst>
          </p:cNvPr>
          <p:cNvGrpSpPr/>
          <p:nvPr/>
        </p:nvGrpSpPr>
        <p:grpSpPr>
          <a:xfrm>
            <a:off x="2999678" y="1616927"/>
            <a:ext cx="7663503" cy="831983"/>
            <a:chOff x="2999678" y="1616927"/>
            <a:chExt cx="7663503" cy="831983"/>
          </a:xfrm>
        </p:grpSpPr>
        <p:cxnSp>
          <p:nvCxnSpPr>
            <p:cNvPr id="19" name="Straight Arrow Connector 18">
              <a:extLst>
                <a:ext uri="{FF2B5EF4-FFF2-40B4-BE49-F238E27FC236}">
                  <a16:creationId xmlns:a16="http://schemas.microsoft.com/office/drawing/2014/main" id="{62BA9C49-BA67-A61E-5DC4-930D1CA94C4B}"/>
                </a:ext>
              </a:extLst>
            </p:cNvPr>
            <p:cNvCxnSpPr>
              <a:cxnSpLocks/>
            </p:cNvCxnSpPr>
            <p:nvPr/>
          </p:nvCxnSpPr>
          <p:spPr>
            <a:xfrm>
              <a:off x="2999678" y="1616927"/>
              <a:ext cx="2362464" cy="0"/>
            </a:xfrm>
            <a:prstGeom prst="straightConnector1">
              <a:avLst/>
            </a:prstGeom>
            <a:ln w="12700">
              <a:solidFill>
                <a:schemeClr val="bg1">
                  <a:lumMod val="65000"/>
                </a:schemeClr>
              </a:solidFill>
              <a:tailEnd type="oval"/>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23319A14-A214-C1B3-AEA1-E93879ABF1BB}"/>
                </a:ext>
              </a:extLst>
            </p:cNvPr>
            <p:cNvCxnSpPr>
              <a:cxnSpLocks/>
            </p:cNvCxnSpPr>
            <p:nvPr/>
          </p:nvCxnSpPr>
          <p:spPr>
            <a:xfrm>
              <a:off x="5362142" y="1616927"/>
              <a:ext cx="2309897" cy="0"/>
            </a:xfrm>
            <a:prstGeom prst="straightConnector1">
              <a:avLst/>
            </a:prstGeom>
            <a:ln w="12700">
              <a:solidFill>
                <a:schemeClr val="bg1">
                  <a:lumMod val="65000"/>
                </a:schemeClr>
              </a:solidFill>
              <a:tailEnd type="oval"/>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C9488376-C654-97D4-EDA5-B06C86D23575}"/>
                </a:ext>
              </a:extLst>
            </p:cNvPr>
            <p:cNvCxnSpPr>
              <a:cxnSpLocks/>
            </p:cNvCxnSpPr>
            <p:nvPr/>
          </p:nvCxnSpPr>
          <p:spPr>
            <a:xfrm>
              <a:off x="5362142" y="1616927"/>
              <a:ext cx="0" cy="831983"/>
            </a:xfrm>
            <a:prstGeom prst="straightConnector1">
              <a:avLst/>
            </a:prstGeom>
            <a:ln w="12700">
              <a:solidFill>
                <a:schemeClr val="bg1">
                  <a:lumMod val="65000"/>
                </a:schemeClr>
              </a:solidFill>
              <a:tailEnd type="oval"/>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E1458A85-12E9-012A-C776-06558DF51DE3}"/>
                </a:ext>
              </a:extLst>
            </p:cNvPr>
            <p:cNvCxnSpPr>
              <a:cxnSpLocks/>
            </p:cNvCxnSpPr>
            <p:nvPr/>
          </p:nvCxnSpPr>
          <p:spPr>
            <a:xfrm>
              <a:off x="8525371" y="1616927"/>
              <a:ext cx="2125351" cy="0"/>
            </a:xfrm>
            <a:prstGeom prst="straightConnector1">
              <a:avLst/>
            </a:prstGeom>
            <a:ln w="12700">
              <a:solidFill>
                <a:schemeClr val="bg1">
                  <a:lumMod val="65000"/>
                </a:schemeClr>
              </a:solidFill>
              <a:tailEnd type="oval"/>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6989757A-8AB6-DC25-4F2A-647BD0C006DB}"/>
                </a:ext>
              </a:extLst>
            </p:cNvPr>
            <p:cNvCxnSpPr>
              <a:cxnSpLocks/>
            </p:cNvCxnSpPr>
            <p:nvPr/>
          </p:nvCxnSpPr>
          <p:spPr>
            <a:xfrm>
              <a:off x="10663181" y="1616927"/>
              <a:ext cx="0" cy="831983"/>
            </a:xfrm>
            <a:prstGeom prst="straightConnector1">
              <a:avLst/>
            </a:prstGeom>
            <a:ln w="12700">
              <a:solidFill>
                <a:schemeClr val="bg1">
                  <a:lumMod val="65000"/>
                </a:schemeClr>
              </a:solidFill>
              <a:tailEnd type="oval"/>
            </a:ln>
          </p:spPr>
          <p:style>
            <a:lnRef idx="2">
              <a:schemeClr val="accent1"/>
            </a:lnRef>
            <a:fillRef idx="0">
              <a:schemeClr val="accent1"/>
            </a:fillRef>
            <a:effectRef idx="1">
              <a:schemeClr val="accent1"/>
            </a:effectRef>
            <a:fontRef idx="minor">
              <a:schemeClr val="tx1"/>
            </a:fontRef>
          </p:style>
        </p:cxnSp>
      </p:grpSp>
      <p:sp>
        <p:nvSpPr>
          <p:cNvPr id="22" name="TextBox 21">
            <a:extLst>
              <a:ext uri="{FF2B5EF4-FFF2-40B4-BE49-F238E27FC236}">
                <a16:creationId xmlns:a16="http://schemas.microsoft.com/office/drawing/2014/main" id="{21F28C56-76EE-A166-BF7E-CED9A4F4DEBB}"/>
              </a:ext>
            </a:extLst>
          </p:cNvPr>
          <p:cNvSpPr txBox="1"/>
          <p:nvPr/>
        </p:nvSpPr>
        <p:spPr>
          <a:xfrm>
            <a:off x="10906672" y="6174834"/>
            <a:ext cx="68419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A6A6A6"/>
                </a:solidFill>
              </a:rPr>
              <a:t>2025</a:t>
            </a:r>
            <a:endParaRPr lang="en-US"/>
          </a:p>
        </p:txBody>
      </p:sp>
      <p:pic>
        <p:nvPicPr>
          <p:cNvPr id="33" name="Picture 32" descr="A logo with a blue ribbon and a couple of people&#10;&#10;AI-generated content may be incorrect.">
            <a:extLst>
              <a:ext uri="{FF2B5EF4-FFF2-40B4-BE49-F238E27FC236}">
                <a16:creationId xmlns:a16="http://schemas.microsoft.com/office/drawing/2014/main" id="{12883459-C3ED-C0DD-1223-5004EDD5D28B}"/>
              </a:ext>
            </a:extLst>
          </p:cNvPr>
          <p:cNvPicPr>
            <a:picLocks noChangeAspect="1"/>
          </p:cNvPicPr>
          <p:nvPr/>
        </p:nvPicPr>
        <p:blipFill>
          <a:blip r:embed="rId4">
            <a:alphaModFix/>
          </a:blip>
          <a:stretch>
            <a:fillRect/>
          </a:stretch>
        </p:blipFill>
        <p:spPr>
          <a:xfrm>
            <a:off x="-104976" y="5593498"/>
            <a:ext cx="1397508" cy="1421892"/>
          </a:xfrm>
          <a:prstGeom prst="rect">
            <a:avLst/>
          </a:prstGeom>
        </p:spPr>
      </p:pic>
      <p:sp>
        <p:nvSpPr>
          <p:cNvPr id="34" name="Slide Number Placeholder 33">
            <a:extLst>
              <a:ext uri="{FF2B5EF4-FFF2-40B4-BE49-F238E27FC236}">
                <a16:creationId xmlns:a16="http://schemas.microsoft.com/office/drawing/2014/main" id="{A7544323-161A-66C1-9012-71A7181FC629}"/>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3</a:t>
            </a:fld>
            <a:endParaRPr lang="en-US" dirty="0"/>
          </a:p>
        </p:txBody>
      </p:sp>
      <p:pic>
        <p:nvPicPr>
          <p:cNvPr id="4" name="Picture 3" descr="A person and person holding a baby&#10;&#10;AI-generated content may be incorrect.">
            <a:extLst>
              <a:ext uri="{FF2B5EF4-FFF2-40B4-BE49-F238E27FC236}">
                <a16:creationId xmlns:a16="http://schemas.microsoft.com/office/drawing/2014/main" id="{3BD36092-F9E3-2BF3-73E4-63EF59FF3E73}"/>
              </a:ext>
            </a:extLst>
          </p:cNvPr>
          <p:cNvPicPr>
            <a:picLocks noChangeAspect="1"/>
          </p:cNvPicPr>
          <p:nvPr/>
        </p:nvPicPr>
        <p:blipFill>
          <a:blip r:embed="rId5"/>
          <a:stretch>
            <a:fillRect/>
          </a:stretch>
        </p:blipFill>
        <p:spPr>
          <a:xfrm>
            <a:off x="8686800" y="4041427"/>
            <a:ext cx="2743200" cy="2109128"/>
          </a:xfrm>
          <a:prstGeom prst="rect">
            <a:avLst/>
          </a:prstGeom>
        </p:spPr>
      </p:pic>
    </p:spTree>
    <p:extLst>
      <p:ext uri="{BB962C8B-B14F-4D97-AF65-F5344CB8AC3E}">
        <p14:creationId xmlns:p14="http://schemas.microsoft.com/office/powerpoint/2010/main" val="1890449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2F27-96C9-2600-4540-363582BA1846}"/>
              </a:ext>
            </a:extLst>
          </p:cNvPr>
          <p:cNvSpPr>
            <a:spLocks noGrp="1"/>
          </p:cNvSpPr>
          <p:nvPr>
            <p:ph type="title"/>
          </p:nvPr>
        </p:nvSpPr>
        <p:spPr>
          <a:xfrm>
            <a:off x="668867" y="-1764"/>
            <a:ext cx="11514665" cy="1319919"/>
          </a:xfrm>
        </p:spPr>
        <p:txBody>
          <a:bodyPr/>
          <a:lstStyle/>
          <a:p>
            <a:pPr algn="ctr"/>
            <a:r>
              <a:rPr lang="en-US" sz="2400">
                <a:solidFill>
                  <a:srgbClr val="0D67AC"/>
                </a:solidFill>
                <a:latin typeface="Arial Black"/>
              </a:rPr>
              <a:t>THE PALLIATIVE CARE STRUCTURE: </a:t>
            </a:r>
            <a:br>
              <a:rPr lang="en-US" sz="2400">
                <a:solidFill>
                  <a:srgbClr val="0D67AC"/>
                </a:solidFill>
                <a:latin typeface="Arial Black"/>
              </a:rPr>
            </a:br>
            <a:r>
              <a:rPr lang="en-US" sz="2400">
                <a:solidFill>
                  <a:srgbClr val="0D67AC"/>
                </a:solidFill>
                <a:latin typeface="Arial Black"/>
              </a:rPr>
              <a:t>AN INTERDISCIPLINARY TEAM APPROACH</a:t>
            </a:r>
            <a:endParaRPr lang="en-US"/>
          </a:p>
        </p:txBody>
      </p:sp>
      <p:sp>
        <p:nvSpPr>
          <p:cNvPr id="6" name="Rectangle 5">
            <a:extLst>
              <a:ext uri="{FF2B5EF4-FFF2-40B4-BE49-F238E27FC236}">
                <a16:creationId xmlns:a16="http://schemas.microsoft.com/office/drawing/2014/main" id="{35045EBB-0863-AA61-D7F9-059CFCDABE85}"/>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US" sz="2400">
                <a:solidFill>
                  <a:schemeClr val="tx2">
                    <a:lumMod val="10000"/>
                    <a:lumOff val="90000"/>
                  </a:schemeClr>
                </a:solidFill>
                <a:latin typeface="Avenir Next LT Pro"/>
              </a:rPr>
              <a:t>Palliative Care Structure</a:t>
            </a:r>
            <a:endParaRPr lang="en-US" sz="2400">
              <a:solidFill>
                <a:schemeClr val="tx2">
                  <a:lumMod val="10000"/>
                  <a:lumOff val="90000"/>
                </a:schemeClr>
              </a:solidFill>
              <a:latin typeface="Avenir Next LT Pro" panose="020B0504020202020204" pitchFamily="34" charset="0"/>
            </a:endParaRPr>
          </a:p>
        </p:txBody>
      </p:sp>
      <p:graphicFrame>
        <p:nvGraphicFramePr>
          <p:cNvPr id="8" name="Diagram 7">
            <a:extLst>
              <a:ext uri="{FF2B5EF4-FFF2-40B4-BE49-F238E27FC236}">
                <a16:creationId xmlns:a16="http://schemas.microsoft.com/office/drawing/2014/main" id="{269EB277-CB88-BAE3-34DE-7DA80EC01067}"/>
              </a:ext>
            </a:extLst>
          </p:cNvPr>
          <p:cNvGraphicFramePr/>
          <p:nvPr>
            <p:extLst>
              <p:ext uri="{D42A27DB-BD31-4B8C-83A1-F6EECF244321}">
                <p14:modId xmlns:p14="http://schemas.microsoft.com/office/powerpoint/2010/main" val="2248945292"/>
              </p:ext>
            </p:extLst>
          </p:nvPr>
        </p:nvGraphicFramePr>
        <p:xfrm>
          <a:off x="660402" y="1267177"/>
          <a:ext cx="11514662" cy="509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84" name="TextBox 883">
            <a:extLst>
              <a:ext uri="{FF2B5EF4-FFF2-40B4-BE49-F238E27FC236}">
                <a16:creationId xmlns:a16="http://schemas.microsoft.com/office/drawing/2014/main" id="{BE9BCCE8-BF5C-222E-F332-11F5A748EA76}"/>
              </a:ext>
            </a:extLst>
          </p:cNvPr>
          <p:cNvSpPr txBox="1"/>
          <p:nvPr/>
        </p:nvSpPr>
        <p:spPr>
          <a:xfrm>
            <a:off x="7975600" y="215053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rPr>
              <a:t>Executive Team</a:t>
            </a:r>
            <a:endParaRPr lang="en-US"/>
          </a:p>
        </p:txBody>
      </p:sp>
      <p:sp>
        <p:nvSpPr>
          <p:cNvPr id="912" name="TextBox 911">
            <a:extLst>
              <a:ext uri="{FF2B5EF4-FFF2-40B4-BE49-F238E27FC236}">
                <a16:creationId xmlns:a16="http://schemas.microsoft.com/office/drawing/2014/main" id="{3FD14F26-02CF-BA90-F704-60E70C492C39}"/>
              </a:ext>
            </a:extLst>
          </p:cNvPr>
          <p:cNvSpPr txBox="1"/>
          <p:nvPr/>
        </p:nvSpPr>
        <p:spPr>
          <a:xfrm>
            <a:off x="8472311" y="484293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cs typeface="Arial"/>
              </a:rPr>
              <a:t>Foundation</a:t>
            </a:r>
          </a:p>
        </p:txBody>
      </p:sp>
      <p:sp>
        <p:nvSpPr>
          <p:cNvPr id="913" name="TextBox 912">
            <a:extLst>
              <a:ext uri="{FF2B5EF4-FFF2-40B4-BE49-F238E27FC236}">
                <a16:creationId xmlns:a16="http://schemas.microsoft.com/office/drawing/2014/main" id="{258D208F-413B-A957-BAE9-1174255D8BD2}"/>
              </a:ext>
            </a:extLst>
          </p:cNvPr>
          <p:cNvSpPr txBox="1"/>
          <p:nvPr/>
        </p:nvSpPr>
        <p:spPr>
          <a:xfrm>
            <a:off x="4289777" y="6355645"/>
            <a:ext cx="48711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rPr>
              <a:t>Academic and Community Partnerships</a:t>
            </a:r>
            <a:endParaRPr lang="en-US"/>
          </a:p>
        </p:txBody>
      </p:sp>
      <p:sp>
        <p:nvSpPr>
          <p:cNvPr id="914" name="TextBox 913">
            <a:extLst>
              <a:ext uri="{FF2B5EF4-FFF2-40B4-BE49-F238E27FC236}">
                <a16:creationId xmlns:a16="http://schemas.microsoft.com/office/drawing/2014/main" id="{FBBC32D3-3998-1A2F-B23E-20073297B351}"/>
              </a:ext>
            </a:extLst>
          </p:cNvPr>
          <p:cNvSpPr txBox="1"/>
          <p:nvPr/>
        </p:nvSpPr>
        <p:spPr>
          <a:xfrm>
            <a:off x="2302934" y="484293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rPr>
              <a:t>External Liaisons</a:t>
            </a:r>
            <a:endParaRPr lang="en-US"/>
          </a:p>
        </p:txBody>
      </p:sp>
      <p:sp>
        <p:nvSpPr>
          <p:cNvPr id="915" name="TextBox 914">
            <a:extLst>
              <a:ext uri="{FF2B5EF4-FFF2-40B4-BE49-F238E27FC236}">
                <a16:creationId xmlns:a16="http://schemas.microsoft.com/office/drawing/2014/main" id="{B2C5BBB7-D8CA-2087-5304-EF1F71106D78}"/>
              </a:ext>
            </a:extLst>
          </p:cNvPr>
          <p:cNvSpPr txBox="1"/>
          <p:nvPr/>
        </p:nvSpPr>
        <p:spPr>
          <a:xfrm>
            <a:off x="2127956" y="215053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a:rPr>
              <a:t>Management Council</a:t>
            </a:r>
            <a:endParaRPr lang="en-US"/>
          </a:p>
        </p:txBody>
      </p:sp>
      <p:sp>
        <p:nvSpPr>
          <p:cNvPr id="916" name="TextBox 915">
            <a:extLst>
              <a:ext uri="{FF2B5EF4-FFF2-40B4-BE49-F238E27FC236}">
                <a16:creationId xmlns:a16="http://schemas.microsoft.com/office/drawing/2014/main" id="{FF167A48-1B67-D201-F572-E5BE16F94375}"/>
              </a:ext>
            </a:extLst>
          </p:cNvPr>
          <p:cNvSpPr txBox="1"/>
          <p:nvPr/>
        </p:nvSpPr>
        <p:spPr>
          <a:xfrm>
            <a:off x="5063067" y="2635956"/>
            <a:ext cx="2743200" cy="27238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700">
                <a:latin typeface="Arial"/>
                <a:cs typeface="Arial"/>
              </a:rPr>
              <a:t>Rehabilitation</a:t>
            </a:r>
            <a:br>
              <a:rPr lang="en-US" sz="1700">
                <a:latin typeface="Arial"/>
                <a:cs typeface="Arial"/>
              </a:rPr>
            </a:br>
            <a:r>
              <a:rPr lang="en-US" sz="1700">
                <a:latin typeface="Arial"/>
                <a:cs typeface="Arial"/>
              </a:rPr>
              <a:t>Nursing</a:t>
            </a:r>
            <a:br>
              <a:rPr lang="en-US" sz="1700">
                <a:latin typeface="Arial"/>
                <a:cs typeface="Arial"/>
              </a:rPr>
            </a:br>
            <a:r>
              <a:rPr lang="en-US" sz="1700">
                <a:latin typeface="Arial"/>
                <a:cs typeface="Arial"/>
              </a:rPr>
              <a:t>Mental Health</a:t>
            </a:r>
            <a:br>
              <a:rPr lang="en-US" sz="1700">
                <a:latin typeface="Arial"/>
                <a:cs typeface="Arial"/>
              </a:rPr>
            </a:br>
            <a:r>
              <a:rPr lang="en-US" sz="1700">
                <a:latin typeface="Arial"/>
                <a:cs typeface="Arial"/>
              </a:rPr>
              <a:t>Volunteers</a:t>
            </a:r>
            <a:endParaRPr lang="en-US" sz="1700"/>
          </a:p>
          <a:p>
            <a:pPr algn="ctr"/>
            <a:r>
              <a:rPr lang="en-US" sz="1700">
                <a:latin typeface="Arial"/>
                <a:cs typeface="Arial"/>
              </a:rPr>
              <a:t>School</a:t>
            </a:r>
          </a:p>
          <a:p>
            <a:pPr algn="ctr"/>
            <a:r>
              <a:rPr lang="en-US" sz="1700">
                <a:latin typeface="Arial"/>
                <a:cs typeface="Arial"/>
              </a:rPr>
              <a:t>Nutrition</a:t>
            </a:r>
          </a:p>
          <a:p>
            <a:pPr algn="ctr"/>
            <a:r>
              <a:rPr lang="en-US" sz="1700">
                <a:latin typeface="Arial"/>
                <a:cs typeface="Arial"/>
              </a:rPr>
              <a:t>Therapeutic Activities</a:t>
            </a:r>
            <a:br>
              <a:rPr lang="en-US" sz="1700">
                <a:latin typeface="Arial"/>
                <a:cs typeface="Arial"/>
              </a:rPr>
            </a:br>
            <a:r>
              <a:rPr lang="en-US" sz="1700">
                <a:latin typeface="Arial"/>
                <a:cs typeface="Arial"/>
              </a:rPr>
              <a:t>Medicine </a:t>
            </a:r>
          </a:p>
          <a:p>
            <a:pPr algn="ctr"/>
            <a:r>
              <a:rPr lang="en-US" sz="1700">
                <a:latin typeface="Arial"/>
                <a:cs typeface="Arial"/>
              </a:rPr>
              <a:t>Pastoral Care</a:t>
            </a:r>
          </a:p>
          <a:p>
            <a:endParaRPr lang="en-US">
              <a:latin typeface="Arial"/>
              <a:cs typeface="Arial"/>
            </a:endParaRPr>
          </a:p>
        </p:txBody>
      </p:sp>
      <p:pic>
        <p:nvPicPr>
          <p:cNvPr id="972" name="Picture 971" descr="A blue text on a white background&#10;&#10;AI-generated content may be incorrect.">
            <a:extLst>
              <a:ext uri="{FF2B5EF4-FFF2-40B4-BE49-F238E27FC236}">
                <a16:creationId xmlns:a16="http://schemas.microsoft.com/office/drawing/2014/main" id="{23886522-0504-EA13-2EBB-3B3EA1BC70D9}"/>
              </a:ext>
            </a:extLst>
          </p:cNvPr>
          <p:cNvPicPr>
            <a:picLocks noChangeAspect="1"/>
          </p:cNvPicPr>
          <p:nvPr/>
        </p:nvPicPr>
        <p:blipFill>
          <a:blip r:embed="rId7">
            <a:alphaModFix amt="25000"/>
          </a:blip>
          <a:srcRect r="79144"/>
          <a:stretch>
            <a:fillRect/>
          </a:stretch>
        </p:blipFill>
        <p:spPr>
          <a:xfrm>
            <a:off x="5323015" y="2628383"/>
            <a:ext cx="2196643" cy="2293112"/>
          </a:xfrm>
          <a:prstGeom prst="rect">
            <a:avLst/>
          </a:prstGeom>
          <a:ln>
            <a:noFill/>
          </a:ln>
        </p:spPr>
      </p:pic>
      <p:pic>
        <p:nvPicPr>
          <p:cNvPr id="3" name="Picture 2" descr="A logo with a blue ribbon and a couple of people&#10;&#10;AI-generated content may be incorrect.">
            <a:extLst>
              <a:ext uri="{FF2B5EF4-FFF2-40B4-BE49-F238E27FC236}">
                <a16:creationId xmlns:a16="http://schemas.microsoft.com/office/drawing/2014/main" id="{0DCBDB1B-17F0-1E59-717E-1F008EFEB95B}"/>
              </a:ext>
            </a:extLst>
          </p:cNvPr>
          <p:cNvPicPr>
            <a:picLocks noChangeAspect="1"/>
          </p:cNvPicPr>
          <p:nvPr/>
        </p:nvPicPr>
        <p:blipFill>
          <a:blip r:embed="rId8">
            <a:alphaModFix/>
          </a:blip>
          <a:stretch>
            <a:fillRect/>
          </a:stretch>
        </p:blipFill>
        <p:spPr>
          <a:xfrm>
            <a:off x="-104976" y="5593498"/>
            <a:ext cx="1397508" cy="1421892"/>
          </a:xfrm>
          <a:prstGeom prst="rect">
            <a:avLst/>
          </a:prstGeom>
        </p:spPr>
      </p:pic>
      <p:sp>
        <p:nvSpPr>
          <p:cNvPr id="7" name="Slide Number Placeholder 33">
            <a:extLst>
              <a:ext uri="{FF2B5EF4-FFF2-40B4-BE49-F238E27FC236}">
                <a16:creationId xmlns:a16="http://schemas.microsoft.com/office/drawing/2014/main" id="{CCF1EEC5-CE9A-B9F2-ED26-50601756B857}"/>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4</a:t>
            </a:fld>
            <a:endParaRPr lang="en-US"/>
          </a:p>
        </p:txBody>
      </p:sp>
    </p:spTree>
    <p:extLst>
      <p:ext uri="{BB962C8B-B14F-4D97-AF65-F5344CB8AC3E}">
        <p14:creationId xmlns:p14="http://schemas.microsoft.com/office/powerpoint/2010/main" val="1563480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5ED11-040F-C4DD-9E6F-FDF9C9FDF53F}"/>
            </a:ext>
          </a:extLst>
        </p:cNvPr>
        <p:cNvGrpSpPr/>
        <p:nvPr/>
      </p:nvGrpSpPr>
      <p:grpSpPr>
        <a:xfrm>
          <a:off x="0" y="0"/>
          <a:ext cx="0" cy="0"/>
          <a:chOff x="0" y="0"/>
          <a:chExt cx="0" cy="0"/>
        </a:xfrm>
      </p:grpSpPr>
      <p:pic>
        <p:nvPicPr>
          <p:cNvPr id="20" name="Picture 19" descr="A close-up of hands holding a baby&#10;&#10;AI-generated content may be incorrect.">
            <a:extLst>
              <a:ext uri="{FF2B5EF4-FFF2-40B4-BE49-F238E27FC236}">
                <a16:creationId xmlns:a16="http://schemas.microsoft.com/office/drawing/2014/main" id="{3F515AA7-51D5-DE6D-5E48-72D89E704F5D}"/>
              </a:ext>
            </a:extLst>
          </p:cNvPr>
          <p:cNvPicPr>
            <a:picLocks noChangeAspect="1"/>
          </p:cNvPicPr>
          <p:nvPr/>
        </p:nvPicPr>
        <p:blipFill>
          <a:blip r:embed="rId3">
            <a:alphaModFix amt="13000"/>
          </a:blip>
          <a:stretch>
            <a:fillRect/>
          </a:stretch>
        </p:blipFill>
        <p:spPr>
          <a:xfrm>
            <a:off x="662828" y="-5"/>
            <a:ext cx="11698092" cy="6858005"/>
          </a:xfrm>
          <a:prstGeom prst="rect">
            <a:avLst/>
          </a:prstGeom>
        </p:spPr>
      </p:pic>
      <p:sp>
        <p:nvSpPr>
          <p:cNvPr id="5" name="Rectangle 4">
            <a:extLst>
              <a:ext uri="{FF2B5EF4-FFF2-40B4-BE49-F238E27FC236}">
                <a16:creationId xmlns:a16="http://schemas.microsoft.com/office/drawing/2014/main" id="{6DE2BAC0-3755-DE86-C118-B919D9003255}"/>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r"/>
            <a:r>
              <a:rPr lang="en-US" sz="2400">
                <a:solidFill>
                  <a:schemeClr val="tx2">
                    <a:lumMod val="10000"/>
                    <a:lumOff val="90000"/>
                  </a:schemeClr>
                </a:solidFill>
                <a:latin typeface="Avenir Next LT Pro"/>
              </a:rPr>
              <a:t>Palliative Care to Compassionate Care</a:t>
            </a:r>
            <a:endParaRPr lang="en-US" sz="2400">
              <a:solidFill>
                <a:schemeClr val="tx2">
                  <a:lumMod val="10000"/>
                  <a:lumOff val="90000"/>
                </a:schemeClr>
              </a:solidFill>
              <a:latin typeface="Avenir Next LT Pro" panose="020B0504020202020204" pitchFamily="34" charset="0"/>
            </a:endParaRPr>
          </a:p>
        </p:txBody>
      </p:sp>
      <p:sp>
        <p:nvSpPr>
          <p:cNvPr id="11" name="TextBox 10">
            <a:extLst>
              <a:ext uri="{FF2B5EF4-FFF2-40B4-BE49-F238E27FC236}">
                <a16:creationId xmlns:a16="http://schemas.microsoft.com/office/drawing/2014/main" id="{04DD64F7-1D14-9752-9529-E185BE560250}"/>
              </a:ext>
            </a:extLst>
          </p:cNvPr>
          <p:cNvSpPr txBox="1"/>
          <p:nvPr/>
        </p:nvSpPr>
        <p:spPr>
          <a:xfrm>
            <a:off x="672453" y="264776"/>
            <a:ext cx="11519547" cy="523220"/>
          </a:xfrm>
          <a:prstGeom prst="rect">
            <a:avLst/>
          </a:prstGeom>
          <a:noFill/>
        </p:spPr>
        <p:txBody>
          <a:bodyPr wrap="square" lIns="91440" tIns="45720" rIns="91440" bIns="45720" anchor="t">
            <a:spAutoFit/>
          </a:bodyPr>
          <a:lstStyle/>
          <a:p>
            <a:pPr algn="ctr"/>
            <a:r>
              <a:rPr lang="en-US" sz="2800" dirty="0">
                <a:solidFill>
                  <a:srgbClr val="0D67AC"/>
                </a:solidFill>
                <a:latin typeface="Arial Black"/>
              </a:rPr>
              <a:t>EVOLVING PALLIATIVE CARE AT ST. MARY’S</a:t>
            </a:r>
            <a:endParaRPr lang="en-US" dirty="0"/>
          </a:p>
        </p:txBody>
      </p:sp>
      <p:sp>
        <p:nvSpPr>
          <p:cNvPr id="8" name="Freeform: Shape 7">
            <a:extLst>
              <a:ext uri="{FF2B5EF4-FFF2-40B4-BE49-F238E27FC236}">
                <a16:creationId xmlns:a16="http://schemas.microsoft.com/office/drawing/2014/main" id="{603BAF4F-7D9D-2B78-45DD-88DF19348703}"/>
              </a:ext>
            </a:extLst>
          </p:cNvPr>
          <p:cNvSpPr/>
          <p:nvPr/>
        </p:nvSpPr>
        <p:spPr>
          <a:xfrm>
            <a:off x="6338862" y="923645"/>
            <a:ext cx="5472138" cy="1242208"/>
          </a:xfrm>
          <a:custGeom>
            <a:avLst/>
            <a:gdLst>
              <a:gd name="connsiteX0" fmla="*/ 0 w 6372383"/>
              <a:gd name="connsiteY0" fmla="*/ 327708 h 1310833"/>
              <a:gd name="connsiteX1" fmla="*/ 5716967 w 6372383"/>
              <a:gd name="connsiteY1" fmla="*/ 327708 h 1310833"/>
              <a:gd name="connsiteX2" fmla="*/ 5716967 w 6372383"/>
              <a:gd name="connsiteY2" fmla="*/ 0 h 1310833"/>
              <a:gd name="connsiteX3" fmla="*/ 6372383 w 6372383"/>
              <a:gd name="connsiteY3" fmla="*/ 655417 h 1310833"/>
              <a:gd name="connsiteX4" fmla="*/ 5716967 w 6372383"/>
              <a:gd name="connsiteY4" fmla="*/ 1310833 h 1310833"/>
              <a:gd name="connsiteX5" fmla="*/ 5716967 w 6372383"/>
              <a:gd name="connsiteY5" fmla="*/ 983125 h 1310833"/>
              <a:gd name="connsiteX6" fmla="*/ 0 w 6372383"/>
              <a:gd name="connsiteY6" fmla="*/ 983125 h 1310833"/>
              <a:gd name="connsiteX7" fmla="*/ 0 w 6372383"/>
              <a:gd name="connsiteY7" fmla="*/ 327708 h 13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72383" h="1310833">
                <a:moveTo>
                  <a:pt x="0" y="327708"/>
                </a:moveTo>
                <a:lnTo>
                  <a:pt x="5716967" y="327708"/>
                </a:lnTo>
                <a:lnTo>
                  <a:pt x="5716967" y="0"/>
                </a:lnTo>
                <a:lnTo>
                  <a:pt x="6372383" y="655417"/>
                </a:lnTo>
                <a:lnTo>
                  <a:pt x="5716967" y="1310833"/>
                </a:lnTo>
                <a:lnTo>
                  <a:pt x="5716967" y="983125"/>
                </a:lnTo>
                <a:lnTo>
                  <a:pt x="0" y="983125"/>
                </a:lnTo>
                <a:lnTo>
                  <a:pt x="0" y="327708"/>
                </a:lnTo>
                <a:close/>
              </a:path>
            </a:pathLst>
          </a:custGeom>
          <a:solidFill>
            <a:schemeClr val="accent4"/>
          </a:solidFill>
          <a:ln>
            <a:solidFill>
              <a:schemeClr val="tx2"/>
            </a:solidFill>
          </a:ln>
          <a:effectLst>
            <a:outerShdw blurRad="50800" dist="38100" dir="18900000" algn="bl" rotWithShape="0">
              <a:prstClr val="black">
                <a:alpha val="40000"/>
              </a:prstClr>
            </a:outerShdw>
          </a:effectLst>
        </p:spPr>
        <p:style>
          <a:lnRef idx="2">
            <a:scrgbClr r="0" g="0" b="0"/>
          </a:lnRef>
          <a:fillRef idx="1">
            <a:scrgbClr r="0" g="0" b="0"/>
          </a:fillRef>
          <a:effectRef idx="0">
            <a:scrgbClr r="0" g="0" b="0"/>
          </a:effectRef>
          <a:fontRef idx="minor">
            <a:schemeClr val="lt1"/>
          </a:fontRef>
        </p:style>
        <p:txBody>
          <a:bodyPr spcFirstLastPara="0" vert="horz" wrap="square" lIns="106680" tIns="434388" rIns="581708" bIns="535803"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44600">
              <a:lnSpc>
                <a:spcPct val="90000"/>
              </a:lnSpc>
              <a:spcBef>
                <a:spcPct val="0"/>
              </a:spcBef>
              <a:spcAft>
                <a:spcPct val="35000"/>
              </a:spcAft>
            </a:pPr>
            <a:r>
              <a:rPr lang="en-US" sz="2000" kern="1200" dirty="0">
                <a:solidFill>
                  <a:schemeClr val="accent4">
                    <a:lumMod val="20000"/>
                    <a:lumOff val="80000"/>
                  </a:schemeClr>
                </a:solidFill>
                <a:latin typeface="Arial Black"/>
              </a:rPr>
              <a:t>COMPASSIONATE </a:t>
            </a:r>
            <a:r>
              <a:rPr lang="en-US" sz="2000" dirty="0">
                <a:solidFill>
                  <a:schemeClr val="accent4">
                    <a:lumMod val="20000"/>
                    <a:lumOff val="80000"/>
                  </a:schemeClr>
                </a:solidFill>
                <a:latin typeface="Arial Black"/>
              </a:rPr>
              <a:t>CARE</a:t>
            </a:r>
            <a:r>
              <a:rPr lang="en-US" sz="2000" kern="1200" dirty="0">
                <a:solidFill>
                  <a:schemeClr val="accent4">
                    <a:lumMod val="20000"/>
                    <a:lumOff val="80000"/>
                  </a:schemeClr>
                </a:solidFill>
                <a:latin typeface="Arial Black"/>
              </a:rPr>
              <a:t> PATHWAY</a:t>
            </a:r>
            <a:endParaRPr lang="en-US" dirty="0">
              <a:solidFill>
                <a:schemeClr val="accent4">
                  <a:lumMod val="20000"/>
                  <a:lumOff val="80000"/>
                </a:schemeClr>
              </a:solidFill>
            </a:endParaRPr>
          </a:p>
        </p:txBody>
      </p:sp>
      <p:sp>
        <p:nvSpPr>
          <p:cNvPr id="22" name="TextBox 21">
            <a:extLst>
              <a:ext uri="{FF2B5EF4-FFF2-40B4-BE49-F238E27FC236}">
                <a16:creationId xmlns:a16="http://schemas.microsoft.com/office/drawing/2014/main" id="{76C2FDD5-0E1C-6F79-7EAC-8C54E1CA1057}"/>
              </a:ext>
            </a:extLst>
          </p:cNvPr>
          <p:cNvSpPr txBox="1"/>
          <p:nvPr/>
        </p:nvSpPr>
        <p:spPr>
          <a:xfrm>
            <a:off x="1359408" y="2237232"/>
            <a:ext cx="3938016" cy="29303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ts val="1725"/>
              </a:lnSpc>
              <a:buFont typeface="Arial,Sans-Serif"/>
              <a:buChar char="•"/>
            </a:pPr>
            <a:r>
              <a:rPr lang="en-US" sz="2000" dirty="0">
                <a:latin typeface="Arial"/>
                <a:cs typeface="Arial"/>
              </a:rPr>
              <a:t>Established in 2002​</a:t>
            </a:r>
            <a:br>
              <a:rPr lang="en-US" sz="2000" dirty="0">
                <a:latin typeface="Arial"/>
                <a:cs typeface="Arial"/>
              </a:rPr>
            </a:br>
            <a:endParaRPr lang="en-US" sz="2000" dirty="0">
              <a:latin typeface="Arial"/>
              <a:cs typeface="Arial"/>
            </a:endParaRPr>
          </a:p>
          <a:p>
            <a:pPr marL="342900" indent="-342900">
              <a:lnSpc>
                <a:spcPts val="1725"/>
              </a:lnSpc>
              <a:buFont typeface="Arial,Sans-Serif"/>
              <a:buChar char="•"/>
            </a:pPr>
            <a:r>
              <a:rPr lang="en-US" sz="2000" b="1" dirty="0">
                <a:solidFill>
                  <a:srgbClr val="FF0000"/>
                </a:solidFill>
                <a:latin typeface="Arial"/>
                <a:cs typeface="Arial"/>
              </a:rPr>
              <a:t>3 Level Pathway</a:t>
            </a:r>
            <a:r>
              <a:rPr lang="en-US" sz="2000" b="1" dirty="0">
                <a:latin typeface="Arial"/>
                <a:cs typeface="Arial"/>
              </a:rPr>
              <a:t>​</a:t>
            </a:r>
            <a:br>
              <a:rPr lang="en-US" sz="2000" dirty="0">
                <a:latin typeface="Arial"/>
                <a:cs typeface="Arial"/>
              </a:rPr>
            </a:br>
            <a:endParaRPr lang="en-US" sz="2000" dirty="0">
              <a:latin typeface="Arial"/>
              <a:cs typeface="Arial"/>
            </a:endParaRPr>
          </a:p>
          <a:p>
            <a:pPr marL="342900" indent="-342900">
              <a:lnSpc>
                <a:spcPts val="1725"/>
              </a:lnSpc>
              <a:buFont typeface="Arial,Sans-Serif"/>
              <a:buChar char="•"/>
            </a:pPr>
            <a:r>
              <a:rPr lang="en-US" sz="2000" b="1" dirty="0">
                <a:solidFill>
                  <a:srgbClr val="FF0000"/>
                </a:solidFill>
                <a:latin typeface="Arial"/>
                <a:cs typeface="Arial"/>
              </a:rPr>
              <a:t>Subjective assessment</a:t>
            </a:r>
            <a:r>
              <a:rPr lang="en-US" sz="2000" dirty="0">
                <a:solidFill>
                  <a:srgbClr val="FF0000"/>
                </a:solidFill>
                <a:latin typeface="Arial"/>
                <a:cs typeface="Arial"/>
              </a:rPr>
              <a:t>​</a:t>
            </a:r>
            <a:br>
              <a:rPr lang="en-US" sz="2000" dirty="0">
                <a:solidFill>
                  <a:srgbClr val="FF0000"/>
                </a:solidFill>
                <a:latin typeface="Arial"/>
                <a:cs typeface="Arial"/>
              </a:rPr>
            </a:br>
            <a:endParaRPr lang="en-US" sz="2000" dirty="0">
              <a:solidFill>
                <a:srgbClr val="FF0000"/>
              </a:solidFill>
              <a:latin typeface="Arial"/>
              <a:cs typeface="Arial"/>
            </a:endParaRPr>
          </a:p>
          <a:p>
            <a:pPr marL="342900" indent="-342900">
              <a:lnSpc>
                <a:spcPts val="1725"/>
              </a:lnSpc>
              <a:buFont typeface="Arial,Sans-Serif"/>
              <a:buChar char="•"/>
            </a:pPr>
            <a:r>
              <a:rPr lang="en-US" sz="2000" dirty="0">
                <a:latin typeface="Arial"/>
                <a:cs typeface="Arial"/>
              </a:rPr>
              <a:t>Interdisciplinary team workflow​</a:t>
            </a:r>
            <a:br>
              <a:rPr lang="en-US" sz="2000" dirty="0">
                <a:latin typeface="Arial"/>
                <a:cs typeface="Arial"/>
              </a:rPr>
            </a:br>
            <a:endParaRPr lang="en-US" sz="2000" dirty="0">
              <a:latin typeface="Arial"/>
              <a:cs typeface="Arial"/>
            </a:endParaRPr>
          </a:p>
          <a:p>
            <a:pPr marL="342900" indent="-342900">
              <a:lnSpc>
                <a:spcPts val="1725"/>
              </a:lnSpc>
              <a:buFont typeface="Arial,Sans-Serif"/>
              <a:buChar char="•"/>
            </a:pPr>
            <a:r>
              <a:rPr lang="en-US" sz="2000" dirty="0">
                <a:latin typeface="Arial"/>
                <a:cs typeface="Arial"/>
              </a:rPr>
              <a:t>Protocol for change in level​</a:t>
            </a:r>
            <a:br>
              <a:rPr lang="en-US" sz="2000" dirty="0">
                <a:latin typeface="Arial"/>
                <a:cs typeface="Arial"/>
              </a:rPr>
            </a:br>
            <a:endParaRPr lang="en-US" sz="2000" dirty="0">
              <a:latin typeface="Arial"/>
              <a:cs typeface="Arial"/>
            </a:endParaRPr>
          </a:p>
          <a:p>
            <a:pPr marL="342900" indent="-342900">
              <a:lnSpc>
                <a:spcPts val="1725"/>
              </a:lnSpc>
              <a:buFont typeface="Arial,Sans-Serif"/>
              <a:buChar char="•"/>
            </a:pPr>
            <a:r>
              <a:rPr lang="en-US" sz="2000" i="1" dirty="0">
                <a:latin typeface="Arial"/>
                <a:cs typeface="Arial"/>
              </a:rPr>
              <a:t>Misconception …</a:t>
            </a:r>
            <a:r>
              <a:rPr lang="en-US" sz="2000" i="1" u="sng" dirty="0">
                <a:latin typeface="Arial"/>
                <a:cs typeface="Arial"/>
              </a:rPr>
              <a:t>Palliative </a:t>
            </a:r>
            <a:br>
              <a:rPr lang="en-US" sz="2000" i="1" u="sng" dirty="0">
                <a:latin typeface="Arial"/>
                <a:cs typeface="Arial"/>
              </a:rPr>
            </a:br>
            <a:r>
              <a:rPr lang="en-US" sz="2000" i="1" u="sng" dirty="0">
                <a:latin typeface="Arial"/>
                <a:cs typeface="Arial"/>
              </a:rPr>
              <a:t>Care</a:t>
            </a:r>
            <a:r>
              <a:rPr lang="en-US" sz="2000" i="1" dirty="0">
                <a:latin typeface="Arial"/>
                <a:cs typeface="Arial"/>
              </a:rPr>
              <a:t>​ i</a:t>
            </a:r>
            <a:r>
              <a:rPr lang="en-US" sz="2000" i="1" u="sng" dirty="0">
                <a:latin typeface="Arial"/>
                <a:cs typeface="Arial"/>
              </a:rPr>
              <a:t>s not hospice!</a:t>
            </a:r>
          </a:p>
        </p:txBody>
      </p:sp>
      <p:sp>
        <p:nvSpPr>
          <p:cNvPr id="23" name="TextBox 22">
            <a:extLst>
              <a:ext uri="{FF2B5EF4-FFF2-40B4-BE49-F238E27FC236}">
                <a16:creationId xmlns:a16="http://schemas.microsoft.com/office/drawing/2014/main" id="{A348161C-B1A1-736F-E80D-71296A50D311}"/>
              </a:ext>
            </a:extLst>
          </p:cNvPr>
          <p:cNvSpPr txBox="1"/>
          <p:nvPr/>
        </p:nvSpPr>
        <p:spPr>
          <a:xfrm>
            <a:off x="6772656" y="2237232"/>
            <a:ext cx="4919472" cy="31829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ts val="1725"/>
              </a:lnSpc>
              <a:buFont typeface="Arial,Sans-Serif"/>
              <a:buChar char="•"/>
            </a:pPr>
            <a:r>
              <a:rPr lang="en-US" sz="2000" dirty="0">
                <a:latin typeface="Arial"/>
                <a:cs typeface="Arial"/>
              </a:rPr>
              <a:t>Established in 2025​</a:t>
            </a:r>
            <a:br>
              <a:rPr lang="en-US" sz="2000" dirty="0">
                <a:latin typeface="Arial"/>
                <a:cs typeface="Arial"/>
              </a:rPr>
            </a:br>
            <a:endParaRPr lang="en-US" sz="2000" dirty="0">
              <a:latin typeface="Arial"/>
              <a:cs typeface="Arial"/>
            </a:endParaRPr>
          </a:p>
          <a:p>
            <a:pPr marL="342900" indent="-342900">
              <a:lnSpc>
                <a:spcPts val="1725"/>
              </a:lnSpc>
              <a:buFont typeface="Arial,Sans-Serif"/>
              <a:buChar char="•"/>
            </a:pPr>
            <a:r>
              <a:rPr lang="en-US" sz="2000" dirty="0">
                <a:latin typeface="Arial"/>
                <a:cs typeface="Arial"/>
              </a:rPr>
              <a:t>Compassionate Care Pathway​</a:t>
            </a:r>
            <a:br>
              <a:rPr lang="en-US" sz="2000" dirty="0">
                <a:latin typeface="Arial"/>
                <a:cs typeface="Arial"/>
              </a:rPr>
            </a:br>
            <a:endParaRPr lang="en-US" sz="2000" b="1" dirty="0">
              <a:latin typeface="Arial"/>
              <a:cs typeface="Arial"/>
            </a:endParaRPr>
          </a:p>
          <a:p>
            <a:pPr marL="342900" indent="-342900">
              <a:lnSpc>
                <a:spcPts val="1725"/>
              </a:lnSpc>
              <a:buFont typeface="Arial,Sans-Serif"/>
              <a:buChar char="•"/>
            </a:pPr>
            <a:r>
              <a:rPr lang="en-US" sz="2000" b="1" dirty="0">
                <a:solidFill>
                  <a:srgbClr val="FF0000"/>
                </a:solidFill>
                <a:latin typeface="Arial"/>
                <a:cs typeface="Arial"/>
              </a:rPr>
              <a:t>Introduction of Level 4: Hospice</a:t>
            </a:r>
            <a:r>
              <a:rPr lang="en-US" sz="2000" dirty="0">
                <a:latin typeface="Arial"/>
                <a:cs typeface="Arial"/>
              </a:rPr>
              <a:t>​</a:t>
            </a:r>
          </a:p>
          <a:p>
            <a:r>
              <a:rPr lang="en-US" sz="2000" dirty="0">
                <a:latin typeface="Arial"/>
                <a:cs typeface="Arial"/>
              </a:rPr>
              <a:t> - New Pre-admission workflow​</a:t>
            </a:r>
          </a:p>
          <a:p>
            <a:r>
              <a:rPr lang="en-US" sz="2000" dirty="0">
                <a:latin typeface="Arial"/>
                <a:cs typeface="Arial"/>
              </a:rPr>
              <a:t> - Developed Rubric </a:t>
            </a:r>
            <a:r>
              <a:rPr lang="en-US" sz="2000" b="1" dirty="0">
                <a:solidFill>
                  <a:srgbClr val="FF0000"/>
                </a:solidFill>
                <a:latin typeface="Arial"/>
                <a:cs typeface="Arial"/>
              </a:rPr>
              <a:t>(Objective tool)</a:t>
            </a:r>
            <a:r>
              <a:rPr lang="en-US" sz="2000" dirty="0">
                <a:solidFill>
                  <a:srgbClr val="FF0000"/>
                </a:solidFill>
                <a:latin typeface="Arial"/>
                <a:cs typeface="Arial"/>
              </a:rPr>
              <a:t>​</a:t>
            </a:r>
          </a:p>
          <a:p>
            <a:r>
              <a:rPr lang="en-US" sz="2000" dirty="0">
                <a:latin typeface="Arial"/>
                <a:cs typeface="Arial"/>
              </a:rPr>
              <a:t> - Compassionate Care Pals​</a:t>
            </a:r>
          </a:p>
          <a:p>
            <a:pPr marL="342900" indent="-342900">
              <a:lnSpc>
                <a:spcPct val="150000"/>
              </a:lnSpc>
              <a:buFont typeface="Arial,Sans-Serif"/>
              <a:buChar char="•"/>
            </a:pPr>
            <a:r>
              <a:rPr lang="en-US" sz="2000" dirty="0">
                <a:latin typeface="Arial"/>
                <a:cs typeface="Arial"/>
              </a:rPr>
              <a:t>Clear interventions/outcomes per level </a:t>
            </a:r>
          </a:p>
          <a:p>
            <a:pPr marL="342900" indent="-342900">
              <a:buFont typeface="Arial,Sans-Serif"/>
              <a:buChar char="•"/>
            </a:pPr>
            <a:r>
              <a:rPr lang="en-US" sz="2000" dirty="0">
                <a:latin typeface="Arial"/>
                <a:cs typeface="Arial"/>
              </a:rPr>
              <a:t>Clear roadmap from admission to d/c or EOL</a:t>
            </a:r>
          </a:p>
        </p:txBody>
      </p:sp>
      <p:sp>
        <p:nvSpPr>
          <p:cNvPr id="26" name="Freeform: Shape 25">
            <a:extLst>
              <a:ext uri="{FF2B5EF4-FFF2-40B4-BE49-F238E27FC236}">
                <a16:creationId xmlns:a16="http://schemas.microsoft.com/office/drawing/2014/main" id="{EFC4A9E8-D470-21A7-84D5-BB94828535A8}"/>
              </a:ext>
            </a:extLst>
          </p:cNvPr>
          <p:cNvSpPr/>
          <p:nvPr/>
        </p:nvSpPr>
        <p:spPr>
          <a:xfrm>
            <a:off x="836188" y="923645"/>
            <a:ext cx="4712150" cy="1316570"/>
          </a:xfrm>
          <a:custGeom>
            <a:avLst/>
            <a:gdLst>
              <a:gd name="connsiteX0" fmla="*/ 0 w 6195976"/>
              <a:gd name="connsiteY0" fmla="*/ 327708 h 1310833"/>
              <a:gd name="connsiteX1" fmla="*/ 5540560 w 6195976"/>
              <a:gd name="connsiteY1" fmla="*/ 327708 h 1310833"/>
              <a:gd name="connsiteX2" fmla="*/ 5540560 w 6195976"/>
              <a:gd name="connsiteY2" fmla="*/ 0 h 1310833"/>
              <a:gd name="connsiteX3" fmla="*/ 6195976 w 6195976"/>
              <a:gd name="connsiteY3" fmla="*/ 655417 h 1310833"/>
              <a:gd name="connsiteX4" fmla="*/ 5540560 w 6195976"/>
              <a:gd name="connsiteY4" fmla="*/ 1310833 h 1310833"/>
              <a:gd name="connsiteX5" fmla="*/ 5540560 w 6195976"/>
              <a:gd name="connsiteY5" fmla="*/ 983125 h 1310833"/>
              <a:gd name="connsiteX6" fmla="*/ 0 w 6195976"/>
              <a:gd name="connsiteY6" fmla="*/ 983125 h 1310833"/>
              <a:gd name="connsiteX7" fmla="*/ 0 w 6195976"/>
              <a:gd name="connsiteY7" fmla="*/ 327708 h 131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95976" h="1310833">
                <a:moveTo>
                  <a:pt x="0" y="327708"/>
                </a:moveTo>
                <a:lnTo>
                  <a:pt x="5540560" y="327708"/>
                </a:lnTo>
                <a:lnTo>
                  <a:pt x="5540560" y="0"/>
                </a:lnTo>
                <a:lnTo>
                  <a:pt x="6195976" y="655417"/>
                </a:lnTo>
                <a:lnTo>
                  <a:pt x="5540560" y="1310833"/>
                </a:lnTo>
                <a:lnTo>
                  <a:pt x="5540560" y="983125"/>
                </a:lnTo>
                <a:lnTo>
                  <a:pt x="0" y="983125"/>
                </a:lnTo>
                <a:lnTo>
                  <a:pt x="0" y="327708"/>
                </a:lnTo>
                <a:close/>
              </a:path>
            </a:pathLst>
          </a:custGeom>
          <a:solidFill>
            <a:srgbClr val="0D67AC"/>
          </a:solidFill>
          <a:effectLst>
            <a:outerShdw blurRad="50800" dist="38100" dir="18900000" algn="b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rgbClr r="0" g="0" b="0"/>
          </a:effectRef>
          <a:fontRef idx="minor">
            <a:schemeClr val="lt1"/>
          </a:fontRef>
        </p:style>
        <p:txBody>
          <a:bodyPr spcFirstLastPara="0" vert="horz" wrap="square" lIns="106680" tIns="434388" rIns="581708" bIns="535803" numCol="1" spcCol="1270" anchor="ctr" anchorCtr="0">
            <a:noAutofit/>
          </a:bodyPr>
          <a:lstStyle/>
          <a:p>
            <a:pPr marL="0" lvl="0" indent="0" algn="ctr" defTabSz="1244600">
              <a:lnSpc>
                <a:spcPct val="90000"/>
              </a:lnSpc>
              <a:spcBef>
                <a:spcPct val="0"/>
              </a:spcBef>
              <a:spcAft>
                <a:spcPct val="35000"/>
              </a:spcAft>
              <a:buNone/>
            </a:pPr>
            <a:r>
              <a:rPr lang="en-US" sz="2000" kern="1200" dirty="0">
                <a:latin typeface="Arial Black" panose="020B0A04020102020204" pitchFamily="34" charset="0"/>
              </a:rPr>
              <a:t>PALLIATIVE CARE PATHWAY</a:t>
            </a:r>
          </a:p>
        </p:txBody>
      </p:sp>
      <p:pic>
        <p:nvPicPr>
          <p:cNvPr id="3" name="Picture 2" descr="A logo with a blue ribbon and a couple of people&#10;&#10;AI-generated content may be incorrect.">
            <a:extLst>
              <a:ext uri="{FF2B5EF4-FFF2-40B4-BE49-F238E27FC236}">
                <a16:creationId xmlns:a16="http://schemas.microsoft.com/office/drawing/2014/main" id="{ED54200F-7533-1495-44A1-50961B3DE990}"/>
              </a:ext>
            </a:extLst>
          </p:cNvPr>
          <p:cNvPicPr>
            <a:picLocks noChangeAspect="1"/>
          </p:cNvPicPr>
          <p:nvPr/>
        </p:nvPicPr>
        <p:blipFill>
          <a:blip r:embed="rId4">
            <a:alphaModFix/>
          </a:blip>
          <a:stretch>
            <a:fillRect/>
          </a:stretch>
        </p:blipFill>
        <p:spPr>
          <a:xfrm>
            <a:off x="-104976" y="5593498"/>
            <a:ext cx="1397508" cy="1421892"/>
          </a:xfrm>
          <a:prstGeom prst="rect">
            <a:avLst/>
          </a:prstGeom>
        </p:spPr>
      </p:pic>
      <p:sp>
        <p:nvSpPr>
          <p:cNvPr id="7" name="Slide Number Placeholder 33">
            <a:extLst>
              <a:ext uri="{FF2B5EF4-FFF2-40B4-BE49-F238E27FC236}">
                <a16:creationId xmlns:a16="http://schemas.microsoft.com/office/drawing/2014/main" id="{7FD1EF46-398F-CA17-DE74-0763BDED04B1}"/>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5</a:t>
            </a:fld>
            <a:endParaRPr lang="en-US"/>
          </a:p>
        </p:txBody>
      </p:sp>
      <p:sp>
        <p:nvSpPr>
          <p:cNvPr id="4" name="TextBox 3">
            <a:extLst>
              <a:ext uri="{FF2B5EF4-FFF2-40B4-BE49-F238E27FC236}">
                <a16:creationId xmlns:a16="http://schemas.microsoft.com/office/drawing/2014/main" id="{60F5F5CE-8177-58AB-5033-35F80353BB35}"/>
              </a:ext>
            </a:extLst>
          </p:cNvPr>
          <p:cNvSpPr txBox="1"/>
          <p:nvPr/>
        </p:nvSpPr>
        <p:spPr>
          <a:xfrm>
            <a:off x="5630779" y="1280160"/>
            <a:ext cx="625642" cy="523220"/>
          </a:xfrm>
          <a:prstGeom prst="rect">
            <a:avLst/>
          </a:prstGeom>
          <a:noFill/>
        </p:spPr>
        <p:txBody>
          <a:bodyPr wrap="square" rtlCol="0">
            <a:spAutoFit/>
          </a:bodyPr>
          <a:lstStyle/>
          <a:p>
            <a:r>
              <a:rPr lang="en-US" sz="2800" b="1" dirty="0"/>
              <a:t>TO</a:t>
            </a:r>
          </a:p>
        </p:txBody>
      </p:sp>
    </p:spTree>
    <p:extLst>
      <p:ext uri="{BB962C8B-B14F-4D97-AF65-F5344CB8AC3E}">
        <p14:creationId xmlns:p14="http://schemas.microsoft.com/office/powerpoint/2010/main" val="3979858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BE04-7C95-5CA8-955B-889AACE6C71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366F3F4-5DBE-5945-0A1F-FC7277D379B0}"/>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US" sz="2400">
                <a:solidFill>
                  <a:schemeClr val="tx2">
                    <a:lumMod val="10000"/>
                    <a:lumOff val="90000"/>
                  </a:schemeClr>
                </a:solidFill>
                <a:latin typeface="Avenir Next LT Pro"/>
              </a:rPr>
              <a:t>Compassionate Care Pathway </a:t>
            </a:r>
            <a:endParaRPr lang="en-US" sz="2400">
              <a:solidFill>
                <a:schemeClr val="tx2">
                  <a:lumMod val="10000"/>
                  <a:lumOff val="90000"/>
                </a:schemeClr>
              </a:solidFill>
              <a:latin typeface="Avenir Next LT Pro" panose="020B0504020202020204" pitchFamily="34" charset="0"/>
            </a:endParaRPr>
          </a:p>
        </p:txBody>
      </p:sp>
      <p:sp>
        <p:nvSpPr>
          <p:cNvPr id="8" name="TextBox 7">
            <a:extLst>
              <a:ext uri="{FF2B5EF4-FFF2-40B4-BE49-F238E27FC236}">
                <a16:creationId xmlns:a16="http://schemas.microsoft.com/office/drawing/2014/main" id="{1D0306AA-B01D-0F17-BE6A-D3DC89A7BC08}"/>
              </a:ext>
            </a:extLst>
          </p:cNvPr>
          <p:cNvSpPr txBox="1"/>
          <p:nvPr/>
        </p:nvSpPr>
        <p:spPr>
          <a:xfrm>
            <a:off x="672452" y="126152"/>
            <a:ext cx="11519547" cy="492443"/>
          </a:xfrm>
          <a:prstGeom prst="rect">
            <a:avLst/>
          </a:prstGeom>
          <a:noFill/>
        </p:spPr>
        <p:txBody>
          <a:bodyPr wrap="square" lIns="91440" tIns="45720" rIns="91440" bIns="45720" anchor="t">
            <a:spAutoFit/>
          </a:bodyPr>
          <a:lstStyle/>
          <a:p>
            <a:pPr algn="ctr">
              <a:spcAft>
                <a:spcPts val="1125"/>
              </a:spcAft>
              <a:buNone/>
            </a:pPr>
            <a:r>
              <a:rPr lang="en-US" sz="2600" b="1" i="0" dirty="0">
                <a:solidFill>
                  <a:srgbClr val="0D67AC"/>
                </a:solidFill>
                <a:effectLst/>
                <a:latin typeface="Arial Black"/>
                <a:cs typeface="Arial"/>
              </a:rPr>
              <a:t>LEVELS OF CARE, COMPASSIONATE CARE PATHWAY</a:t>
            </a:r>
            <a:endParaRPr lang="en-US" dirty="0"/>
          </a:p>
        </p:txBody>
      </p:sp>
      <p:graphicFrame>
        <p:nvGraphicFramePr>
          <p:cNvPr id="21" name="Table 20">
            <a:extLst>
              <a:ext uri="{FF2B5EF4-FFF2-40B4-BE49-F238E27FC236}">
                <a16:creationId xmlns:a16="http://schemas.microsoft.com/office/drawing/2014/main" id="{90282ED2-7B1C-5985-187C-6A9353D500DA}"/>
              </a:ext>
            </a:extLst>
          </p:cNvPr>
          <p:cNvGraphicFramePr>
            <a:graphicFrameLocks noGrp="1"/>
          </p:cNvGraphicFramePr>
          <p:nvPr>
            <p:extLst>
              <p:ext uri="{D42A27DB-BD31-4B8C-83A1-F6EECF244321}">
                <p14:modId xmlns:p14="http://schemas.microsoft.com/office/powerpoint/2010/main" val="1989422665"/>
              </p:ext>
            </p:extLst>
          </p:nvPr>
        </p:nvGraphicFramePr>
        <p:xfrm>
          <a:off x="1152144" y="618595"/>
          <a:ext cx="10482720" cy="6239405"/>
        </p:xfrm>
        <a:graphic>
          <a:graphicData uri="http://schemas.openxmlformats.org/drawingml/2006/table">
            <a:tbl>
              <a:tblPr firstRow="1" bandRow="1">
                <a:tableStyleId>{5C22544A-7EE6-4342-B048-85BDC9FD1C3A}</a:tableStyleId>
              </a:tblPr>
              <a:tblGrid>
                <a:gridCol w="2503632">
                  <a:extLst>
                    <a:ext uri="{9D8B030D-6E8A-4147-A177-3AD203B41FA5}">
                      <a16:colId xmlns:a16="http://schemas.microsoft.com/office/drawing/2014/main" val="1012469181"/>
                    </a:ext>
                  </a:extLst>
                </a:gridCol>
                <a:gridCol w="2561670">
                  <a:extLst>
                    <a:ext uri="{9D8B030D-6E8A-4147-A177-3AD203B41FA5}">
                      <a16:colId xmlns:a16="http://schemas.microsoft.com/office/drawing/2014/main" val="3804473613"/>
                    </a:ext>
                  </a:extLst>
                </a:gridCol>
                <a:gridCol w="2578060">
                  <a:extLst>
                    <a:ext uri="{9D8B030D-6E8A-4147-A177-3AD203B41FA5}">
                      <a16:colId xmlns:a16="http://schemas.microsoft.com/office/drawing/2014/main" val="3451266371"/>
                    </a:ext>
                  </a:extLst>
                </a:gridCol>
                <a:gridCol w="2839358">
                  <a:extLst>
                    <a:ext uri="{9D8B030D-6E8A-4147-A177-3AD203B41FA5}">
                      <a16:colId xmlns:a16="http://schemas.microsoft.com/office/drawing/2014/main" val="3817453570"/>
                    </a:ext>
                  </a:extLst>
                </a:gridCol>
              </a:tblGrid>
              <a:tr h="1641733">
                <a:tc>
                  <a:txBody>
                    <a:bodyPr/>
                    <a:lstStyle/>
                    <a:p>
                      <a:pPr algn="ctr"/>
                      <a:endParaRPr lang="en-US" sz="1200" baseline="0" dirty="0">
                        <a:solidFill>
                          <a:schemeClr val="tx2"/>
                        </a:solidFill>
                        <a:latin typeface="Arial" panose="020B0604020202020204" pitchFamily="34" charset="0"/>
                        <a:cs typeface="Arial" panose="020B0604020202020204" pitchFamily="34" charset="0"/>
                      </a:endParaRPr>
                    </a:p>
                    <a:p>
                      <a:pPr algn="ctr"/>
                      <a:r>
                        <a:rPr lang="en-US" sz="1200" dirty="0">
                          <a:solidFill>
                            <a:schemeClr val="tx2"/>
                          </a:solidFill>
                          <a:latin typeface="Arial"/>
                          <a:cs typeface="Arial"/>
                        </a:rPr>
                        <a:t> </a:t>
                      </a:r>
                    </a:p>
                  </a:txBody>
                  <a:tcPr>
                    <a:solidFill>
                      <a:schemeClr val="accent4">
                        <a:lumMod val="60000"/>
                        <a:lumOff val="40000"/>
                      </a:schemeClr>
                    </a:solidFill>
                  </a:tcPr>
                </a:tc>
                <a:tc>
                  <a:txBody>
                    <a:bodyPr/>
                    <a:lstStyle/>
                    <a:p>
                      <a:pPr algn="ctr"/>
                      <a:endParaRPr lang="en-US" sz="1200" dirty="0">
                        <a:latin typeface="Arial" panose="020B0604020202020204" pitchFamily="34" charset="0"/>
                        <a:cs typeface="Arial" panose="020B0604020202020204" pitchFamily="34" charset="0"/>
                      </a:endParaRPr>
                    </a:p>
                  </a:txBody>
                  <a:tcPr>
                    <a:solidFill>
                      <a:srgbClr val="C00000"/>
                    </a:solidFill>
                  </a:tcPr>
                </a:tc>
                <a:tc>
                  <a:txBody>
                    <a:bodyPr/>
                    <a:lstStyle/>
                    <a:p>
                      <a:pPr algn="ctr"/>
                      <a:endParaRPr lang="en-US" sz="1200" dirty="0">
                        <a:latin typeface="Arial" panose="020B0604020202020204" pitchFamily="34" charset="0"/>
                        <a:cs typeface="Arial" panose="020B0604020202020204" pitchFamily="34" charset="0"/>
                      </a:endParaRPr>
                    </a:p>
                  </a:txBody>
                  <a:tcPr>
                    <a:solidFill>
                      <a:srgbClr val="00B050"/>
                    </a:solidFill>
                  </a:tcPr>
                </a:tc>
                <a:tc>
                  <a:txBody>
                    <a:bodyPr/>
                    <a:lstStyle/>
                    <a:p>
                      <a:pPr algn="ctr"/>
                      <a:endParaRPr lang="en-US" sz="1200" dirty="0">
                        <a:latin typeface="Arial" panose="020B0604020202020204" pitchFamily="34" charset="0"/>
                        <a:cs typeface="Arial" panose="020B0604020202020204" pitchFamily="34" charset="0"/>
                      </a:endParaRPr>
                    </a:p>
                  </a:txBody>
                  <a:tcPr>
                    <a:solidFill>
                      <a:srgbClr val="7030A0"/>
                    </a:solidFill>
                  </a:tcPr>
                </a:tc>
                <a:extLst>
                  <a:ext uri="{0D108BD9-81ED-4DB2-BD59-A6C34878D82A}">
                    <a16:rowId xmlns:a16="http://schemas.microsoft.com/office/drawing/2014/main" val="3143703749"/>
                  </a:ext>
                </a:extLst>
              </a:tr>
              <a:tr h="4597672">
                <a:tc>
                  <a:txBody>
                    <a:bodyPr/>
                    <a:lstStyle/>
                    <a:p>
                      <a:pPr algn="ctr"/>
                      <a:r>
                        <a:rPr lang="en-US" sz="1600" b="1" i="0" kern="1200" baseline="0">
                          <a:solidFill>
                            <a:schemeClr val="bg1"/>
                          </a:solidFill>
                          <a:effectLst/>
                          <a:latin typeface="Arial"/>
                          <a:ea typeface="+mn-ea"/>
                          <a:cs typeface="Arial"/>
                        </a:rPr>
                        <a:t>LEVEL 1 : PRIMARY SUPPORTIVE CARE</a:t>
                      </a:r>
                    </a:p>
                    <a:p>
                      <a:pPr algn="l"/>
                      <a:endParaRPr lang="en-US" sz="1200" b="1" i="1" kern="1200" baseline="0">
                        <a:solidFill>
                          <a:schemeClr val="bg1"/>
                        </a:solidFill>
                        <a:effectLst/>
                        <a:latin typeface="Arial" panose="020B0604020202020204" pitchFamily="34" charset="0"/>
                        <a:ea typeface="+mn-ea"/>
                        <a:cs typeface="Arial" panose="020B0604020202020204" pitchFamily="34" charset="0"/>
                      </a:endParaRPr>
                    </a:p>
                    <a:p>
                      <a:pPr algn="ctr"/>
                      <a:r>
                        <a:rPr lang="en-US" sz="1200" b="0" i="1" kern="1200" baseline="0">
                          <a:solidFill>
                            <a:schemeClr val="bg1"/>
                          </a:solidFill>
                          <a:effectLst/>
                          <a:latin typeface="Arial"/>
                          <a:ea typeface="+mn-ea"/>
                          <a:cs typeface="Arial"/>
                        </a:rPr>
                        <a:t>Child is stable, working toward independence, or at baseline function. Pain is managed well and does not impede on quality of life (QOL) or activities of daily living (ADLs)/mobility.</a:t>
                      </a:r>
                    </a:p>
                    <a:p>
                      <a:pPr algn="l"/>
                      <a:endParaRPr lang="en-US" sz="1200" baseline="0">
                        <a:solidFill>
                          <a:schemeClr val="bg1"/>
                        </a:solidFill>
                        <a:latin typeface="Arial" panose="020B0604020202020204" pitchFamily="34" charset="0"/>
                        <a:ea typeface="Arial Unicode MS" panose="020B0604020202020204" pitchFamily="34" charset="-128"/>
                        <a:cs typeface="Arial" panose="020B0604020202020204" pitchFamily="34" charset="0"/>
                      </a:endParaRPr>
                    </a:p>
                    <a:p>
                      <a:pPr algn="l"/>
                      <a:endParaRPr lang="en-US" sz="1200" baseline="0">
                        <a:solidFill>
                          <a:schemeClr val="bg1"/>
                        </a:solidFill>
                        <a:latin typeface="Arial" panose="020B0604020202020204" pitchFamily="34" charset="0"/>
                        <a:ea typeface="Arial Unicode MS" panose="020B0604020202020204" pitchFamily="34" charset="-128"/>
                        <a:cs typeface="Arial" panose="020B0604020202020204" pitchFamily="34" charset="0"/>
                      </a:endParaRPr>
                    </a:p>
                    <a:p>
                      <a:pPr marL="171450" lvl="0" indent="-171450" algn="l">
                        <a:buFont typeface="Arial" panose="020B0604020202020204" pitchFamily="34" charset="0"/>
                        <a:buChar char="•"/>
                      </a:pPr>
                      <a:r>
                        <a:rPr lang="en-US" sz="1200" kern="1200" baseline="0">
                          <a:solidFill>
                            <a:schemeClr val="bg1"/>
                          </a:solidFill>
                          <a:effectLst/>
                          <a:latin typeface="Arial"/>
                          <a:ea typeface="Arial Unicode MS"/>
                          <a:cs typeface="Arial"/>
                        </a:rPr>
                        <a:t>Education for families on Compassionate Care Pathway  at SMH</a:t>
                      </a:r>
                    </a:p>
                    <a:p>
                      <a:pPr marL="171450" lvl="0" indent="-171450" algn="l">
                        <a:buFont typeface="Arial" panose="020B0604020202020204" pitchFamily="34" charset="0"/>
                        <a:buChar char="•"/>
                      </a:pPr>
                      <a:r>
                        <a:rPr lang="en-US" sz="1200" kern="1200" baseline="0">
                          <a:solidFill>
                            <a:schemeClr val="bg1"/>
                          </a:solidFill>
                          <a:effectLst/>
                          <a:latin typeface="Arial"/>
                          <a:ea typeface="Arial Unicode MS"/>
                          <a:cs typeface="Arial"/>
                        </a:rPr>
                        <a:t>Adjustment period to SMH</a:t>
                      </a:r>
                    </a:p>
                    <a:p>
                      <a:pPr marL="171450" lvl="0" indent="-171450" algn="l">
                        <a:buFont typeface="Arial" panose="020B0604020202020204" pitchFamily="34" charset="0"/>
                        <a:buChar char="•"/>
                      </a:pPr>
                      <a:r>
                        <a:rPr lang="en-US" sz="1200" kern="1200" baseline="0">
                          <a:solidFill>
                            <a:schemeClr val="bg1"/>
                          </a:solidFill>
                          <a:effectLst/>
                          <a:latin typeface="Arial"/>
                          <a:ea typeface="Arial Unicode MS"/>
                          <a:cs typeface="Arial"/>
                        </a:rPr>
                        <a:t>If coming in with MOLST, discussion with care team to ensure parents’ wishes are clear</a:t>
                      </a:r>
                      <a:endParaRPr lang="en-US" sz="1200" baseline="0">
                        <a:solidFill>
                          <a:schemeClr val="bg1"/>
                        </a:solidFill>
                        <a:latin typeface="Arial"/>
                        <a:ea typeface="Arial Unicode MS"/>
                        <a:cs typeface="Arial"/>
                      </a:endParaRPr>
                    </a:p>
                    <a:p>
                      <a:endParaRPr lang="en-US" sz="1200">
                        <a:solidFill>
                          <a:schemeClr val="bg1"/>
                        </a:solidFill>
                        <a:latin typeface="Arial" panose="020B0604020202020204" pitchFamily="34" charset="0"/>
                        <a:cs typeface="Arial" panose="020B0604020202020204" pitchFamily="34" charset="0"/>
                      </a:endParaRPr>
                    </a:p>
                    <a:p>
                      <a:endParaRPr lang="en-US" sz="1200" dirty="0">
                        <a:solidFill>
                          <a:schemeClr val="tx2"/>
                        </a:solidFill>
                        <a:latin typeface="Arial" panose="020B0604020202020204" pitchFamily="34" charset="0"/>
                        <a:cs typeface="Arial" panose="020B0604020202020204" pitchFamily="34" charset="0"/>
                      </a:endParaRPr>
                    </a:p>
                  </a:txBody>
                  <a:tcPr>
                    <a:solidFill>
                      <a:schemeClr val="tx2">
                        <a:lumMod val="90000"/>
                        <a:lumOff val="1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0" kern="1200" baseline="0">
                          <a:solidFill>
                            <a:schemeClr val="bg1"/>
                          </a:solidFill>
                          <a:effectLst/>
                          <a:latin typeface="Arial"/>
                          <a:ea typeface="+mn-ea"/>
                          <a:cs typeface="Arial"/>
                        </a:rPr>
                        <a:t>LEVEL 2 : SPECIALIZED SUPPORTIVE CARE</a:t>
                      </a:r>
                    </a:p>
                    <a:p>
                      <a:pPr algn="ctr"/>
                      <a:endParaRPr lang="en-US" sz="1200" b="1" i="1">
                        <a:solidFill>
                          <a:schemeClr val="bg1"/>
                        </a:solidFill>
                        <a:latin typeface="Arial" panose="020B0604020202020204" pitchFamily="34" charset="0"/>
                        <a:cs typeface="Arial" panose="020B0604020202020204" pitchFamily="34" charset="0"/>
                      </a:endParaRPr>
                    </a:p>
                    <a:p>
                      <a:pPr algn="ctr"/>
                      <a:r>
                        <a:rPr lang="en-US" sz="1200" b="0" i="1">
                          <a:solidFill>
                            <a:schemeClr val="bg1"/>
                          </a:solidFill>
                          <a:latin typeface="Arial"/>
                          <a:cs typeface="Arial"/>
                        </a:rPr>
                        <a:t>Advanced symptom management  to maintain QOL and independence in ADLs/mobility. Still participates in school and daily activities.</a:t>
                      </a:r>
                    </a:p>
                    <a:p>
                      <a:endParaRPr lang="en-US" sz="1200" i="1">
                        <a:solidFill>
                          <a:schemeClr val="bg1"/>
                        </a:solidFill>
                        <a:latin typeface="Arial" panose="020B0604020202020204" pitchFamily="34" charset="0"/>
                        <a:cs typeface="Arial" panose="020B0604020202020204" pitchFamily="34" charset="0"/>
                      </a:endParaRPr>
                    </a:p>
                    <a:p>
                      <a:endParaRPr lang="en-US" sz="1200" i="1">
                        <a:solidFill>
                          <a:schemeClr val="bg1"/>
                        </a:solidFill>
                        <a:latin typeface="Arial" panose="020B0604020202020204" pitchFamily="34" charset="0"/>
                        <a:cs typeface="Arial" panose="020B0604020202020204" pitchFamily="34" charset="0"/>
                      </a:endParaRPr>
                    </a:p>
                    <a:p>
                      <a:endParaRPr lang="en-US" sz="1200" i="1">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200">
                          <a:solidFill>
                            <a:schemeClr val="bg1"/>
                          </a:solidFill>
                          <a:latin typeface="Arial"/>
                          <a:cs typeface="Arial"/>
                        </a:rPr>
                        <a:t>Continued support for family as change in status occurs </a:t>
                      </a:r>
                    </a:p>
                    <a:p>
                      <a:pPr marL="171450" indent="-171450">
                        <a:buFont typeface="Arial" panose="020B0604020202020204" pitchFamily="34" charset="0"/>
                        <a:buChar char="•"/>
                      </a:pPr>
                      <a:r>
                        <a:rPr lang="en-US" sz="1200">
                          <a:solidFill>
                            <a:schemeClr val="bg1"/>
                          </a:solidFill>
                          <a:latin typeface="Arial"/>
                          <a:cs typeface="Arial"/>
                        </a:rPr>
                        <a:t>Explain clinical change /Goals of care discussion</a:t>
                      </a:r>
                    </a:p>
                    <a:p>
                      <a:pPr marL="171450" indent="-171450">
                        <a:buFont typeface="Arial" panose="020B0604020202020204" pitchFamily="34" charset="0"/>
                        <a:buChar char="•"/>
                      </a:pPr>
                      <a:r>
                        <a:rPr lang="en-US" sz="1200">
                          <a:solidFill>
                            <a:schemeClr val="bg1"/>
                          </a:solidFill>
                          <a:latin typeface="Arial"/>
                          <a:cs typeface="Arial"/>
                        </a:rPr>
                        <a:t>Focus on legacy building projects/experiences</a:t>
                      </a:r>
                    </a:p>
                    <a:p>
                      <a:pPr marL="171450" indent="-171450">
                        <a:buFont typeface="Arial" panose="020B0604020202020204" pitchFamily="34" charset="0"/>
                        <a:buChar char="•"/>
                      </a:pPr>
                      <a:r>
                        <a:rPr lang="en-US" sz="1200">
                          <a:solidFill>
                            <a:schemeClr val="bg1"/>
                          </a:solidFill>
                          <a:latin typeface="Arial"/>
                          <a:cs typeface="Arial"/>
                        </a:rPr>
                        <a:t>Explain Doula Program</a:t>
                      </a:r>
                    </a:p>
                    <a:p>
                      <a:endParaRPr lang="en-US" sz="1200" dirty="0">
                        <a:latin typeface="Arial" panose="020B0604020202020204" pitchFamily="34" charset="0"/>
                        <a:cs typeface="Arial" panose="020B0604020202020204" pitchFamily="34" charset="0"/>
                      </a:endParaRPr>
                    </a:p>
                  </a:txBody>
                  <a:tcPr>
                    <a:solidFill>
                      <a:srgbClr val="C00000"/>
                    </a:solidFill>
                  </a:tcPr>
                </a:tc>
                <a:tc>
                  <a:txBody>
                    <a:bodyPr/>
                    <a:lstStyle/>
                    <a:p>
                      <a:pPr algn="ctr"/>
                      <a:r>
                        <a:rPr lang="en-US" sz="1600" b="1" i="0" kern="1200">
                          <a:solidFill>
                            <a:schemeClr val="bg1"/>
                          </a:solidFill>
                          <a:effectLst/>
                          <a:latin typeface="Arial"/>
                          <a:ea typeface="+mn-ea"/>
                          <a:cs typeface="Arial"/>
                        </a:rPr>
                        <a:t>LEVEL 3 : INTENSIVE SUPPORTIVE CARE</a:t>
                      </a:r>
                    </a:p>
                    <a:p>
                      <a:pPr algn="ctr"/>
                      <a:r>
                        <a:rPr lang="en-US" sz="1200" b="1" i="1" kern="1200">
                          <a:solidFill>
                            <a:schemeClr val="bg1"/>
                          </a:solidFill>
                          <a:effectLst/>
                          <a:latin typeface="Arial"/>
                          <a:ea typeface="+mn-ea"/>
                          <a:cs typeface="Arial"/>
                        </a:rPr>
                        <a:t> </a:t>
                      </a:r>
                    </a:p>
                    <a:p>
                      <a:pPr algn="ctr"/>
                      <a:r>
                        <a:rPr lang="en-US" sz="1200" b="0" i="1" kern="1200">
                          <a:solidFill>
                            <a:schemeClr val="bg1"/>
                          </a:solidFill>
                          <a:effectLst/>
                          <a:latin typeface="Arial"/>
                          <a:ea typeface="+mn-ea"/>
                          <a:cs typeface="Arial"/>
                        </a:rPr>
                        <a:t>Child’s medical status has declined to a “new baseline” requiring increased comfort measures to maintain QOL and/or independence in ADLs/ mobility.</a:t>
                      </a:r>
                    </a:p>
                    <a:p>
                      <a:pPr algn="ctr"/>
                      <a:r>
                        <a:rPr lang="en-US" sz="1200" b="0" i="1" kern="1200">
                          <a:solidFill>
                            <a:schemeClr val="bg1"/>
                          </a:solidFill>
                          <a:effectLst/>
                          <a:latin typeface="Arial"/>
                          <a:ea typeface="+mn-ea"/>
                          <a:cs typeface="Arial"/>
                        </a:rPr>
                        <a:t>Goal of treatment may be prolonging life and/or comfort.</a:t>
                      </a:r>
                    </a:p>
                    <a:p>
                      <a:endParaRPr lang="en-US" sz="1200" i="1" kern="1200">
                        <a:solidFill>
                          <a:schemeClr val="bg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US" sz="1200" kern="1200">
                          <a:solidFill>
                            <a:schemeClr val="bg1"/>
                          </a:solidFill>
                          <a:effectLst/>
                          <a:latin typeface="Arial"/>
                          <a:ea typeface="+mn-ea"/>
                          <a:cs typeface="Arial"/>
                        </a:rPr>
                        <a:t>Continued support/ education with more of a palliative focus</a:t>
                      </a:r>
                    </a:p>
                    <a:p>
                      <a:pPr marL="171450" lvl="0" indent="-171450">
                        <a:buFont typeface="Arial" panose="020B0604020202020204" pitchFamily="34" charset="0"/>
                        <a:buChar char="•"/>
                      </a:pPr>
                      <a:r>
                        <a:rPr lang="en-US" sz="1200" kern="1200">
                          <a:solidFill>
                            <a:schemeClr val="bg1"/>
                          </a:solidFill>
                          <a:effectLst/>
                          <a:latin typeface="Arial"/>
                          <a:ea typeface="+mn-ea"/>
                          <a:cs typeface="Arial"/>
                        </a:rPr>
                        <a:t>Peaceful dying plan (as needed)</a:t>
                      </a:r>
                    </a:p>
                    <a:p>
                      <a:pPr marL="171450" lvl="0" indent="-171450">
                        <a:buFont typeface="Arial" panose="020B0604020202020204" pitchFamily="34" charset="0"/>
                        <a:buChar char="•"/>
                      </a:pPr>
                      <a:r>
                        <a:rPr lang="en-US" sz="1200" kern="1200">
                          <a:solidFill>
                            <a:schemeClr val="bg1"/>
                          </a:solidFill>
                          <a:effectLst/>
                          <a:latin typeface="Arial"/>
                          <a:ea typeface="+mn-ea"/>
                          <a:cs typeface="Arial"/>
                        </a:rPr>
                        <a:t>Explain increased clinical change </a:t>
                      </a:r>
                    </a:p>
                    <a:p>
                      <a:pPr marL="171450" lvl="0" indent="-171450">
                        <a:buFont typeface="Arial" panose="020B0604020202020204" pitchFamily="34" charset="0"/>
                        <a:buChar char="•"/>
                      </a:pPr>
                      <a:r>
                        <a:rPr lang="en-US" sz="1200" kern="1200">
                          <a:solidFill>
                            <a:schemeClr val="bg1"/>
                          </a:solidFill>
                          <a:effectLst/>
                          <a:latin typeface="Arial"/>
                          <a:ea typeface="+mn-ea"/>
                          <a:cs typeface="Arial"/>
                        </a:rPr>
                        <a:t>Additional education re: comfort modalities and pain management</a:t>
                      </a:r>
                    </a:p>
                    <a:p>
                      <a:pPr marL="171450" lvl="0" indent="-171450">
                        <a:buFont typeface="Arial" panose="020B0604020202020204" pitchFamily="34" charset="0"/>
                        <a:buChar char="•"/>
                      </a:pPr>
                      <a:r>
                        <a:rPr lang="en-US" sz="1200" kern="1200">
                          <a:solidFill>
                            <a:schemeClr val="bg1"/>
                          </a:solidFill>
                          <a:effectLst/>
                          <a:latin typeface="Arial"/>
                          <a:ea typeface="+mn-ea"/>
                          <a:cs typeface="Arial"/>
                        </a:rPr>
                        <a:t>Legacy projects completed</a:t>
                      </a:r>
                    </a:p>
                    <a:p>
                      <a:pPr marL="171450" lvl="0" indent="-171450">
                        <a:buFont typeface="Arial" panose="020B0604020202020204" pitchFamily="34" charset="0"/>
                        <a:buChar char="•"/>
                      </a:pPr>
                      <a:r>
                        <a:rPr lang="en-US" sz="1200" kern="1200">
                          <a:solidFill>
                            <a:schemeClr val="bg1"/>
                          </a:solidFill>
                          <a:effectLst/>
                          <a:latin typeface="Arial"/>
                          <a:ea typeface="+mn-ea"/>
                          <a:cs typeface="Arial"/>
                        </a:rPr>
                        <a:t>Offer Doula volunteer</a:t>
                      </a:r>
                    </a:p>
                    <a:p>
                      <a:pPr marL="171450" lvl="0" indent="-171450">
                        <a:buFont typeface="Arial" panose="020B0604020202020204" pitchFamily="34" charset="0"/>
                        <a:buChar char="•"/>
                      </a:pPr>
                      <a:endParaRPr lang="en-US" sz="1200" i="1" dirty="0">
                        <a:solidFill>
                          <a:schemeClr val="bg1"/>
                        </a:solidFill>
                        <a:latin typeface="Arial"/>
                        <a:cs typeface="Arial"/>
                      </a:endParaRPr>
                    </a:p>
                  </a:txBody>
                  <a:tcPr>
                    <a:solidFill>
                      <a:schemeClr val="accent6">
                        <a:lumMod val="75000"/>
                      </a:schemeClr>
                    </a:solidFill>
                  </a:tcPr>
                </a:tc>
                <a:tc>
                  <a:txBody>
                    <a:bodyPr/>
                    <a:lstStyle/>
                    <a:p>
                      <a:pPr algn="ctr"/>
                      <a:r>
                        <a:rPr lang="en-US" sz="1600" b="1" i="0" dirty="0">
                          <a:solidFill>
                            <a:schemeClr val="bg1"/>
                          </a:solidFill>
                          <a:latin typeface="Arial"/>
                          <a:cs typeface="Arial"/>
                        </a:rPr>
                        <a:t>   LEVEL 4 : ADVANCED </a:t>
                      </a:r>
                    </a:p>
                    <a:p>
                      <a:pPr algn="ctr"/>
                      <a:r>
                        <a:rPr lang="en-US" sz="1600" b="1" i="0" dirty="0">
                          <a:solidFill>
                            <a:schemeClr val="bg1"/>
                          </a:solidFill>
                          <a:latin typeface="Arial"/>
                          <a:cs typeface="Arial"/>
                        </a:rPr>
                        <a:t>&amp; CONTINUOUS SUPPORTIVE CARE</a:t>
                      </a:r>
                    </a:p>
                    <a:p>
                      <a:pPr algn="l"/>
                      <a:endParaRPr lang="en-US" sz="1200" b="1" i="1" dirty="0">
                        <a:solidFill>
                          <a:schemeClr val="bg1"/>
                        </a:solidFill>
                        <a:latin typeface="Arial" panose="020B0604020202020204" pitchFamily="34" charset="0"/>
                        <a:cs typeface="Arial" panose="020B0604020202020204" pitchFamily="34" charset="0"/>
                      </a:endParaRPr>
                    </a:p>
                    <a:p>
                      <a:pPr algn="ctr"/>
                      <a:r>
                        <a:rPr lang="en-US" sz="1200" b="0" i="1" dirty="0">
                          <a:solidFill>
                            <a:schemeClr val="bg1"/>
                          </a:solidFill>
                          <a:latin typeface="Arial"/>
                          <a:cs typeface="Arial"/>
                        </a:rPr>
                        <a:t>Disease has progressed</a:t>
                      </a:r>
                      <a:r>
                        <a:rPr lang="en-US" sz="1200" b="0" i="1" baseline="0" dirty="0">
                          <a:solidFill>
                            <a:schemeClr val="bg1"/>
                          </a:solidFill>
                          <a:latin typeface="Arial"/>
                          <a:cs typeface="Arial"/>
                        </a:rPr>
                        <a:t>    </a:t>
                      </a:r>
                    </a:p>
                    <a:p>
                      <a:pPr algn="ctr"/>
                      <a:r>
                        <a:rPr lang="en-US" sz="1200" b="0" i="1" baseline="0" dirty="0">
                          <a:solidFill>
                            <a:schemeClr val="bg1"/>
                          </a:solidFill>
                          <a:latin typeface="Arial"/>
                          <a:cs typeface="Arial"/>
                        </a:rPr>
                        <a:t>        </a:t>
                      </a:r>
                      <a:r>
                        <a:rPr lang="en-US" sz="1200" b="0" i="1" dirty="0">
                          <a:solidFill>
                            <a:schemeClr val="bg1"/>
                          </a:solidFill>
                          <a:latin typeface="Arial"/>
                          <a:cs typeface="Arial"/>
                        </a:rPr>
                        <a:t>to end-stage</a:t>
                      </a:r>
                    </a:p>
                    <a:p>
                      <a:pPr algn="ctr"/>
                      <a:r>
                        <a:rPr lang="en-US" sz="1200" b="0" i="1" dirty="0">
                          <a:solidFill>
                            <a:schemeClr val="bg1"/>
                          </a:solidFill>
                          <a:latin typeface="Arial"/>
                          <a:cs typeface="Arial"/>
                        </a:rPr>
                        <a:t>Goal of treatment is comfort</a:t>
                      </a:r>
                    </a:p>
                    <a:p>
                      <a:pPr algn="ctr"/>
                      <a:r>
                        <a:rPr lang="en-US" sz="1200" b="0" i="1" dirty="0">
                          <a:solidFill>
                            <a:schemeClr val="bg1"/>
                          </a:solidFill>
                          <a:latin typeface="Arial"/>
                          <a:cs typeface="Arial"/>
                        </a:rPr>
                        <a:t>Death is imminent/</a:t>
                      </a:r>
                    </a:p>
                    <a:p>
                      <a:pPr algn="ctr"/>
                      <a:r>
                        <a:rPr lang="en-US" sz="1400" b="1" i="1" dirty="0">
                          <a:solidFill>
                            <a:srgbClr val="FFFF00"/>
                          </a:solidFill>
                          <a:latin typeface="Arial"/>
                          <a:cs typeface="Arial"/>
                        </a:rPr>
                        <a:t>End of Life / HOSPICE CARE</a:t>
                      </a:r>
                    </a:p>
                    <a:p>
                      <a:endParaRPr lang="en-US" sz="1200" dirty="0">
                        <a:solidFill>
                          <a:schemeClr val="bg1"/>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sz="1200" kern="1200" dirty="0">
                          <a:solidFill>
                            <a:schemeClr val="bg1"/>
                          </a:solidFill>
                          <a:effectLst/>
                          <a:latin typeface="Arial"/>
                          <a:ea typeface="+mn-ea"/>
                          <a:cs typeface="Arial"/>
                        </a:rPr>
                        <a:t>Offer Gentle Transitions Booklet</a:t>
                      </a:r>
                    </a:p>
                    <a:p>
                      <a:pPr marL="171450" lvl="0" indent="-171450">
                        <a:buFont typeface="Arial" panose="020B0604020202020204" pitchFamily="34" charset="0"/>
                        <a:buChar char="•"/>
                      </a:pPr>
                      <a:r>
                        <a:rPr lang="en-US" sz="1200" kern="1200" dirty="0">
                          <a:solidFill>
                            <a:schemeClr val="bg1"/>
                          </a:solidFill>
                          <a:effectLst/>
                          <a:latin typeface="Arial"/>
                          <a:ea typeface="+mn-ea"/>
                          <a:cs typeface="Arial"/>
                        </a:rPr>
                        <a:t>Peaceful Dying plan implemented</a:t>
                      </a:r>
                    </a:p>
                    <a:p>
                      <a:pPr marL="171450" lvl="0" indent="-171450">
                        <a:buFont typeface="Arial" panose="020B0604020202020204" pitchFamily="34" charset="0"/>
                        <a:buChar char="•"/>
                      </a:pPr>
                      <a:r>
                        <a:rPr lang="en-US" sz="1200" kern="1200" dirty="0">
                          <a:solidFill>
                            <a:schemeClr val="bg1"/>
                          </a:solidFill>
                          <a:effectLst/>
                          <a:latin typeface="Arial"/>
                          <a:ea typeface="+mn-ea"/>
                          <a:cs typeface="Arial"/>
                        </a:rPr>
                        <a:t>Life review with family</a:t>
                      </a:r>
                    </a:p>
                    <a:p>
                      <a:pPr marL="171450" lvl="0" indent="-171450">
                        <a:buFont typeface="Arial" panose="020B0604020202020204" pitchFamily="34" charset="0"/>
                        <a:buChar char="•"/>
                      </a:pPr>
                      <a:r>
                        <a:rPr lang="en-US" sz="1200" kern="1200" dirty="0">
                          <a:solidFill>
                            <a:schemeClr val="bg1"/>
                          </a:solidFill>
                          <a:effectLst/>
                          <a:latin typeface="Arial"/>
                          <a:ea typeface="+mn-ea"/>
                          <a:cs typeface="Arial"/>
                        </a:rPr>
                        <a:t>Support child and family throughout dying process</a:t>
                      </a:r>
                    </a:p>
                    <a:p>
                      <a:pPr marL="171450" lvl="0" indent="-171450">
                        <a:buFont typeface="Arial" panose="020B0604020202020204" pitchFamily="34" charset="0"/>
                        <a:buChar char="•"/>
                      </a:pPr>
                      <a:r>
                        <a:rPr lang="en-US" sz="1200" kern="1200" dirty="0">
                          <a:solidFill>
                            <a:schemeClr val="bg1"/>
                          </a:solidFill>
                          <a:effectLst/>
                          <a:latin typeface="Arial"/>
                          <a:ea typeface="+mn-ea"/>
                          <a:cs typeface="Arial"/>
                        </a:rPr>
                        <a:t>Comfort Cart placed in room</a:t>
                      </a:r>
                    </a:p>
                    <a:p>
                      <a:pPr marL="171450" lvl="0" indent="-171450">
                        <a:buFont typeface="Arial" panose="020B0604020202020204" pitchFamily="34" charset="0"/>
                        <a:buChar char="•"/>
                      </a:pPr>
                      <a:r>
                        <a:rPr lang="en-US" sz="1200" kern="1200" dirty="0">
                          <a:solidFill>
                            <a:schemeClr val="bg1"/>
                          </a:solidFill>
                          <a:effectLst/>
                          <a:latin typeface="Arial"/>
                          <a:ea typeface="+mn-ea"/>
                          <a:cs typeface="Arial"/>
                        </a:rPr>
                        <a:t>Transfer to private room </a:t>
                      </a:r>
                    </a:p>
                    <a:p>
                      <a:pPr marL="171450" lvl="0" indent="-171450">
                        <a:buFont typeface="Arial" panose="020B0604020202020204" pitchFamily="34" charset="0"/>
                        <a:buChar char="•"/>
                      </a:pPr>
                      <a:r>
                        <a:rPr lang="en-US" sz="1200" dirty="0">
                          <a:solidFill>
                            <a:schemeClr val="bg1"/>
                          </a:solidFill>
                          <a:latin typeface="Arial"/>
                          <a:cs typeface="Arial"/>
                        </a:rPr>
                        <a:t>24/7 bedside support by </a:t>
                      </a:r>
                    </a:p>
                    <a:p>
                      <a:r>
                        <a:rPr lang="en-US" sz="1200" dirty="0">
                          <a:solidFill>
                            <a:schemeClr val="bg1"/>
                          </a:solidFill>
                          <a:latin typeface="Arial"/>
                          <a:cs typeface="Arial"/>
                        </a:rPr>
                        <a:t>    member of palliative team;   </a:t>
                      </a:r>
                    </a:p>
                    <a:p>
                      <a:r>
                        <a:rPr lang="en-US" sz="1200" dirty="0">
                          <a:solidFill>
                            <a:schemeClr val="bg1"/>
                          </a:solidFill>
                          <a:latin typeface="Arial"/>
                          <a:cs typeface="Arial"/>
                        </a:rPr>
                        <a:t>    bereavement support</a:t>
                      </a:r>
                    </a:p>
                    <a:p>
                      <a:endParaRPr lang="en-US" sz="1200" dirty="0">
                        <a:latin typeface="Arial" panose="020B0604020202020204" pitchFamily="34" charset="0"/>
                        <a:cs typeface="Arial" panose="020B0604020202020204" pitchFamily="34" charset="0"/>
                      </a:endParaRPr>
                    </a:p>
                  </a:txBody>
                  <a:tcPr>
                    <a:solidFill>
                      <a:schemeClr val="accent5">
                        <a:lumMod val="75000"/>
                      </a:schemeClr>
                    </a:solidFill>
                  </a:tcPr>
                </a:tc>
                <a:extLst>
                  <a:ext uri="{0D108BD9-81ED-4DB2-BD59-A6C34878D82A}">
                    <a16:rowId xmlns:a16="http://schemas.microsoft.com/office/drawing/2014/main" val="4102498315"/>
                  </a:ext>
                </a:extLst>
              </a:tr>
            </a:tbl>
          </a:graphicData>
        </a:graphic>
      </p:graphicFrame>
      <p:pic>
        <p:nvPicPr>
          <p:cNvPr id="22" name="Picture 21">
            <a:extLst>
              <a:ext uri="{FF2B5EF4-FFF2-40B4-BE49-F238E27FC236}">
                <a16:creationId xmlns:a16="http://schemas.microsoft.com/office/drawing/2014/main" id="{1E3B1E65-A9A1-0448-5477-C0D5CFAE3B5B}"/>
              </a:ext>
            </a:extLst>
          </p:cNvPr>
          <p:cNvPicPr>
            <a:picLocks noChangeAspect="1"/>
          </p:cNvPicPr>
          <p:nvPr/>
        </p:nvPicPr>
        <p:blipFill>
          <a:blip r:embed="rId3"/>
          <a:stretch>
            <a:fillRect/>
          </a:stretch>
        </p:blipFill>
        <p:spPr>
          <a:xfrm>
            <a:off x="1709781" y="872038"/>
            <a:ext cx="1027105" cy="1387456"/>
          </a:xfrm>
          <a:prstGeom prst="rect">
            <a:avLst/>
          </a:prstGeom>
          <a:solidFill>
            <a:schemeClr val="accent1">
              <a:alpha val="0"/>
            </a:schemeClr>
          </a:solidFill>
          <a:ln>
            <a:noFill/>
          </a:ln>
          <a:effectLst>
            <a:glow rad="228600">
              <a:schemeClr val="accent1">
                <a:satMod val="175000"/>
                <a:alpha val="40000"/>
              </a:schemeClr>
            </a:glow>
          </a:effectLst>
        </p:spPr>
      </p:pic>
      <p:pic>
        <p:nvPicPr>
          <p:cNvPr id="23" name="Picture 22">
            <a:extLst>
              <a:ext uri="{FF2B5EF4-FFF2-40B4-BE49-F238E27FC236}">
                <a16:creationId xmlns:a16="http://schemas.microsoft.com/office/drawing/2014/main" id="{FC6340EA-EB7A-73AB-59FF-400A4D8F4E65}"/>
              </a:ext>
            </a:extLst>
          </p:cNvPr>
          <p:cNvPicPr>
            <a:picLocks noChangeAspect="1"/>
          </p:cNvPicPr>
          <p:nvPr/>
        </p:nvPicPr>
        <p:blipFill>
          <a:blip r:embed="rId4"/>
          <a:stretch>
            <a:fillRect/>
          </a:stretch>
        </p:blipFill>
        <p:spPr>
          <a:xfrm>
            <a:off x="4359686" y="835015"/>
            <a:ext cx="1003610" cy="1387455"/>
          </a:xfrm>
          <a:prstGeom prst="rect">
            <a:avLst/>
          </a:prstGeom>
          <a:effectLst>
            <a:glow rad="228600">
              <a:schemeClr val="accent2">
                <a:satMod val="175000"/>
                <a:alpha val="40000"/>
              </a:schemeClr>
            </a:glow>
          </a:effectLst>
        </p:spPr>
      </p:pic>
      <p:pic>
        <p:nvPicPr>
          <p:cNvPr id="24" name="Picture 23">
            <a:extLst>
              <a:ext uri="{FF2B5EF4-FFF2-40B4-BE49-F238E27FC236}">
                <a16:creationId xmlns:a16="http://schemas.microsoft.com/office/drawing/2014/main" id="{D5B53106-FEC2-59AE-5F3E-315AF853DAF1}"/>
              </a:ext>
            </a:extLst>
          </p:cNvPr>
          <p:cNvPicPr>
            <a:picLocks noChangeAspect="1"/>
          </p:cNvPicPr>
          <p:nvPr/>
        </p:nvPicPr>
        <p:blipFill>
          <a:blip r:embed="rId5"/>
          <a:stretch>
            <a:fillRect/>
          </a:stretch>
        </p:blipFill>
        <p:spPr>
          <a:xfrm>
            <a:off x="6925924" y="835015"/>
            <a:ext cx="1084216" cy="1424479"/>
          </a:xfrm>
          <a:prstGeom prst="rect">
            <a:avLst/>
          </a:prstGeom>
          <a:effectLst>
            <a:glow rad="228600">
              <a:schemeClr val="accent6">
                <a:satMod val="175000"/>
                <a:alpha val="40000"/>
              </a:schemeClr>
            </a:glow>
          </a:effectLst>
        </p:spPr>
      </p:pic>
      <p:pic>
        <p:nvPicPr>
          <p:cNvPr id="25" name="Picture 24">
            <a:extLst>
              <a:ext uri="{FF2B5EF4-FFF2-40B4-BE49-F238E27FC236}">
                <a16:creationId xmlns:a16="http://schemas.microsoft.com/office/drawing/2014/main" id="{B311B670-7F57-4239-1181-2A2C345C8FD3}"/>
              </a:ext>
            </a:extLst>
          </p:cNvPr>
          <p:cNvPicPr>
            <a:picLocks noChangeAspect="1"/>
          </p:cNvPicPr>
          <p:nvPr/>
        </p:nvPicPr>
        <p:blipFill>
          <a:blip r:embed="rId6"/>
          <a:stretch>
            <a:fillRect/>
          </a:stretch>
        </p:blipFill>
        <p:spPr>
          <a:xfrm>
            <a:off x="9354426" y="962403"/>
            <a:ext cx="1789359" cy="1206726"/>
          </a:xfrm>
          <a:prstGeom prst="rect">
            <a:avLst/>
          </a:prstGeom>
          <a:effectLst>
            <a:glow rad="228600">
              <a:schemeClr val="accent5">
                <a:satMod val="175000"/>
                <a:alpha val="40000"/>
              </a:schemeClr>
            </a:glow>
          </a:effectLst>
        </p:spPr>
      </p:pic>
      <p:pic>
        <p:nvPicPr>
          <p:cNvPr id="7" name="Picture 6" descr="A logo with a blue ribbon and a couple of people&#10;&#10;AI-generated content may be incorrect.">
            <a:extLst>
              <a:ext uri="{FF2B5EF4-FFF2-40B4-BE49-F238E27FC236}">
                <a16:creationId xmlns:a16="http://schemas.microsoft.com/office/drawing/2014/main" id="{CD09F3FF-150D-1B26-5FBF-ED2284F0B890}"/>
              </a:ext>
            </a:extLst>
          </p:cNvPr>
          <p:cNvPicPr>
            <a:picLocks noChangeAspect="1"/>
          </p:cNvPicPr>
          <p:nvPr/>
        </p:nvPicPr>
        <p:blipFill>
          <a:blip r:embed="rId7">
            <a:alphaModFix/>
          </a:blip>
          <a:stretch>
            <a:fillRect/>
          </a:stretch>
        </p:blipFill>
        <p:spPr>
          <a:xfrm>
            <a:off x="-104976" y="5593498"/>
            <a:ext cx="1397508" cy="1421892"/>
          </a:xfrm>
          <a:prstGeom prst="rect">
            <a:avLst/>
          </a:prstGeom>
        </p:spPr>
      </p:pic>
      <p:sp>
        <p:nvSpPr>
          <p:cNvPr id="10" name="Slide Number Placeholder 33">
            <a:extLst>
              <a:ext uri="{FF2B5EF4-FFF2-40B4-BE49-F238E27FC236}">
                <a16:creationId xmlns:a16="http://schemas.microsoft.com/office/drawing/2014/main" id="{F3B6EEBD-1650-D8CF-D4F3-7EB4FA788531}"/>
              </a:ext>
            </a:extLst>
          </p:cNvPr>
          <p:cNvSpPr>
            <a:spLocks noGrp="1"/>
          </p:cNvSpPr>
          <p:nvPr>
            <p:ph type="sldNum" sz="quarter" idx="12"/>
          </p:nvPr>
        </p:nvSpPr>
        <p:spPr>
          <a:xfrm>
            <a:off x="11634863" y="6332265"/>
            <a:ext cx="381000" cy="365125"/>
          </a:xfrm>
        </p:spPr>
        <p:txBody>
          <a:bodyPr/>
          <a:lstStyle/>
          <a:p>
            <a:fld id="{CD66AA2A-F55D-4AEF-B854-ABC7F2E6E9AD}" type="slidenum">
              <a:rPr lang="en-US" smtClean="0"/>
              <a:t>6</a:t>
            </a:fld>
            <a:endParaRPr lang="en-US"/>
          </a:p>
        </p:txBody>
      </p:sp>
      <p:sp>
        <p:nvSpPr>
          <p:cNvPr id="2" name="TextBox 1">
            <a:extLst>
              <a:ext uri="{FF2B5EF4-FFF2-40B4-BE49-F238E27FC236}">
                <a16:creationId xmlns:a16="http://schemas.microsoft.com/office/drawing/2014/main" id="{DBFBCD43-C22C-3FE3-A463-84FADC8D9419}"/>
              </a:ext>
            </a:extLst>
          </p:cNvPr>
          <p:cNvSpPr txBox="1"/>
          <p:nvPr/>
        </p:nvSpPr>
        <p:spPr>
          <a:xfrm>
            <a:off x="9572768" y="1207008"/>
            <a:ext cx="449056" cy="584775"/>
          </a:xfrm>
          <a:prstGeom prst="rect">
            <a:avLst/>
          </a:prstGeom>
          <a:noFill/>
        </p:spPr>
        <p:txBody>
          <a:bodyPr wrap="square" rtlCol="0">
            <a:spAutoFit/>
          </a:bodyPr>
          <a:lstStyle/>
          <a:p>
            <a:r>
              <a:rPr lang="en-US" sz="3200" b="1" dirty="0"/>
              <a:t>4</a:t>
            </a:r>
          </a:p>
        </p:txBody>
      </p:sp>
    </p:spTree>
    <p:extLst>
      <p:ext uri="{BB962C8B-B14F-4D97-AF65-F5344CB8AC3E}">
        <p14:creationId xmlns:p14="http://schemas.microsoft.com/office/powerpoint/2010/main" val="1518375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1BFF3-0088-B3F9-39F4-0E30EC79DF8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826D0E1-C9D9-0B9D-9DFF-D53945CBB7B8}"/>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US" sz="2400" dirty="0">
                <a:solidFill>
                  <a:schemeClr val="tx2">
                    <a:lumMod val="10000"/>
                    <a:lumOff val="90000"/>
                  </a:schemeClr>
                </a:solidFill>
                <a:latin typeface="Avenir Next LT Pro"/>
              </a:rPr>
              <a:t>Compassionate Care Pathway </a:t>
            </a:r>
            <a:endParaRPr lang="en-US" sz="2400" dirty="0">
              <a:solidFill>
                <a:schemeClr val="tx2">
                  <a:lumMod val="10000"/>
                  <a:lumOff val="90000"/>
                </a:schemeClr>
              </a:solidFill>
              <a:latin typeface="Avenir Next LT Pro" panose="020B0504020202020204" pitchFamily="34" charset="0"/>
            </a:endParaRPr>
          </a:p>
        </p:txBody>
      </p:sp>
      <p:sp>
        <p:nvSpPr>
          <p:cNvPr id="8" name="TextBox 7">
            <a:extLst>
              <a:ext uri="{FF2B5EF4-FFF2-40B4-BE49-F238E27FC236}">
                <a16:creationId xmlns:a16="http://schemas.microsoft.com/office/drawing/2014/main" id="{BFD0F723-23B8-36FF-4459-B2F690A708B8}"/>
              </a:ext>
            </a:extLst>
          </p:cNvPr>
          <p:cNvSpPr txBox="1"/>
          <p:nvPr/>
        </p:nvSpPr>
        <p:spPr>
          <a:xfrm>
            <a:off x="672452" y="126152"/>
            <a:ext cx="11519547" cy="892552"/>
          </a:xfrm>
          <a:prstGeom prst="rect">
            <a:avLst/>
          </a:prstGeom>
          <a:noFill/>
        </p:spPr>
        <p:txBody>
          <a:bodyPr wrap="square" lIns="91440" tIns="45720" rIns="91440" bIns="45720" anchor="t">
            <a:spAutoFit/>
          </a:bodyPr>
          <a:lstStyle/>
          <a:p>
            <a:pPr algn="ctr">
              <a:spcAft>
                <a:spcPts val="1125"/>
              </a:spcAft>
            </a:pPr>
            <a:r>
              <a:rPr lang="en-US" sz="2600" b="1" i="0" dirty="0">
                <a:solidFill>
                  <a:srgbClr val="0D67AC"/>
                </a:solidFill>
                <a:effectLst/>
                <a:latin typeface="Arial Black"/>
                <a:cs typeface="Arial"/>
              </a:rPr>
              <a:t>COMPASSIONATE CARE PATHWAY: Identify Appropriate Patients</a:t>
            </a:r>
            <a:r>
              <a:rPr lang="en-US" sz="2600" b="1" dirty="0">
                <a:solidFill>
                  <a:srgbClr val="0D67AC"/>
                </a:solidFill>
                <a:latin typeface="Arial Black"/>
                <a:cs typeface="Arial"/>
              </a:rPr>
              <a:t>: </a:t>
            </a:r>
            <a:r>
              <a:rPr lang="en-US" sz="2600" b="1" i="0" dirty="0">
                <a:solidFill>
                  <a:srgbClr val="0D67AC"/>
                </a:solidFill>
                <a:effectLst/>
                <a:latin typeface="Arial Black"/>
                <a:cs typeface="Arial"/>
              </a:rPr>
              <a:t>Pre-Admission Decision</a:t>
            </a:r>
            <a:endParaRPr lang="en-US" dirty="0"/>
          </a:p>
        </p:txBody>
      </p:sp>
      <p:pic>
        <p:nvPicPr>
          <p:cNvPr id="102" name="Picture 101" descr="A diagram of a patient's care process&#10;&#10;AI-generated content may be incorrect.">
            <a:extLst>
              <a:ext uri="{FF2B5EF4-FFF2-40B4-BE49-F238E27FC236}">
                <a16:creationId xmlns:a16="http://schemas.microsoft.com/office/drawing/2014/main" id="{DF9BFCCB-2393-D694-DDB0-BCCA334A7BD9}"/>
              </a:ext>
            </a:extLst>
          </p:cNvPr>
          <p:cNvPicPr>
            <a:picLocks noChangeAspect="1"/>
          </p:cNvPicPr>
          <p:nvPr/>
        </p:nvPicPr>
        <p:blipFill>
          <a:blip r:embed="rId3"/>
          <a:srcRect l="-690" t="12066" r="460" b="-878"/>
          <a:stretch>
            <a:fillRect/>
          </a:stretch>
        </p:blipFill>
        <p:spPr>
          <a:xfrm>
            <a:off x="2458841" y="1101056"/>
            <a:ext cx="7176318" cy="5377888"/>
          </a:xfrm>
          <a:prstGeom prst="rect">
            <a:avLst/>
          </a:prstGeom>
        </p:spPr>
      </p:pic>
      <p:pic>
        <p:nvPicPr>
          <p:cNvPr id="105" name="Picture 104" descr="A logo with a blue ribbon and a couple of people&#10;&#10;AI-generated content may be incorrect.">
            <a:extLst>
              <a:ext uri="{FF2B5EF4-FFF2-40B4-BE49-F238E27FC236}">
                <a16:creationId xmlns:a16="http://schemas.microsoft.com/office/drawing/2014/main" id="{959D4D2F-34C4-8328-C66A-BA49936AAB7B}"/>
              </a:ext>
            </a:extLst>
          </p:cNvPr>
          <p:cNvPicPr>
            <a:picLocks noChangeAspect="1"/>
          </p:cNvPicPr>
          <p:nvPr/>
        </p:nvPicPr>
        <p:blipFill>
          <a:blip r:embed="rId4">
            <a:alphaModFix/>
          </a:blip>
          <a:stretch>
            <a:fillRect/>
          </a:stretch>
        </p:blipFill>
        <p:spPr>
          <a:xfrm>
            <a:off x="-104976" y="5593498"/>
            <a:ext cx="1397508" cy="1421892"/>
          </a:xfrm>
          <a:prstGeom prst="rect">
            <a:avLst/>
          </a:prstGeom>
        </p:spPr>
      </p:pic>
      <p:sp>
        <p:nvSpPr>
          <p:cNvPr id="108" name="Slide Number Placeholder 33">
            <a:extLst>
              <a:ext uri="{FF2B5EF4-FFF2-40B4-BE49-F238E27FC236}">
                <a16:creationId xmlns:a16="http://schemas.microsoft.com/office/drawing/2014/main" id="{77AF27B7-1C95-2500-6AF5-F9475EA72B56}"/>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7</a:t>
            </a:fld>
            <a:endParaRPr lang="en-US"/>
          </a:p>
        </p:txBody>
      </p:sp>
    </p:spTree>
    <p:extLst>
      <p:ext uri="{BB962C8B-B14F-4D97-AF65-F5344CB8AC3E}">
        <p14:creationId xmlns:p14="http://schemas.microsoft.com/office/powerpoint/2010/main" val="30372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051" y="1907528"/>
            <a:ext cx="3206261" cy="1037492"/>
          </a:xfrm>
        </p:spPr>
        <p:txBody>
          <a:bodyPr/>
          <a:lstStyle/>
          <a:p>
            <a:r>
              <a:rPr lang="en-US" dirty="0"/>
              <a:t>Optimal admission process</a:t>
            </a:r>
          </a:p>
        </p:txBody>
      </p:sp>
      <p:sp>
        <p:nvSpPr>
          <p:cNvPr id="6" name="Content Placeholder 5"/>
          <p:cNvSpPr>
            <a:spLocks noGrp="1"/>
          </p:cNvSpPr>
          <p:nvPr>
            <p:ph sz="half" idx="2"/>
          </p:nvPr>
        </p:nvSpPr>
        <p:spPr>
          <a:xfrm>
            <a:off x="363416" y="6462713"/>
            <a:ext cx="3092953" cy="249237"/>
          </a:xfrm>
        </p:spPr>
        <p:txBody>
          <a:bodyPr/>
          <a:lstStyle/>
          <a:p>
            <a:pPr marL="0" indent="0" algn="l">
              <a:buNone/>
            </a:pPr>
            <a:r>
              <a:rPr lang="en-US" sz="1400" b="1" cap="all" dirty="0">
                <a:solidFill>
                  <a:srgbClr val="8CC8F0"/>
                </a:solidFill>
                <a:latin typeface="Calibri" panose="020F0502020204030204" pitchFamily="34" charset="0"/>
                <a:cs typeface="Calibri" panose="020F0502020204030204" pitchFamily="34" charset="0"/>
              </a:rPr>
              <a:t>St. Mary’s Hospital for Children</a:t>
            </a:r>
          </a:p>
        </p:txBody>
      </p:sp>
      <p:sp>
        <p:nvSpPr>
          <p:cNvPr id="5" name="Slide Number Placeholder 4"/>
          <p:cNvSpPr>
            <a:spLocks noGrp="1"/>
          </p:cNvSpPr>
          <p:nvPr>
            <p:ph type="sldNum" sz="quarter" idx="12"/>
          </p:nvPr>
        </p:nvSpPr>
        <p:spPr/>
        <p:txBody>
          <a:bodyPr/>
          <a:lstStyle/>
          <a:p>
            <a:fld id="{48BB047D-A6CD-43AB-96F0-683C726B586B}" type="slidenum">
              <a:rPr lang="en-US" noProof="0" smtClean="0"/>
              <a:pPr/>
              <a:t>8</a:t>
            </a:fld>
            <a:endParaRPr lang="en-US" noProof="0" dirty="0"/>
          </a:p>
        </p:txBody>
      </p:sp>
      <p:sp>
        <p:nvSpPr>
          <p:cNvPr id="16" name="Rectangle 15"/>
          <p:cNvSpPr/>
          <p:nvPr/>
        </p:nvSpPr>
        <p:spPr>
          <a:xfrm>
            <a:off x="3580598" y="1676798"/>
            <a:ext cx="8779353" cy="4602704"/>
          </a:xfrm>
          <a:prstGeom prst="rect">
            <a:avLst/>
          </a:prstGeom>
        </p:spPr>
        <p:txBody>
          <a:bodyPr wrap="square">
            <a:spAutoFit/>
          </a:bodyPr>
          <a:lstStyle/>
          <a:p>
            <a:r>
              <a:rPr lang="en-US" sz="1600" dirty="0"/>
              <a:t>Dear Medical Provider,</a:t>
            </a:r>
          </a:p>
          <a:p>
            <a:r>
              <a:rPr lang="en-US" sz="1600" dirty="0"/>
              <a:t>Thank you for your recent referral to St. Mary’s Hospital for Children. In order to help our team determine the most suitable services for the patient and family, we appreciate you completing the following questionnaire. Please check most appropriate diagnostic criteria below:</a:t>
            </a:r>
          </a:p>
          <a:p>
            <a:endParaRPr lang="en-US" sz="1600" dirty="0"/>
          </a:p>
          <a:p>
            <a:r>
              <a:rPr lang="en-US" sz="1600" dirty="0"/>
              <a:t>  </a:t>
            </a:r>
            <a:r>
              <a:rPr lang="en-US" sz="1600" dirty="0">
                <a:sym typeface="Wingdings" panose="05000000000000000000" pitchFamily="2" charset="2"/>
              </a:rPr>
              <a:t> </a:t>
            </a:r>
            <a:r>
              <a:rPr lang="en-US" sz="1600" dirty="0"/>
              <a:t>   New diagnosis, chronic/irreversible diagnosis that is life limiting or life altering.</a:t>
            </a:r>
          </a:p>
          <a:p>
            <a:r>
              <a:rPr lang="en-US" sz="1600" dirty="0"/>
              <a:t>  </a:t>
            </a:r>
            <a:r>
              <a:rPr lang="en-US" sz="1600" dirty="0">
                <a:sym typeface="Wingdings" panose="05000000000000000000" pitchFamily="2" charset="2"/>
              </a:rPr>
              <a:t>    </a:t>
            </a:r>
            <a:r>
              <a:rPr lang="en-US" sz="1600" dirty="0"/>
              <a:t>Showing signs/symptoms of progression of disease (consistent need for increased  </a:t>
            </a:r>
          </a:p>
          <a:p>
            <a:r>
              <a:rPr lang="en-US" sz="1600" dirty="0"/>
              <a:t>          intervention related to pain or respiratory support) </a:t>
            </a:r>
          </a:p>
          <a:p>
            <a:r>
              <a:rPr lang="en-US" sz="1600" dirty="0"/>
              <a:t>          to maintain quality of life.</a:t>
            </a:r>
          </a:p>
          <a:p>
            <a:r>
              <a:rPr lang="en-US" sz="1600" dirty="0">
                <a:sym typeface="Wingdings" panose="05000000000000000000" pitchFamily="2" charset="2"/>
              </a:rPr>
              <a:t>      </a:t>
            </a:r>
            <a:r>
              <a:rPr lang="en-US" sz="1600" dirty="0"/>
              <a:t>Current treatment plan is no longer effective as disease continues to progress.</a:t>
            </a:r>
          </a:p>
          <a:p>
            <a:r>
              <a:rPr lang="en-US" sz="1600" dirty="0">
                <a:sym typeface="Wingdings" panose="05000000000000000000" pitchFamily="2" charset="2"/>
              </a:rPr>
              <a:t>      </a:t>
            </a:r>
            <a:r>
              <a:rPr lang="en-US" sz="1600" dirty="0"/>
              <a:t>Current condition is at end stage. Goal of care is comfort. Death is imminent.</a:t>
            </a:r>
          </a:p>
          <a:p>
            <a:endParaRPr lang="en-US" sz="1600" dirty="0"/>
          </a:p>
          <a:p>
            <a:r>
              <a:rPr lang="en-US" sz="1600" dirty="0"/>
              <a:t>	1.  Is there a MOLST in place?  </a:t>
            </a:r>
            <a:r>
              <a:rPr lang="en-US" sz="1600" dirty="0">
                <a:sym typeface="Wingdings" panose="05000000000000000000" pitchFamily="2" charset="2"/>
              </a:rPr>
              <a:t> </a:t>
            </a:r>
            <a:r>
              <a:rPr lang="en-US" sz="1600" dirty="0"/>
              <a:t>Yes (circle all that apply: DNR/ DNI/ DNH)   </a:t>
            </a:r>
            <a:r>
              <a:rPr lang="en-US" sz="1600" dirty="0">
                <a:sym typeface="Wingdings" panose="05000000000000000000" pitchFamily="2" charset="2"/>
              </a:rPr>
              <a:t> </a:t>
            </a:r>
            <a:r>
              <a:rPr lang="en-US" sz="1600" dirty="0"/>
              <a:t> No</a:t>
            </a:r>
          </a:p>
          <a:p>
            <a:endParaRPr lang="en-US" sz="1600" dirty="0"/>
          </a:p>
          <a:p>
            <a:r>
              <a:rPr lang="en-US" sz="1600" dirty="0"/>
              <a:t>	2.  Has there been a palliative care meeting held with family?  </a:t>
            </a:r>
            <a:r>
              <a:rPr lang="en-US" sz="1600" dirty="0">
                <a:sym typeface="Wingdings" panose="05000000000000000000" pitchFamily="2" charset="2"/>
              </a:rPr>
              <a:t> </a:t>
            </a:r>
            <a:r>
              <a:rPr lang="en-US" sz="1600" dirty="0"/>
              <a:t>Yes Date: ____  </a:t>
            </a:r>
            <a:r>
              <a:rPr lang="en-US" sz="1600" dirty="0">
                <a:sym typeface="Wingdings" panose="05000000000000000000" pitchFamily="2" charset="2"/>
              </a:rPr>
              <a:t></a:t>
            </a:r>
            <a:r>
              <a:rPr lang="en-US" sz="1600" dirty="0"/>
              <a:t>  No</a:t>
            </a:r>
          </a:p>
          <a:p>
            <a:endParaRPr lang="en-US" sz="1600" dirty="0"/>
          </a:p>
          <a:p>
            <a:pPr marL="1257300" lvl="2" indent="-342900">
              <a:buAutoNum type="arabicPeriod" startAt="3"/>
            </a:pPr>
            <a:r>
              <a:rPr lang="en-US" sz="1600" dirty="0"/>
              <a:t>What are the parents or designated caregiver’s expectations for their child </a:t>
            </a:r>
          </a:p>
          <a:p>
            <a:r>
              <a:rPr lang="en-US" sz="1600" dirty="0"/>
              <a:t>    	       at St. Mary's Hospital for Children? </a:t>
            </a:r>
            <a:r>
              <a:rPr lang="en-US" dirty="0"/>
              <a:t>		</a:t>
            </a:r>
          </a:p>
        </p:txBody>
      </p:sp>
      <p:pic>
        <p:nvPicPr>
          <p:cNvPr id="17" name="Picture 16"/>
          <p:cNvPicPr>
            <a:picLocks noChangeAspect="1"/>
          </p:cNvPicPr>
          <p:nvPr/>
        </p:nvPicPr>
        <p:blipFill>
          <a:blip r:embed="rId3"/>
          <a:stretch>
            <a:fillRect/>
          </a:stretch>
        </p:blipFill>
        <p:spPr>
          <a:xfrm>
            <a:off x="3806891" y="677117"/>
            <a:ext cx="2237426" cy="701101"/>
          </a:xfrm>
          <a:prstGeom prst="rect">
            <a:avLst/>
          </a:prstGeom>
        </p:spPr>
      </p:pic>
    </p:spTree>
    <p:extLst>
      <p:ext uri="{BB962C8B-B14F-4D97-AF65-F5344CB8AC3E}">
        <p14:creationId xmlns:p14="http://schemas.microsoft.com/office/powerpoint/2010/main" val="2751394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8AFD9-D6A1-C619-33AA-FF77010BD20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F95BF15-7475-6A66-3DDF-D129E8FC35D8}"/>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US" sz="2400">
                <a:solidFill>
                  <a:schemeClr val="tx2">
                    <a:lumMod val="10000"/>
                    <a:lumOff val="90000"/>
                  </a:schemeClr>
                </a:solidFill>
                <a:latin typeface="Avenir Next LT Pro"/>
              </a:rPr>
              <a:t>Compassionate Care Pathway </a:t>
            </a:r>
            <a:endParaRPr lang="en-US" sz="2400">
              <a:solidFill>
                <a:schemeClr val="tx2">
                  <a:lumMod val="10000"/>
                  <a:lumOff val="90000"/>
                </a:schemeClr>
              </a:solidFill>
              <a:latin typeface="Avenir Next LT Pro" panose="020B0504020202020204" pitchFamily="34" charset="0"/>
            </a:endParaRPr>
          </a:p>
        </p:txBody>
      </p:sp>
      <p:sp>
        <p:nvSpPr>
          <p:cNvPr id="8" name="TextBox 7">
            <a:extLst>
              <a:ext uri="{FF2B5EF4-FFF2-40B4-BE49-F238E27FC236}">
                <a16:creationId xmlns:a16="http://schemas.microsoft.com/office/drawing/2014/main" id="{6DB7B8CE-A2C0-4E53-F95F-4305E7DF361B}"/>
              </a:ext>
            </a:extLst>
          </p:cNvPr>
          <p:cNvSpPr txBox="1"/>
          <p:nvPr/>
        </p:nvSpPr>
        <p:spPr>
          <a:xfrm>
            <a:off x="672452" y="126152"/>
            <a:ext cx="11519547" cy="492443"/>
          </a:xfrm>
          <a:prstGeom prst="rect">
            <a:avLst/>
          </a:prstGeom>
          <a:noFill/>
        </p:spPr>
        <p:txBody>
          <a:bodyPr wrap="square" lIns="91440" tIns="45720" rIns="91440" bIns="45720" anchor="t">
            <a:spAutoFit/>
          </a:bodyPr>
          <a:lstStyle/>
          <a:p>
            <a:pPr algn="ctr">
              <a:spcAft>
                <a:spcPts val="1125"/>
              </a:spcAft>
              <a:buNone/>
            </a:pPr>
            <a:r>
              <a:rPr lang="en-US" sz="2600" b="1" i="0">
                <a:solidFill>
                  <a:srgbClr val="0D67AC"/>
                </a:solidFill>
                <a:effectLst/>
                <a:latin typeface="Arial Black"/>
                <a:cs typeface="Arial"/>
              </a:rPr>
              <a:t>COMPASSIONATE CARE PATHWAY: Admission Workflow</a:t>
            </a:r>
            <a:endParaRPr lang="en-US"/>
          </a:p>
        </p:txBody>
      </p:sp>
      <p:pic>
        <p:nvPicPr>
          <p:cNvPr id="3" name="Picture 2">
            <a:extLst>
              <a:ext uri="{FF2B5EF4-FFF2-40B4-BE49-F238E27FC236}">
                <a16:creationId xmlns:a16="http://schemas.microsoft.com/office/drawing/2014/main" id="{FA7B9A04-2353-4C01-32FC-7120E736B337}"/>
              </a:ext>
            </a:extLst>
          </p:cNvPr>
          <p:cNvPicPr>
            <a:picLocks noChangeAspect="1"/>
          </p:cNvPicPr>
          <p:nvPr/>
        </p:nvPicPr>
        <p:blipFill>
          <a:blip r:embed="rId3"/>
          <a:stretch>
            <a:fillRect/>
          </a:stretch>
        </p:blipFill>
        <p:spPr>
          <a:xfrm>
            <a:off x="1026191" y="614884"/>
            <a:ext cx="10309991" cy="5975704"/>
          </a:xfrm>
          <a:prstGeom prst="rect">
            <a:avLst/>
          </a:prstGeom>
        </p:spPr>
      </p:pic>
      <p:pic>
        <p:nvPicPr>
          <p:cNvPr id="10" name="Picture 9" descr="A logo with a blue ribbon and a couple of people&#10;&#10;AI-generated content may be incorrect.">
            <a:extLst>
              <a:ext uri="{FF2B5EF4-FFF2-40B4-BE49-F238E27FC236}">
                <a16:creationId xmlns:a16="http://schemas.microsoft.com/office/drawing/2014/main" id="{EF3AA7EE-6974-66BF-2B3A-207E481BF703}"/>
              </a:ext>
            </a:extLst>
          </p:cNvPr>
          <p:cNvPicPr>
            <a:picLocks noChangeAspect="1"/>
          </p:cNvPicPr>
          <p:nvPr/>
        </p:nvPicPr>
        <p:blipFill>
          <a:blip r:embed="rId4">
            <a:alphaModFix/>
          </a:blip>
          <a:stretch>
            <a:fillRect/>
          </a:stretch>
        </p:blipFill>
        <p:spPr>
          <a:xfrm>
            <a:off x="-104976" y="5593498"/>
            <a:ext cx="1397508" cy="1421892"/>
          </a:xfrm>
          <a:prstGeom prst="rect">
            <a:avLst/>
          </a:prstGeom>
        </p:spPr>
      </p:pic>
      <p:sp>
        <p:nvSpPr>
          <p:cNvPr id="12" name="Slide Number Placeholder 33">
            <a:extLst>
              <a:ext uri="{FF2B5EF4-FFF2-40B4-BE49-F238E27FC236}">
                <a16:creationId xmlns:a16="http://schemas.microsoft.com/office/drawing/2014/main" id="{A4BBADFC-E299-A9D3-73B2-52439C96A052}"/>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9</a:t>
            </a:fld>
            <a:endParaRPr lang="en-US"/>
          </a:p>
        </p:txBody>
      </p:sp>
    </p:spTree>
    <p:extLst>
      <p:ext uri="{BB962C8B-B14F-4D97-AF65-F5344CB8AC3E}">
        <p14:creationId xmlns:p14="http://schemas.microsoft.com/office/powerpoint/2010/main" val="3568449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FD5B-792C-E381-F0D7-8C7173C7C5C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C53D0BB-97F3-BF67-5147-D578B9436428}"/>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400">
                <a:solidFill>
                  <a:schemeClr val="tx2">
                    <a:lumMod val="10000"/>
                    <a:lumOff val="90000"/>
                  </a:schemeClr>
                </a:solidFill>
                <a:latin typeface="Avenir Next LT Pro" panose="020B0504020202020204" pitchFamily="34" charset="0"/>
              </a:rPr>
              <a:t>Compassionate Care Rubric</a:t>
            </a:r>
          </a:p>
        </p:txBody>
      </p:sp>
      <p:sp>
        <p:nvSpPr>
          <p:cNvPr id="2" name="TextBox 1">
            <a:extLst>
              <a:ext uri="{FF2B5EF4-FFF2-40B4-BE49-F238E27FC236}">
                <a16:creationId xmlns:a16="http://schemas.microsoft.com/office/drawing/2014/main" id="{3202E093-8773-C1C8-F46F-A849151A8BDB}"/>
              </a:ext>
            </a:extLst>
          </p:cNvPr>
          <p:cNvSpPr txBox="1"/>
          <p:nvPr/>
        </p:nvSpPr>
        <p:spPr>
          <a:xfrm>
            <a:off x="766487" y="126837"/>
            <a:ext cx="1151954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rgbClr val="0D67AC"/>
                </a:solidFill>
                <a:latin typeface="Arial Black"/>
                <a:cs typeface="Arial"/>
              </a:rPr>
              <a:t>COMPASSIONATE CARE RUBRIC EVALUATION FORM</a:t>
            </a:r>
            <a:endParaRPr lang="en-US"/>
          </a:p>
        </p:txBody>
      </p:sp>
      <p:pic>
        <p:nvPicPr>
          <p:cNvPr id="12" name="Picture 11" descr="A logo with a blue ribbon and a couple of people&#10;&#10;AI-generated content may be incorrect.">
            <a:extLst>
              <a:ext uri="{FF2B5EF4-FFF2-40B4-BE49-F238E27FC236}">
                <a16:creationId xmlns:a16="http://schemas.microsoft.com/office/drawing/2014/main" id="{DD2A5679-C68C-C38A-94E8-288ECD55CCDB}"/>
              </a:ext>
            </a:extLst>
          </p:cNvPr>
          <p:cNvPicPr>
            <a:picLocks noChangeAspect="1"/>
          </p:cNvPicPr>
          <p:nvPr/>
        </p:nvPicPr>
        <p:blipFill>
          <a:blip r:embed="rId2">
            <a:alphaModFix/>
          </a:blip>
          <a:stretch>
            <a:fillRect/>
          </a:stretch>
        </p:blipFill>
        <p:spPr>
          <a:xfrm>
            <a:off x="-104976" y="5593498"/>
            <a:ext cx="1397508" cy="1421892"/>
          </a:xfrm>
          <a:prstGeom prst="rect">
            <a:avLst/>
          </a:prstGeom>
        </p:spPr>
      </p:pic>
      <p:sp>
        <p:nvSpPr>
          <p:cNvPr id="14" name="Slide Number Placeholder 33">
            <a:extLst>
              <a:ext uri="{FF2B5EF4-FFF2-40B4-BE49-F238E27FC236}">
                <a16:creationId xmlns:a16="http://schemas.microsoft.com/office/drawing/2014/main" id="{4DC97403-88D3-EDAA-546D-E4B0190C376C}"/>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10</a:t>
            </a:fld>
            <a:endParaRPr lang="en-US"/>
          </a:p>
        </p:txBody>
      </p:sp>
      <p:pic>
        <p:nvPicPr>
          <p:cNvPr id="5" name="Picture 4">
            <a:extLst>
              <a:ext uri="{FF2B5EF4-FFF2-40B4-BE49-F238E27FC236}">
                <a16:creationId xmlns:a16="http://schemas.microsoft.com/office/drawing/2014/main" id="{D57D63F9-C7E2-8B39-F96C-C07F836D71E1}"/>
              </a:ext>
            </a:extLst>
          </p:cNvPr>
          <p:cNvPicPr>
            <a:picLocks noChangeAspect="1"/>
          </p:cNvPicPr>
          <p:nvPr/>
        </p:nvPicPr>
        <p:blipFill>
          <a:blip r:embed="rId3"/>
          <a:stretch>
            <a:fillRect/>
          </a:stretch>
        </p:blipFill>
        <p:spPr>
          <a:xfrm>
            <a:off x="1727200" y="794003"/>
            <a:ext cx="7715183" cy="5770684"/>
          </a:xfrm>
          <a:prstGeom prst="rect">
            <a:avLst/>
          </a:prstGeom>
          <a:effectLst>
            <a:glow rad="127000">
              <a:schemeClr val="tx1"/>
            </a:glow>
          </a:effectLst>
        </p:spPr>
      </p:pic>
      <p:sp>
        <p:nvSpPr>
          <p:cNvPr id="6" name="TextBox 5">
            <a:extLst>
              <a:ext uri="{FF2B5EF4-FFF2-40B4-BE49-F238E27FC236}">
                <a16:creationId xmlns:a16="http://schemas.microsoft.com/office/drawing/2014/main" id="{A769F31B-CDA5-DEA1-7E26-6973E4E78393}"/>
              </a:ext>
            </a:extLst>
          </p:cNvPr>
          <p:cNvSpPr txBox="1"/>
          <p:nvPr/>
        </p:nvSpPr>
        <p:spPr>
          <a:xfrm>
            <a:off x="9858369" y="2690336"/>
            <a:ext cx="2011679" cy="1477328"/>
          </a:xfrm>
          <a:prstGeom prst="rect">
            <a:avLst/>
          </a:prstGeom>
          <a:noFill/>
          <a:ln w="38100">
            <a:solidFill>
              <a:srgbClr val="FF0000"/>
            </a:solidFill>
          </a:ln>
        </p:spPr>
        <p:txBody>
          <a:bodyPr wrap="square" rtlCol="0">
            <a:spAutoFit/>
          </a:bodyPr>
          <a:lstStyle/>
          <a:p>
            <a:r>
              <a:rPr lang="en-US" b="1" dirty="0"/>
              <a:t>*RUBRIC will be completed by Medical Provider upon admission and as needed.</a:t>
            </a:r>
          </a:p>
        </p:txBody>
      </p:sp>
    </p:spTree>
    <p:extLst>
      <p:ext uri="{BB962C8B-B14F-4D97-AF65-F5344CB8AC3E}">
        <p14:creationId xmlns:p14="http://schemas.microsoft.com/office/powerpoint/2010/main" val="3939452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0A8B7-B74D-3232-1027-F23FFAADF25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B86624B-80FD-3D0F-3DE3-1A25F3F87FE4}"/>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400">
                <a:solidFill>
                  <a:schemeClr val="tx2">
                    <a:lumMod val="10000"/>
                    <a:lumOff val="90000"/>
                  </a:schemeClr>
                </a:solidFill>
                <a:latin typeface="Avenir Next LT Pro" panose="020B0504020202020204" pitchFamily="34" charset="0"/>
              </a:rPr>
              <a:t>Compassionate Care Rubric</a:t>
            </a:r>
          </a:p>
        </p:txBody>
      </p:sp>
      <p:graphicFrame>
        <p:nvGraphicFramePr>
          <p:cNvPr id="10" name="Chart 9">
            <a:extLst>
              <a:ext uri="{FF2B5EF4-FFF2-40B4-BE49-F238E27FC236}">
                <a16:creationId xmlns:a16="http://schemas.microsoft.com/office/drawing/2014/main" id="{201B50E5-746E-56DA-C1C8-3D0246114D9C}"/>
              </a:ext>
            </a:extLst>
          </p:cNvPr>
          <p:cNvGraphicFramePr>
            <a:graphicFrameLocks/>
          </p:cNvGraphicFramePr>
          <p:nvPr>
            <p:extLst>
              <p:ext uri="{D42A27DB-BD31-4B8C-83A1-F6EECF244321}">
                <p14:modId xmlns:p14="http://schemas.microsoft.com/office/powerpoint/2010/main" val="3272284201"/>
              </p:ext>
            </p:extLst>
          </p:nvPr>
        </p:nvGraphicFramePr>
        <p:xfrm>
          <a:off x="836766" y="1629459"/>
          <a:ext cx="6430345" cy="407667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D5CADE98-3B1F-4829-8BE1-76D34A2917F9}"/>
              </a:ext>
            </a:extLst>
          </p:cNvPr>
          <p:cNvGraphicFramePr>
            <a:graphicFrameLocks/>
          </p:cNvGraphicFramePr>
          <p:nvPr>
            <p:extLst>
              <p:ext uri="{D42A27DB-BD31-4B8C-83A1-F6EECF244321}">
                <p14:modId xmlns:p14="http://schemas.microsoft.com/office/powerpoint/2010/main" val="3009559356"/>
              </p:ext>
            </p:extLst>
          </p:nvPr>
        </p:nvGraphicFramePr>
        <p:xfrm>
          <a:off x="7379302" y="1629458"/>
          <a:ext cx="4506464" cy="4076671"/>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95A8B4A1-9DB7-EFBD-D881-62732231AFE1}"/>
              </a:ext>
            </a:extLst>
          </p:cNvPr>
          <p:cNvSpPr txBox="1"/>
          <p:nvPr/>
        </p:nvSpPr>
        <p:spPr>
          <a:xfrm>
            <a:off x="10194038" y="2160214"/>
            <a:ext cx="1070264" cy="369332"/>
          </a:xfrm>
          <a:prstGeom prst="rect">
            <a:avLst/>
          </a:prstGeom>
          <a:noFill/>
        </p:spPr>
        <p:txBody>
          <a:bodyPr wrap="square" rtlCol="0">
            <a:spAutoFit/>
          </a:bodyPr>
          <a:lstStyle/>
          <a:p>
            <a:r>
              <a:rPr lang="en-US" b="1">
                <a:solidFill>
                  <a:schemeClr val="accent3"/>
                </a:solidFill>
                <a:latin typeface="Wandohope" panose="02030603000000000000" pitchFamily="18" charset="-128"/>
                <a:ea typeface="Wandohope" panose="02030603000000000000" pitchFamily="18" charset="-128"/>
                <a:sym typeface="Wingdings" panose="05000000000000000000" pitchFamily="2" charset="2"/>
              </a:rPr>
              <a:t>△</a:t>
            </a:r>
            <a:r>
              <a:rPr lang="en-US" b="1">
                <a:solidFill>
                  <a:schemeClr val="accent3"/>
                </a:solidFill>
              </a:rPr>
              <a:t>54%</a:t>
            </a:r>
          </a:p>
        </p:txBody>
      </p:sp>
      <p:sp>
        <p:nvSpPr>
          <p:cNvPr id="2" name="TextBox 1">
            <a:extLst>
              <a:ext uri="{FF2B5EF4-FFF2-40B4-BE49-F238E27FC236}">
                <a16:creationId xmlns:a16="http://schemas.microsoft.com/office/drawing/2014/main" id="{1C2D52BE-953D-8828-CB61-F566EFCA0594}"/>
              </a:ext>
            </a:extLst>
          </p:cNvPr>
          <p:cNvSpPr txBox="1"/>
          <p:nvPr/>
        </p:nvSpPr>
        <p:spPr>
          <a:xfrm>
            <a:off x="672451" y="807391"/>
            <a:ext cx="11519547" cy="646331"/>
          </a:xfrm>
          <a:prstGeom prst="rect">
            <a:avLst/>
          </a:prstGeom>
          <a:noFill/>
        </p:spPr>
        <p:txBody>
          <a:bodyPr wrap="square" lIns="91440" tIns="45720" rIns="91440" bIns="45720" rtlCol="0" anchor="t">
            <a:spAutoFit/>
          </a:bodyPr>
          <a:lstStyle/>
          <a:p>
            <a:pPr algn="ctr"/>
            <a:r>
              <a:rPr lang="en-US" dirty="0">
                <a:latin typeface="Arial" panose="020B0604020202020204" pitchFamily="34" charset="0"/>
                <a:cs typeface="Arial" panose="020B0604020202020204" pitchFamily="34" charset="0"/>
              </a:rPr>
              <a:t>The Number of residents Post-Rubric increased on all units.  </a:t>
            </a:r>
          </a:p>
          <a:p>
            <a:pPr algn="ctr"/>
            <a:r>
              <a:rPr lang="en-US" dirty="0">
                <a:latin typeface="Arial" panose="020B0604020202020204" pitchFamily="34" charset="0"/>
                <a:cs typeface="Arial" panose="020B0604020202020204" pitchFamily="34" charset="0"/>
              </a:rPr>
              <a:t>Overall, there was a </a:t>
            </a:r>
            <a:r>
              <a:rPr lang="en-US" dirty="0">
                <a:highlight>
                  <a:srgbClr val="FFFF00"/>
                </a:highlight>
                <a:latin typeface="Arial" panose="020B0604020202020204" pitchFamily="34" charset="0"/>
                <a:cs typeface="Arial" panose="020B0604020202020204" pitchFamily="34" charset="0"/>
              </a:rPr>
              <a:t>54% increase in residents Post-Rubric</a:t>
            </a:r>
            <a:r>
              <a:rPr lang="en-US" dirty="0">
                <a:latin typeface="Arial" panose="020B0604020202020204" pitchFamily="34" charset="0"/>
                <a:cs typeface="Arial" panose="020B0604020202020204" pitchFamily="34" charset="0"/>
              </a:rPr>
              <a:t>. </a:t>
            </a:r>
            <a:endParaRPr lang="en-US" dirty="0"/>
          </a:p>
        </p:txBody>
      </p:sp>
      <p:sp>
        <p:nvSpPr>
          <p:cNvPr id="4" name="TextBox 3">
            <a:extLst>
              <a:ext uri="{FF2B5EF4-FFF2-40B4-BE49-F238E27FC236}">
                <a16:creationId xmlns:a16="http://schemas.microsoft.com/office/drawing/2014/main" id="{238A003F-896A-85B9-A1CC-447D912F9594}"/>
              </a:ext>
            </a:extLst>
          </p:cNvPr>
          <p:cNvSpPr txBox="1"/>
          <p:nvPr/>
        </p:nvSpPr>
        <p:spPr>
          <a:xfrm>
            <a:off x="672452" y="126152"/>
            <a:ext cx="11519547" cy="523220"/>
          </a:xfrm>
          <a:prstGeom prst="rect">
            <a:avLst/>
          </a:prstGeom>
          <a:noFill/>
        </p:spPr>
        <p:txBody>
          <a:bodyPr wrap="square" lIns="91440" tIns="45720" rIns="91440" bIns="45720" anchor="t">
            <a:spAutoFit/>
          </a:bodyPr>
          <a:lstStyle/>
          <a:p>
            <a:pPr algn="ctr">
              <a:spcAft>
                <a:spcPts val="1125"/>
              </a:spcAft>
              <a:buNone/>
            </a:pPr>
            <a:r>
              <a:rPr lang="en-US" sz="2800" b="1" i="0">
                <a:solidFill>
                  <a:srgbClr val="0D67AC"/>
                </a:solidFill>
                <a:effectLst/>
                <a:latin typeface="Arial Black"/>
                <a:cs typeface="Arial"/>
              </a:rPr>
              <a:t>NUMBER OF RESIDENTS PRE AND POST RUBRIC</a:t>
            </a:r>
            <a:endParaRPr lang="en-US"/>
          </a:p>
        </p:txBody>
      </p:sp>
      <p:pic>
        <p:nvPicPr>
          <p:cNvPr id="15" name="Picture 14" descr="A logo with a blue ribbon and a couple of people&#10;&#10;AI-generated content may be incorrect.">
            <a:extLst>
              <a:ext uri="{FF2B5EF4-FFF2-40B4-BE49-F238E27FC236}">
                <a16:creationId xmlns:a16="http://schemas.microsoft.com/office/drawing/2014/main" id="{20674E3C-D305-B598-8C9E-AD0929867B40}"/>
              </a:ext>
            </a:extLst>
          </p:cNvPr>
          <p:cNvPicPr>
            <a:picLocks noChangeAspect="1"/>
          </p:cNvPicPr>
          <p:nvPr/>
        </p:nvPicPr>
        <p:blipFill>
          <a:blip r:embed="rId4">
            <a:alphaModFix/>
          </a:blip>
          <a:stretch>
            <a:fillRect/>
          </a:stretch>
        </p:blipFill>
        <p:spPr>
          <a:xfrm>
            <a:off x="-104976" y="5593498"/>
            <a:ext cx="1397508" cy="1421892"/>
          </a:xfrm>
          <a:prstGeom prst="rect">
            <a:avLst/>
          </a:prstGeom>
        </p:spPr>
      </p:pic>
      <p:pic>
        <p:nvPicPr>
          <p:cNvPr id="18" name="Picture 17" descr="A blue people with a heart above their head&#10;&#10;AI-generated content may be incorrect.">
            <a:extLst>
              <a:ext uri="{FF2B5EF4-FFF2-40B4-BE49-F238E27FC236}">
                <a16:creationId xmlns:a16="http://schemas.microsoft.com/office/drawing/2014/main" id="{93550ABB-8A33-F61E-FB40-111BB574C6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698" y="1737320"/>
            <a:ext cx="468743" cy="422894"/>
          </a:xfrm>
          <a:prstGeom prst="rect">
            <a:avLst/>
          </a:prstGeom>
        </p:spPr>
      </p:pic>
    </p:spTree>
    <p:extLst>
      <p:ext uri="{BB962C8B-B14F-4D97-AF65-F5344CB8AC3E}">
        <p14:creationId xmlns:p14="http://schemas.microsoft.com/office/powerpoint/2010/main" val="32680637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0240B-D75F-3F6F-B5F5-B1B9D86FCB2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BDFE78D-F058-7C59-92AC-4A70A72B3613}"/>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400">
                <a:solidFill>
                  <a:schemeClr val="tx2">
                    <a:lumMod val="10000"/>
                    <a:lumOff val="90000"/>
                  </a:schemeClr>
                </a:solidFill>
                <a:latin typeface="Avenir Next LT Pro" panose="020B0504020202020204" pitchFamily="34" charset="0"/>
              </a:rPr>
              <a:t>Compassionate Care Rubric</a:t>
            </a:r>
          </a:p>
        </p:txBody>
      </p:sp>
      <p:sp>
        <p:nvSpPr>
          <p:cNvPr id="4" name="TextBox 3">
            <a:extLst>
              <a:ext uri="{FF2B5EF4-FFF2-40B4-BE49-F238E27FC236}">
                <a16:creationId xmlns:a16="http://schemas.microsoft.com/office/drawing/2014/main" id="{40F8A3C1-221A-A1B7-7F52-2FCC200BD24E}"/>
              </a:ext>
            </a:extLst>
          </p:cNvPr>
          <p:cNvSpPr txBox="1"/>
          <p:nvPr/>
        </p:nvSpPr>
        <p:spPr>
          <a:xfrm>
            <a:off x="672453" y="309400"/>
            <a:ext cx="11519547" cy="461665"/>
          </a:xfrm>
          <a:prstGeom prst="rect">
            <a:avLst/>
          </a:prstGeom>
          <a:noFill/>
        </p:spPr>
        <p:txBody>
          <a:bodyPr wrap="square" lIns="91440" tIns="45720" rIns="91440" bIns="45720" anchor="t">
            <a:spAutoFit/>
          </a:bodyPr>
          <a:lstStyle/>
          <a:p>
            <a:pPr>
              <a:spcAft>
                <a:spcPts val="1125"/>
              </a:spcAft>
              <a:buNone/>
            </a:pPr>
            <a:r>
              <a:rPr lang="en-US" sz="2400" b="1" i="0" dirty="0">
                <a:solidFill>
                  <a:srgbClr val="0D67AC"/>
                </a:solidFill>
                <a:effectLst/>
                <a:latin typeface="Arial Black"/>
                <a:cs typeface="Arial"/>
              </a:rPr>
              <a:t>     NUMBER OF RESIDENTS</a:t>
            </a:r>
            <a:r>
              <a:rPr lang="en-US" sz="2400" b="1" dirty="0">
                <a:solidFill>
                  <a:srgbClr val="0D67AC"/>
                </a:solidFill>
                <a:latin typeface="Arial Black"/>
                <a:cs typeface="Arial"/>
              </a:rPr>
              <a:t> BY LEVEL</a:t>
            </a:r>
            <a:r>
              <a:rPr lang="en-US" sz="2400" b="1" i="0" dirty="0">
                <a:solidFill>
                  <a:srgbClr val="0D67AC"/>
                </a:solidFill>
                <a:effectLst/>
                <a:latin typeface="Arial Black"/>
                <a:cs typeface="Arial"/>
              </a:rPr>
              <a:t> PRE AND POST RUBRIC</a:t>
            </a:r>
            <a:endParaRPr lang="en-US" sz="1600" dirty="0"/>
          </a:p>
        </p:txBody>
      </p:sp>
      <p:graphicFrame>
        <p:nvGraphicFramePr>
          <p:cNvPr id="3" name="Chart 2">
            <a:extLst>
              <a:ext uri="{FF2B5EF4-FFF2-40B4-BE49-F238E27FC236}">
                <a16:creationId xmlns:a16="http://schemas.microsoft.com/office/drawing/2014/main" id="{BEA3349F-49A4-451E-9080-1BBB1D65C312}"/>
              </a:ext>
            </a:extLst>
          </p:cNvPr>
          <p:cNvGraphicFramePr>
            <a:graphicFrameLocks/>
          </p:cNvGraphicFramePr>
          <p:nvPr>
            <p:extLst>
              <p:ext uri="{D42A27DB-BD31-4B8C-83A1-F6EECF244321}">
                <p14:modId xmlns:p14="http://schemas.microsoft.com/office/powerpoint/2010/main" val="4043295755"/>
              </p:ext>
            </p:extLst>
          </p:nvPr>
        </p:nvGraphicFramePr>
        <p:xfrm>
          <a:off x="1760405" y="1080465"/>
          <a:ext cx="9201722" cy="519684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A logo with a blue ribbon and a couple of people&#10;&#10;AI-generated content may be incorrect.">
            <a:extLst>
              <a:ext uri="{FF2B5EF4-FFF2-40B4-BE49-F238E27FC236}">
                <a16:creationId xmlns:a16="http://schemas.microsoft.com/office/drawing/2014/main" id="{59D5BD7D-EB44-9634-5C7C-2555C21B7F5C}"/>
              </a:ext>
            </a:extLst>
          </p:cNvPr>
          <p:cNvPicPr>
            <a:picLocks noChangeAspect="1"/>
          </p:cNvPicPr>
          <p:nvPr/>
        </p:nvPicPr>
        <p:blipFill>
          <a:blip r:embed="rId3">
            <a:alphaModFix/>
          </a:blip>
          <a:stretch>
            <a:fillRect/>
          </a:stretch>
        </p:blipFill>
        <p:spPr>
          <a:xfrm>
            <a:off x="-104976" y="5593498"/>
            <a:ext cx="1397508" cy="1421892"/>
          </a:xfrm>
          <a:prstGeom prst="rect">
            <a:avLst/>
          </a:prstGeom>
        </p:spPr>
      </p:pic>
      <p:sp>
        <p:nvSpPr>
          <p:cNvPr id="7" name="Slide Number Placeholder 33">
            <a:extLst>
              <a:ext uri="{FF2B5EF4-FFF2-40B4-BE49-F238E27FC236}">
                <a16:creationId xmlns:a16="http://schemas.microsoft.com/office/drawing/2014/main" id="{ED851F3C-0DA3-CAB7-FF72-73EA198E3853}"/>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12</a:t>
            </a:fld>
            <a:endParaRPr lang="en-US"/>
          </a:p>
        </p:txBody>
      </p:sp>
    </p:spTree>
    <p:extLst>
      <p:ext uri="{BB962C8B-B14F-4D97-AF65-F5344CB8AC3E}">
        <p14:creationId xmlns:p14="http://schemas.microsoft.com/office/powerpoint/2010/main" val="2947473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3832-ABE3-B7C4-6FC8-410B61A88A9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29AFEB4-448B-1272-4D3A-B04942BB2A4C}"/>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US" sz="2400">
                <a:solidFill>
                  <a:schemeClr val="tx2">
                    <a:lumMod val="10000"/>
                    <a:lumOff val="90000"/>
                  </a:schemeClr>
                </a:solidFill>
                <a:latin typeface="Avenir Next LT Pro"/>
              </a:rPr>
              <a:t>Letter  from a Mother</a:t>
            </a:r>
            <a:endParaRPr lang="en-US" sz="2400">
              <a:solidFill>
                <a:schemeClr val="tx2">
                  <a:lumMod val="10000"/>
                  <a:lumOff val="90000"/>
                </a:schemeClr>
              </a:solidFill>
              <a:latin typeface="Avenir Next LT Pro" panose="020B0504020202020204" pitchFamily="34" charset="0"/>
            </a:endParaRPr>
          </a:p>
        </p:txBody>
      </p:sp>
      <p:pic>
        <p:nvPicPr>
          <p:cNvPr id="10" name="Picture 9" descr="A logo with a blue ribbon and a couple of people&#10;&#10;AI-generated content may be incorrect.">
            <a:extLst>
              <a:ext uri="{FF2B5EF4-FFF2-40B4-BE49-F238E27FC236}">
                <a16:creationId xmlns:a16="http://schemas.microsoft.com/office/drawing/2014/main" id="{5B8FC1B3-5B54-FCC0-E1B8-8260DF2382CE}"/>
              </a:ext>
            </a:extLst>
          </p:cNvPr>
          <p:cNvPicPr>
            <a:picLocks noChangeAspect="1"/>
          </p:cNvPicPr>
          <p:nvPr/>
        </p:nvPicPr>
        <p:blipFill>
          <a:blip r:embed="rId3">
            <a:alphaModFix/>
          </a:blip>
          <a:stretch>
            <a:fillRect/>
          </a:stretch>
        </p:blipFill>
        <p:spPr>
          <a:xfrm>
            <a:off x="-104976" y="5593498"/>
            <a:ext cx="1397508" cy="1421892"/>
          </a:xfrm>
          <a:prstGeom prst="rect">
            <a:avLst/>
          </a:prstGeom>
        </p:spPr>
      </p:pic>
      <p:sp>
        <p:nvSpPr>
          <p:cNvPr id="12" name="Slide Number Placeholder 33">
            <a:extLst>
              <a:ext uri="{FF2B5EF4-FFF2-40B4-BE49-F238E27FC236}">
                <a16:creationId xmlns:a16="http://schemas.microsoft.com/office/drawing/2014/main" id="{47FDE73C-F720-7EC0-2EF6-51AB03A5FF13}"/>
              </a:ext>
            </a:extLst>
          </p:cNvPr>
          <p:cNvSpPr>
            <a:spLocks noGrp="1"/>
          </p:cNvSpPr>
          <p:nvPr>
            <p:ph type="sldNum" sz="quarter" idx="12"/>
          </p:nvPr>
        </p:nvSpPr>
        <p:spPr>
          <a:xfrm>
            <a:off x="11430000" y="6366038"/>
            <a:ext cx="381000" cy="365125"/>
          </a:xfrm>
        </p:spPr>
        <p:txBody>
          <a:bodyPr/>
          <a:lstStyle/>
          <a:p>
            <a:fld id="{CD66AA2A-F55D-4AEF-B854-ABC7F2E6E9AD}" type="slidenum">
              <a:rPr lang="en-US" smtClean="0"/>
              <a:t>13</a:t>
            </a:fld>
            <a:endParaRPr lang="en-US"/>
          </a:p>
        </p:txBody>
      </p:sp>
      <p:sp>
        <p:nvSpPr>
          <p:cNvPr id="6" name="TextBox 5">
            <a:extLst>
              <a:ext uri="{FF2B5EF4-FFF2-40B4-BE49-F238E27FC236}">
                <a16:creationId xmlns:a16="http://schemas.microsoft.com/office/drawing/2014/main" id="{16EDD691-FCDD-2FA2-23BA-C48EFC808E67}"/>
              </a:ext>
            </a:extLst>
          </p:cNvPr>
          <p:cNvSpPr txBox="1"/>
          <p:nvPr/>
        </p:nvSpPr>
        <p:spPr>
          <a:xfrm>
            <a:off x="1171461" y="317653"/>
            <a:ext cx="7859417" cy="64633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dirty="0">
              <a:latin typeface="Calibri Light"/>
              <a:ea typeface="Calibri Light"/>
              <a:cs typeface="Calibri Light"/>
            </a:endParaRPr>
          </a:p>
          <a:p>
            <a:r>
              <a:rPr lang="en-US" sz="1600" dirty="0">
                <a:latin typeface="Perpetua"/>
                <a:ea typeface="Calibri Light"/>
                <a:cs typeface="Calibri Light"/>
              </a:rPr>
              <a:t>Before I started this journey with my son, I never even knew that palliative care existed for children.  It’s not an experience that gets talked about. And any time I mentioned to</a:t>
            </a:r>
          </a:p>
          <a:p>
            <a:r>
              <a:rPr lang="en-US" sz="1600" dirty="0">
                <a:latin typeface="Perpetua"/>
                <a:ea typeface="Calibri Light"/>
                <a:cs typeface="Calibri Light"/>
              </a:rPr>
              <a:t>others who asked about Noah, that he was in a "palliative care" facility, they just</a:t>
            </a:r>
            <a:endParaRPr lang="en-US" dirty="0">
              <a:latin typeface="Aptos" panose="02110004020202020204"/>
              <a:ea typeface="Calibri Light"/>
              <a:cs typeface="Calibri Light"/>
            </a:endParaRPr>
          </a:p>
          <a:p>
            <a:r>
              <a:rPr lang="en-US" sz="1600" dirty="0">
                <a:latin typeface="Perpetua"/>
                <a:ea typeface="Calibri Light"/>
                <a:cs typeface="Calibri Light"/>
              </a:rPr>
              <a:t>returned this look of sadness and pity. </a:t>
            </a:r>
            <a:endParaRPr lang="en-US" dirty="0"/>
          </a:p>
          <a:p>
            <a:endParaRPr lang="en-US" sz="1600" dirty="0">
              <a:latin typeface="Perpetua"/>
              <a:ea typeface="Calibri Light"/>
              <a:cs typeface="Calibri Light"/>
            </a:endParaRPr>
          </a:p>
          <a:p>
            <a:r>
              <a:rPr lang="en-US" sz="1600" b="1" dirty="0">
                <a:latin typeface="Perpetua"/>
                <a:ea typeface="Calibri Light"/>
                <a:cs typeface="Calibri Light"/>
              </a:rPr>
              <a:t>But that's because they don't know what I now know. </a:t>
            </a:r>
          </a:p>
          <a:p>
            <a:endParaRPr lang="en-US" sz="1600" dirty="0">
              <a:latin typeface="Perpetua"/>
              <a:ea typeface="Calibri Light"/>
              <a:cs typeface="Calibri Light"/>
            </a:endParaRPr>
          </a:p>
          <a:p>
            <a:r>
              <a:rPr lang="en-US" sz="1600" dirty="0">
                <a:latin typeface="Perpetua"/>
                <a:ea typeface="Calibri Light"/>
                <a:cs typeface="Calibri Light"/>
              </a:rPr>
              <a:t>Palliative care isn't a dirty word, </a:t>
            </a:r>
          </a:p>
          <a:p>
            <a:r>
              <a:rPr lang="en-US" sz="1600" dirty="0">
                <a:latin typeface="Perpetua"/>
                <a:ea typeface="Calibri Light"/>
                <a:cs typeface="Calibri Light"/>
              </a:rPr>
              <a:t>It's not something somber and sad. </a:t>
            </a:r>
          </a:p>
          <a:p>
            <a:r>
              <a:rPr lang="en-US" sz="1600" dirty="0">
                <a:latin typeface="Perpetua"/>
                <a:ea typeface="Calibri Light"/>
                <a:cs typeface="Calibri Light"/>
              </a:rPr>
              <a:t>It's bright, and celebratory. </a:t>
            </a:r>
          </a:p>
          <a:p>
            <a:r>
              <a:rPr lang="en-US" sz="1600" dirty="0">
                <a:latin typeface="Perpetua"/>
                <a:ea typeface="Calibri Light"/>
                <a:cs typeface="Calibri Light"/>
              </a:rPr>
              <a:t>Its personal  and intimate.  </a:t>
            </a:r>
          </a:p>
          <a:p>
            <a:r>
              <a:rPr lang="en-US" sz="1600" dirty="0">
                <a:latin typeface="Perpetua"/>
                <a:ea typeface="Calibri Light"/>
                <a:cs typeface="Calibri Light"/>
              </a:rPr>
              <a:t>It’s a bridge to finding peace,</a:t>
            </a:r>
          </a:p>
          <a:p>
            <a:r>
              <a:rPr lang="en-US" sz="1600" dirty="0">
                <a:latin typeface="Perpetua"/>
                <a:ea typeface="Calibri Light"/>
                <a:cs typeface="Calibri Light"/>
              </a:rPr>
              <a:t>in holding tightly to the legacy of your child's life and navigating </a:t>
            </a:r>
          </a:p>
          <a:p>
            <a:r>
              <a:rPr lang="en-US" sz="1600" dirty="0">
                <a:latin typeface="Perpetua"/>
                <a:ea typeface="Calibri Light"/>
                <a:cs typeface="Calibri Light"/>
              </a:rPr>
              <a:t>all the cornerstones of the excruciating process of one day losing them, </a:t>
            </a:r>
            <a:endParaRPr lang="en-US" dirty="0"/>
          </a:p>
          <a:p>
            <a:r>
              <a:rPr lang="en-US" sz="1600" dirty="0">
                <a:latin typeface="Perpetua"/>
                <a:ea typeface="Calibri Light"/>
                <a:cs typeface="Calibri Light"/>
              </a:rPr>
              <a:t>but ultimately knowing that everyone involved in that process brought </a:t>
            </a:r>
          </a:p>
          <a:p>
            <a:r>
              <a:rPr lang="en-US" sz="1600" dirty="0">
                <a:latin typeface="Perpetua"/>
                <a:ea typeface="Calibri Light"/>
                <a:cs typeface="Calibri Light"/>
              </a:rPr>
              <a:t>dignity and comfort to it.  </a:t>
            </a:r>
            <a:endParaRPr lang="en-US" dirty="0"/>
          </a:p>
          <a:p>
            <a:endParaRPr lang="en-US" sz="1600" dirty="0">
              <a:latin typeface="Perpetua"/>
              <a:ea typeface="Calibri Light"/>
              <a:cs typeface="Calibri Light"/>
            </a:endParaRPr>
          </a:p>
          <a:p>
            <a:r>
              <a:rPr lang="en-US" sz="1600" dirty="0">
                <a:latin typeface="Perpetua"/>
                <a:ea typeface="Calibri Light"/>
                <a:cs typeface="Calibri Light"/>
              </a:rPr>
              <a:t>I wasn't in this mind frame on day one.  Far from it, but through the </a:t>
            </a:r>
            <a:endParaRPr lang="en-US" dirty="0">
              <a:latin typeface="Aptos" panose="02110004020202020204"/>
              <a:ea typeface="Calibri Light"/>
              <a:cs typeface="Calibri Light"/>
            </a:endParaRPr>
          </a:p>
          <a:p>
            <a:r>
              <a:rPr lang="en-US" sz="1600" dirty="0">
                <a:latin typeface="Perpetua"/>
                <a:ea typeface="Calibri Light"/>
                <a:cs typeface="Calibri Light"/>
              </a:rPr>
              <a:t>incredible support of the palliative care team</a:t>
            </a:r>
            <a:endParaRPr lang="en-US" dirty="0"/>
          </a:p>
          <a:p>
            <a:r>
              <a:rPr lang="en-US" sz="1600" dirty="0">
                <a:latin typeface="Perpetua"/>
                <a:ea typeface="Calibri Light"/>
                <a:cs typeface="Calibri Light"/>
              </a:rPr>
              <a:t>I have found comfort and peace.  </a:t>
            </a:r>
            <a:endParaRPr lang="en-US" dirty="0"/>
          </a:p>
          <a:p>
            <a:endParaRPr lang="en-US" sz="1600" dirty="0">
              <a:latin typeface="Perpetua"/>
              <a:ea typeface="Calibri Light"/>
              <a:cs typeface="Calibri Light"/>
            </a:endParaRPr>
          </a:p>
          <a:p>
            <a:r>
              <a:rPr lang="en-US" sz="1600" dirty="0">
                <a:latin typeface="Perpetua"/>
                <a:ea typeface="Calibri Light"/>
                <a:cs typeface="Calibri Light"/>
              </a:rPr>
              <a:t>My son receives dignified comfort care, and I'm beyond grateful to </a:t>
            </a:r>
          </a:p>
          <a:p>
            <a:r>
              <a:rPr lang="en-US" sz="1600" dirty="0">
                <a:latin typeface="Perpetua"/>
                <a:ea typeface="Calibri Light"/>
                <a:cs typeface="Calibri Light"/>
              </a:rPr>
              <a:t>all those who have carried us to this point in our journey.  </a:t>
            </a:r>
            <a:endParaRPr lang="en-US" dirty="0"/>
          </a:p>
          <a:p>
            <a:r>
              <a:rPr lang="en-US" sz="1600" dirty="0">
                <a:latin typeface="Perpetua"/>
                <a:ea typeface="Calibri Light"/>
                <a:cs typeface="Calibri Light"/>
              </a:rPr>
              <a:t>                            -Written by a resident’s parent</a:t>
            </a:r>
          </a:p>
        </p:txBody>
      </p:sp>
      <p:pic>
        <p:nvPicPr>
          <p:cNvPr id="7" name="Picture 6" descr="A close-up of a hand holding a baby&#10;&#10;AI-generated content may be incorrect.">
            <a:extLst>
              <a:ext uri="{FF2B5EF4-FFF2-40B4-BE49-F238E27FC236}">
                <a16:creationId xmlns:a16="http://schemas.microsoft.com/office/drawing/2014/main" id="{0A1A1E8A-D283-A722-717A-FDDF3A90709F}"/>
              </a:ext>
            </a:extLst>
          </p:cNvPr>
          <p:cNvPicPr>
            <a:picLocks noChangeAspect="1"/>
          </p:cNvPicPr>
          <p:nvPr/>
        </p:nvPicPr>
        <p:blipFill>
          <a:blip r:embed="rId4"/>
          <a:stretch>
            <a:fillRect/>
          </a:stretch>
        </p:blipFill>
        <p:spPr>
          <a:xfrm>
            <a:off x="8059425" y="626222"/>
            <a:ext cx="3907087" cy="54342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24706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9D9CE3C4-25D7-403C-9312-F3B39099D2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2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00CA46-D2DF-DBBE-48D1-3E0670294BB3}"/>
              </a:ext>
            </a:extLst>
          </p:cNvPr>
          <p:cNvSpPr>
            <a:spLocks noGrp="1"/>
          </p:cNvSpPr>
          <p:nvPr>
            <p:ph type="title"/>
          </p:nvPr>
        </p:nvSpPr>
        <p:spPr>
          <a:xfrm>
            <a:off x="6206836" y="348727"/>
            <a:ext cx="5741933" cy="1161286"/>
          </a:xfrm>
        </p:spPr>
        <p:txBody>
          <a:bodyPr anchor="b">
            <a:normAutofit/>
          </a:bodyPr>
          <a:lstStyle/>
          <a:p>
            <a:r>
              <a:rPr lang="en-US" sz="3600" b="1" dirty="0">
                <a:solidFill>
                  <a:schemeClr val="tx2">
                    <a:lumMod val="75000"/>
                    <a:lumOff val="25000"/>
                  </a:schemeClr>
                </a:solidFill>
                <a:latin typeface="Arial Black" panose="020B0A04020102020204" pitchFamily="34" charset="0"/>
              </a:rPr>
              <a:t>Vision for the Future </a:t>
            </a:r>
          </a:p>
        </p:txBody>
      </p:sp>
      <p:pic>
        <p:nvPicPr>
          <p:cNvPr id="6" name="Picture 5" descr="Create an uplifting and heartwarming image representing pediatric compassionate care, inspired by St. Mary's Healthcare System for Children and its palliative care program. Depict a diverse group of children in a comforting, supportive environment, surrounded by caring healthcare professionals and family members. Incorporate gentle, soothing colors such as soft blues, greens, and warm pastels to evoke a sense of peace and hope. Show elements of interdisciplinary care, such as nurses, doctors, therapists, and volunteers working together, with visual cues of music, art, and pet therapy. Include subtle symbols of legacy building, comfort, and family support, such as holding hands, gentle smiles, and comforting touches. The overall mood should be compassionate, nurturing, and reassuring, highlighting the pathway of care from admission to end-of-life support. Use a clean, modern illustration style that is inviting and child-friendly.">
            <a:extLst>
              <a:ext uri="{FF2B5EF4-FFF2-40B4-BE49-F238E27FC236}">
                <a16:creationId xmlns:a16="http://schemas.microsoft.com/office/drawing/2014/main" id="{87904A4D-E759-8739-6C2D-5FECC60F37C7}"/>
              </a:ext>
            </a:extLst>
          </p:cNvPr>
          <p:cNvPicPr>
            <a:picLocks noChangeAspect="1"/>
          </p:cNvPicPr>
          <p:nvPr/>
        </p:nvPicPr>
        <p:blipFill>
          <a:blip r:embed="rId2">
            <a:alphaModFix/>
          </a:blip>
          <a:srcRect r="3" b="16081"/>
          <a:stretch>
            <a:fillRect/>
          </a:stretch>
        </p:blipFill>
        <p:spPr>
          <a:xfrm>
            <a:off x="462116" y="17492"/>
            <a:ext cx="4253357" cy="3730714"/>
          </a:xfrm>
          <a:custGeom>
            <a:avLst/>
            <a:gdLst/>
            <a:ahLst/>
            <a:cxnLst/>
            <a:rect l="l" t="t" r="r" b="b"/>
            <a:pathLst>
              <a:path w="4443799" h="3776782">
                <a:moveTo>
                  <a:pt x="0" y="0"/>
                </a:moveTo>
                <a:lnTo>
                  <a:pt x="4164578" y="0"/>
                </a:lnTo>
                <a:lnTo>
                  <a:pt x="4238884" y="154250"/>
                </a:lnTo>
                <a:cubicBezTo>
                  <a:pt x="4370833" y="466214"/>
                  <a:pt x="4443799" y="809200"/>
                  <a:pt x="4443799" y="1169228"/>
                </a:cubicBezTo>
                <a:cubicBezTo>
                  <a:pt x="4443799" y="2609341"/>
                  <a:pt x="3276357" y="3776782"/>
                  <a:pt x="1836244" y="3776782"/>
                </a:cubicBezTo>
                <a:cubicBezTo>
                  <a:pt x="1206195" y="3776782"/>
                  <a:pt x="628337" y="3553326"/>
                  <a:pt x="177598" y="3181344"/>
                </a:cubicBezTo>
                <a:lnTo>
                  <a:pt x="0" y="3019932"/>
                </a:lnTo>
                <a:close/>
              </a:path>
            </a:pathLst>
          </a:custGeom>
          <a:effectLst>
            <a:softEdge rad="0"/>
          </a:effectLst>
        </p:spPr>
      </p:pic>
      <p:grpSp>
        <p:nvGrpSpPr>
          <p:cNvPr id="61" name="Group 60">
            <a:extLst>
              <a:ext uri="{FF2B5EF4-FFF2-40B4-BE49-F238E27FC236}">
                <a16:creationId xmlns:a16="http://schemas.microsoft.com/office/drawing/2014/main" id="{2E56C079-9BED-4728-8FAD-2F9E3A1791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4" y="-20320"/>
            <a:ext cx="4619342" cy="3993680"/>
            <a:chOff x="6642" y="0"/>
            <a:chExt cx="4656944" cy="4026189"/>
          </a:xfrm>
        </p:grpSpPr>
        <p:sp>
          <p:nvSpPr>
            <p:cNvPr id="62" name="Freeform: Shape 61">
              <a:extLst>
                <a:ext uri="{FF2B5EF4-FFF2-40B4-BE49-F238E27FC236}">
                  <a16:creationId xmlns:a16="http://schemas.microsoft.com/office/drawing/2014/main" id="{4FE2DBDC-CA19-4342-8088-8ADCA94AA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0"/>
              <a:ext cx="4481649" cy="3774194"/>
            </a:xfrm>
            <a:custGeom>
              <a:avLst/>
              <a:gdLst>
                <a:gd name="connsiteX0" fmla="*/ 3838758 w 4481649"/>
                <a:gd name="connsiteY0" fmla="*/ 0 h 3774194"/>
                <a:gd name="connsiteX1" fmla="*/ 4072279 w 4481649"/>
                <a:gd name="connsiteY1" fmla="*/ 0 h 3774194"/>
                <a:gd name="connsiteX2" fmla="*/ 4075362 w 4481649"/>
                <a:gd name="connsiteY2" fmla="*/ 4673 h 3774194"/>
                <a:gd name="connsiteX3" fmla="*/ 4106646 w 4481649"/>
                <a:gd name="connsiteY3" fmla="*/ 54070 h 3774194"/>
                <a:gd name="connsiteX4" fmla="*/ 4136804 w 4481649"/>
                <a:gd name="connsiteY4" fmla="*/ 104160 h 3774194"/>
                <a:gd name="connsiteX5" fmla="*/ 4246950 w 4481649"/>
                <a:gd name="connsiteY5" fmla="*/ 310241 h 3774194"/>
                <a:gd name="connsiteX6" fmla="*/ 4397741 w 4481649"/>
                <a:gd name="connsiteY6" fmla="*/ 750480 h 3774194"/>
                <a:gd name="connsiteX7" fmla="*/ 4433098 w 4481649"/>
                <a:gd name="connsiteY7" fmla="*/ 979526 h 3774194"/>
                <a:gd name="connsiteX8" fmla="*/ 4456064 w 4481649"/>
                <a:gd name="connsiteY8" fmla="*/ 1208745 h 3774194"/>
                <a:gd name="connsiteX9" fmla="*/ 4474350 w 4481649"/>
                <a:gd name="connsiteY9" fmla="*/ 1437964 h 3774194"/>
                <a:gd name="connsiteX10" fmla="*/ 4478075 w 4481649"/>
                <a:gd name="connsiteY10" fmla="*/ 1495420 h 3774194"/>
                <a:gd name="connsiteX11" fmla="*/ 4479722 w 4481649"/>
                <a:gd name="connsiteY11" fmla="*/ 1524971 h 3774194"/>
                <a:gd name="connsiteX12" fmla="*/ 4480936 w 4481649"/>
                <a:gd name="connsiteY12" fmla="*/ 1555043 h 3774194"/>
                <a:gd name="connsiteX13" fmla="*/ 4479288 w 4481649"/>
                <a:gd name="connsiteY13" fmla="*/ 1676195 h 3774194"/>
                <a:gd name="connsiteX14" fmla="*/ 4355883 w 4481649"/>
                <a:gd name="connsiteY14" fmla="*/ 2152052 h 3774194"/>
                <a:gd name="connsiteX15" fmla="*/ 4081600 w 4481649"/>
                <a:gd name="connsiteY15" fmla="*/ 2556153 h 3774194"/>
                <a:gd name="connsiteX16" fmla="*/ 3914431 w 4481649"/>
                <a:gd name="connsiteY16" fmla="*/ 2724623 h 3774194"/>
                <a:gd name="connsiteX17" fmla="*/ 3740156 w 4481649"/>
                <a:gd name="connsiteY17" fmla="*/ 2877753 h 3774194"/>
                <a:gd name="connsiteX18" fmla="*/ 3386143 w 4481649"/>
                <a:gd name="connsiteY18" fmla="*/ 3153683 h 3774194"/>
                <a:gd name="connsiteX19" fmla="*/ 3297056 w 4481649"/>
                <a:gd name="connsiteY19" fmla="*/ 3221018 h 3774194"/>
                <a:gd name="connsiteX20" fmla="*/ 3205542 w 4481649"/>
                <a:gd name="connsiteY20" fmla="*/ 3288787 h 3774194"/>
                <a:gd name="connsiteX21" fmla="*/ 3111775 w 4481649"/>
                <a:gd name="connsiteY21" fmla="*/ 3355690 h 3774194"/>
                <a:gd name="connsiteX22" fmla="*/ 3015060 w 4481649"/>
                <a:gd name="connsiteY22" fmla="*/ 3420685 h 3774194"/>
                <a:gd name="connsiteX23" fmla="*/ 2812014 w 4481649"/>
                <a:gd name="connsiteY23" fmla="*/ 3542705 h 3774194"/>
                <a:gd name="connsiteX24" fmla="*/ 2593627 w 4481649"/>
                <a:gd name="connsiteY24" fmla="*/ 3646439 h 3774194"/>
                <a:gd name="connsiteX25" fmla="*/ 2118377 w 4481649"/>
                <a:gd name="connsiteY25" fmla="*/ 3765771 h 3774194"/>
                <a:gd name="connsiteX26" fmla="*/ 1996011 w 4481649"/>
                <a:gd name="connsiteY26" fmla="*/ 3773484 h 3774194"/>
                <a:gd name="connsiteX27" fmla="*/ 1965420 w 4481649"/>
                <a:gd name="connsiteY27" fmla="*/ 3774177 h 3774194"/>
                <a:gd name="connsiteX28" fmla="*/ 1934915 w 4481649"/>
                <a:gd name="connsiteY28" fmla="*/ 3774003 h 3774194"/>
                <a:gd name="connsiteX29" fmla="*/ 1904497 w 4481649"/>
                <a:gd name="connsiteY29" fmla="*/ 3773658 h 3774194"/>
                <a:gd name="connsiteX30" fmla="*/ 1874945 w 4481649"/>
                <a:gd name="connsiteY30" fmla="*/ 3772531 h 3774194"/>
                <a:gd name="connsiteX31" fmla="*/ 1638881 w 4481649"/>
                <a:gd name="connsiteY31" fmla="*/ 3753725 h 3774194"/>
                <a:gd name="connsiteX32" fmla="*/ 1404288 w 4481649"/>
                <a:gd name="connsiteY32" fmla="*/ 3712301 h 3774194"/>
                <a:gd name="connsiteX33" fmla="*/ 1173856 w 4481649"/>
                <a:gd name="connsiteY33" fmla="*/ 3647392 h 3774194"/>
                <a:gd name="connsiteX34" fmla="*/ 732751 w 4481649"/>
                <a:gd name="connsiteY34" fmla="*/ 3452230 h 3774194"/>
                <a:gd name="connsiteX35" fmla="*/ 360973 w 4481649"/>
                <a:gd name="connsiteY35" fmla="*/ 3148396 h 3774194"/>
                <a:gd name="connsiteX36" fmla="*/ 210269 w 4481649"/>
                <a:gd name="connsiteY36" fmla="*/ 2965542 h 3774194"/>
                <a:gd name="connsiteX37" fmla="*/ 78631 w 4481649"/>
                <a:gd name="connsiteY37" fmla="*/ 2771940 h 3774194"/>
                <a:gd name="connsiteX38" fmla="*/ 47866 w 4481649"/>
                <a:gd name="connsiteY38" fmla="*/ 2722630 h 3774194"/>
                <a:gd name="connsiteX39" fmla="*/ 18488 w 4481649"/>
                <a:gd name="connsiteY39" fmla="*/ 2674792 h 3774194"/>
                <a:gd name="connsiteX40" fmla="*/ 0 w 4481649"/>
                <a:gd name="connsiteY40" fmla="*/ 2645223 h 3774194"/>
                <a:gd name="connsiteX41" fmla="*/ 0 w 4481649"/>
                <a:gd name="connsiteY41" fmla="*/ 2227021 h 3774194"/>
                <a:gd name="connsiteX42" fmla="*/ 25421 w 4481649"/>
                <a:gd name="connsiteY42" fmla="*/ 2260119 h 3774194"/>
                <a:gd name="connsiteX43" fmla="*/ 167979 w 4481649"/>
                <a:gd name="connsiteY43" fmla="*/ 2432922 h 3774194"/>
                <a:gd name="connsiteX44" fmla="*/ 238868 w 4481649"/>
                <a:gd name="connsiteY44" fmla="*/ 2523135 h 3774194"/>
                <a:gd name="connsiteX45" fmla="*/ 272926 w 4481649"/>
                <a:gd name="connsiteY45" fmla="*/ 2567420 h 3774194"/>
                <a:gd name="connsiteX46" fmla="*/ 306290 w 4481649"/>
                <a:gd name="connsiteY46" fmla="*/ 2609797 h 3774194"/>
                <a:gd name="connsiteX47" fmla="*/ 592966 w 4481649"/>
                <a:gd name="connsiteY47" fmla="*/ 2922991 h 3774194"/>
                <a:gd name="connsiteX48" fmla="*/ 745402 w 4481649"/>
                <a:gd name="connsiteY48" fmla="*/ 3063902 h 3774194"/>
                <a:gd name="connsiteX49" fmla="*/ 905033 w 4481649"/>
                <a:gd name="connsiteY49" fmla="*/ 3193806 h 3774194"/>
                <a:gd name="connsiteX50" fmla="*/ 1261644 w 4481649"/>
                <a:gd name="connsiteY50" fmla="*/ 3399280 h 3774194"/>
                <a:gd name="connsiteX51" fmla="*/ 1461138 w 4481649"/>
                <a:gd name="connsiteY51" fmla="*/ 3457343 h 3774194"/>
                <a:gd name="connsiteX52" fmla="*/ 1512268 w 4481649"/>
                <a:gd name="connsiteY52" fmla="*/ 3467570 h 3774194"/>
                <a:gd name="connsiteX53" fmla="*/ 1563832 w 4481649"/>
                <a:gd name="connsiteY53" fmla="*/ 3476149 h 3774194"/>
                <a:gd name="connsiteX54" fmla="*/ 1667912 w 4481649"/>
                <a:gd name="connsiteY54" fmla="*/ 3488455 h 3774194"/>
                <a:gd name="connsiteX55" fmla="*/ 1720255 w 4481649"/>
                <a:gd name="connsiteY55" fmla="*/ 3492441 h 3774194"/>
                <a:gd name="connsiteX56" fmla="*/ 1772771 w 4481649"/>
                <a:gd name="connsiteY56" fmla="*/ 3495215 h 3774194"/>
                <a:gd name="connsiteX57" fmla="*/ 1825462 w 4481649"/>
                <a:gd name="connsiteY57" fmla="*/ 3496428 h 3774194"/>
                <a:gd name="connsiteX58" fmla="*/ 1878238 w 4481649"/>
                <a:gd name="connsiteY58" fmla="*/ 3496167 h 3774194"/>
                <a:gd name="connsiteX59" fmla="*/ 1904671 w 4481649"/>
                <a:gd name="connsiteY59" fmla="*/ 3495907 h 3774194"/>
                <a:gd name="connsiteX60" fmla="*/ 1930149 w 4481649"/>
                <a:gd name="connsiteY60" fmla="*/ 3494782 h 3774194"/>
                <a:gd name="connsiteX61" fmla="*/ 1955541 w 4481649"/>
                <a:gd name="connsiteY61" fmla="*/ 3493482 h 3774194"/>
                <a:gd name="connsiteX62" fmla="*/ 1980846 w 4481649"/>
                <a:gd name="connsiteY62" fmla="*/ 3491401 h 3774194"/>
                <a:gd name="connsiteX63" fmla="*/ 2081199 w 4481649"/>
                <a:gd name="connsiteY63" fmla="*/ 3479010 h 3774194"/>
                <a:gd name="connsiteX64" fmla="*/ 2463462 w 4481649"/>
                <a:gd name="connsiteY64" fmla="*/ 3353524 h 3774194"/>
                <a:gd name="connsiteX65" fmla="*/ 2816606 w 4481649"/>
                <a:gd name="connsiteY65" fmla="*/ 3133490 h 3774194"/>
                <a:gd name="connsiteX66" fmla="*/ 2902227 w 4481649"/>
                <a:gd name="connsiteY66" fmla="*/ 3068842 h 3774194"/>
                <a:gd name="connsiteX67" fmla="*/ 2987849 w 4481649"/>
                <a:gd name="connsiteY67" fmla="*/ 3002026 h 3774194"/>
                <a:gd name="connsiteX68" fmla="*/ 3161258 w 4481649"/>
                <a:gd name="connsiteY68" fmla="*/ 2863368 h 3774194"/>
                <a:gd name="connsiteX69" fmla="*/ 3517696 w 4481649"/>
                <a:gd name="connsiteY69" fmla="*/ 2594978 h 3774194"/>
                <a:gd name="connsiteX70" fmla="*/ 3849781 w 4481649"/>
                <a:gd name="connsiteY70" fmla="*/ 2328061 h 3774194"/>
                <a:gd name="connsiteX71" fmla="*/ 4115313 w 4481649"/>
                <a:gd name="connsiteY71" fmla="*/ 2022147 h 3774194"/>
                <a:gd name="connsiteX72" fmla="*/ 4205786 w 4481649"/>
                <a:gd name="connsiteY72" fmla="*/ 1844318 h 3774194"/>
                <a:gd name="connsiteX73" fmla="*/ 4260902 w 4481649"/>
                <a:gd name="connsiteY73" fmla="*/ 1650024 h 3774194"/>
                <a:gd name="connsiteX74" fmla="*/ 4276155 w 4481649"/>
                <a:gd name="connsiteY74" fmla="*/ 1548110 h 3774194"/>
                <a:gd name="connsiteX75" fmla="*/ 4278669 w 4481649"/>
                <a:gd name="connsiteY75" fmla="*/ 1522285 h 3774194"/>
                <a:gd name="connsiteX76" fmla="*/ 4280575 w 4481649"/>
                <a:gd name="connsiteY76" fmla="*/ 1495940 h 3774194"/>
                <a:gd name="connsiteX77" fmla="*/ 4283348 w 4481649"/>
                <a:gd name="connsiteY77" fmla="*/ 1441517 h 3774194"/>
                <a:gd name="connsiteX78" fmla="*/ 4278582 w 4481649"/>
                <a:gd name="connsiteY78" fmla="*/ 1223910 h 3774194"/>
                <a:gd name="connsiteX79" fmla="*/ 4247990 w 4481649"/>
                <a:gd name="connsiteY79" fmla="*/ 1008990 h 3774194"/>
                <a:gd name="connsiteX80" fmla="*/ 4196080 w 4481649"/>
                <a:gd name="connsiteY80" fmla="*/ 799270 h 3774194"/>
                <a:gd name="connsiteX81" fmla="*/ 4062015 w 4481649"/>
                <a:gd name="connsiteY81" fmla="*/ 392396 h 3774194"/>
                <a:gd name="connsiteX82" fmla="*/ 3970675 w 4481649"/>
                <a:gd name="connsiteY82" fmla="*/ 199228 h 3774194"/>
                <a:gd name="connsiteX83" fmla="*/ 3944070 w 4481649"/>
                <a:gd name="connsiteY83" fmla="*/ 152951 h 3774194"/>
                <a:gd name="connsiteX84" fmla="*/ 3916078 w 4481649"/>
                <a:gd name="connsiteY84" fmla="*/ 107540 h 3774194"/>
                <a:gd name="connsiteX85" fmla="*/ 3886439 w 4481649"/>
                <a:gd name="connsiteY85" fmla="*/ 63170 h 3774194"/>
                <a:gd name="connsiteX86" fmla="*/ 3855502 w 4481649"/>
                <a:gd name="connsiteY86" fmla="*/ 19753 h 3774194"/>
                <a:gd name="connsiteX87" fmla="*/ 143864 w 4481649"/>
                <a:gd name="connsiteY87" fmla="*/ 0 h 3774194"/>
                <a:gd name="connsiteX88" fmla="*/ 437641 w 4481649"/>
                <a:gd name="connsiteY88" fmla="*/ 0 h 3774194"/>
                <a:gd name="connsiteX89" fmla="*/ 429955 w 4481649"/>
                <a:gd name="connsiteY89" fmla="*/ 6407 h 3774194"/>
                <a:gd name="connsiteX90" fmla="*/ 137300 w 4481649"/>
                <a:gd name="connsiteY90" fmla="*/ 320554 h 3774194"/>
                <a:gd name="connsiteX91" fmla="*/ 12931 w 4481649"/>
                <a:gd name="connsiteY91" fmla="*/ 495447 h 3774194"/>
                <a:gd name="connsiteX92" fmla="*/ 0 w 4481649"/>
                <a:gd name="connsiteY92" fmla="*/ 517906 h 3774194"/>
                <a:gd name="connsiteX93" fmla="*/ 0 w 4481649"/>
                <a:gd name="connsiteY93" fmla="*/ 176135 h 3774194"/>
                <a:gd name="connsiteX94" fmla="*/ 125001 w 4481649"/>
                <a:gd name="connsiteY94" fmla="*/ 19820 h 377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481649" h="3774194">
                  <a:moveTo>
                    <a:pt x="3838758" y="0"/>
                  </a:moveTo>
                  <a:lnTo>
                    <a:pt x="4072279" y="0"/>
                  </a:lnTo>
                  <a:lnTo>
                    <a:pt x="4075362" y="4673"/>
                  </a:lnTo>
                  <a:cubicBezTo>
                    <a:pt x="4085761" y="21140"/>
                    <a:pt x="4096420" y="37518"/>
                    <a:pt x="4106646" y="54070"/>
                  </a:cubicBezTo>
                  <a:lnTo>
                    <a:pt x="4136804" y="104160"/>
                  </a:lnTo>
                  <a:cubicBezTo>
                    <a:pt x="4176234" y="171410"/>
                    <a:pt x="4213413" y="239959"/>
                    <a:pt x="4246950" y="310241"/>
                  </a:cubicBezTo>
                  <a:cubicBezTo>
                    <a:pt x="4314200" y="450805"/>
                    <a:pt x="4366023" y="598737"/>
                    <a:pt x="4397741" y="750480"/>
                  </a:cubicBezTo>
                  <a:cubicBezTo>
                    <a:pt x="4413514" y="826396"/>
                    <a:pt x="4424520" y="902917"/>
                    <a:pt x="4433098" y="979526"/>
                  </a:cubicBezTo>
                  <a:cubicBezTo>
                    <a:pt x="4441851" y="1056048"/>
                    <a:pt x="4448872" y="1132484"/>
                    <a:pt x="4456064" y="1208745"/>
                  </a:cubicBezTo>
                  <a:cubicBezTo>
                    <a:pt x="4462910" y="1285094"/>
                    <a:pt x="4468976" y="1361442"/>
                    <a:pt x="4474350" y="1437964"/>
                  </a:cubicBezTo>
                  <a:lnTo>
                    <a:pt x="4478075" y="1495420"/>
                  </a:lnTo>
                  <a:cubicBezTo>
                    <a:pt x="4478769" y="1504867"/>
                    <a:pt x="4479203" y="1515005"/>
                    <a:pt x="4479722" y="1524971"/>
                  </a:cubicBezTo>
                  <a:cubicBezTo>
                    <a:pt x="4480243" y="1534938"/>
                    <a:pt x="4480762" y="1544991"/>
                    <a:pt x="4480936" y="1555043"/>
                  </a:cubicBezTo>
                  <a:cubicBezTo>
                    <a:pt x="4482236" y="1595167"/>
                    <a:pt x="4481802" y="1635638"/>
                    <a:pt x="4479288" y="1676195"/>
                  </a:cubicBezTo>
                  <a:cubicBezTo>
                    <a:pt x="4469929" y="1838512"/>
                    <a:pt x="4426339" y="2002042"/>
                    <a:pt x="4355883" y="2152052"/>
                  </a:cubicBezTo>
                  <a:cubicBezTo>
                    <a:pt x="4285601" y="2302496"/>
                    <a:pt x="4188714" y="2437514"/>
                    <a:pt x="4081600" y="2556153"/>
                  </a:cubicBezTo>
                  <a:cubicBezTo>
                    <a:pt x="4028043" y="2615690"/>
                    <a:pt x="3971801" y="2671500"/>
                    <a:pt x="3914431" y="2724623"/>
                  </a:cubicBezTo>
                  <a:cubicBezTo>
                    <a:pt x="3857061" y="2777747"/>
                    <a:pt x="3798911" y="2828876"/>
                    <a:pt x="3740156" y="2877753"/>
                  </a:cubicBezTo>
                  <a:cubicBezTo>
                    <a:pt x="3622902" y="2975940"/>
                    <a:pt x="3503050" y="3065461"/>
                    <a:pt x="3386143" y="3153683"/>
                  </a:cubicBezTo>
                  <a:lnTo>
                    <a:pt x="3297056" y="3221018"/>
                  </a:lnTo>
                  <a:cubicBezTo>
                    <a:pt x="3266898" y="3243636"/>
                    <a:pt x="3236480" y="3266429"/>
                    <a:pt x="3205542" y="3288787"/>
                  </a:cubicBezTo>
                  <a:cubicBezTo>
                    <a:pt x="3174691" y="3311233"/>
                    <a:pt x="3143492" y="3333591"/>
                    <a:pt x="3111775" y="3355690"/>
                  </a:cubicBezTo>
                  <a:cubicBezTo>
                    <a:pt x="3079970" y="3377615"/>
                    <a:pt x="3047905" y="3399367"/>
                    <a:pt x="3015060" y="3420685"/>
                  </a:cubicBezTo>
                  <a:cubicBezTo>
                    <a:pt x="2949718" y="3463410"/>
                    <a:pt x="2882296" y="3504834"/>
                    <a:pt x="2812014" y="3542705"/>
                  </a:cubicBezTo>
                  <a:cubicBezTo>
                    <a:pt x="2741818" y="3580750"/>
                    <a:pt x="2669196" y="3616108"/>
                    <a:pt x="2593627" y="3646439"/>
                  </a:cubicBezTo>
                  <a:cubicBezTo>
                    <a:pt x="2443183" y="3707968"/>
                    <a:pt x="2281560" y="3749478"/>
                    <a:pt x="2118377" y="3765771"/>
                  </a:cubicBezTo>
                  <a:cubicBezTo>
                    <a:pt x="2077559" y="3769671"/>
                    <a:pt x="2036742" y="3772618"/>
                    <a:pt x="1996011" y="3773484"/>
                  </a:cubicBezTo>
                  <a:lnTo>
                    <a:pt x="1965420" y="3774177"/>
                  </a:lnTo>
                  <a:cubicBezTo>
                    <a:pt x="1955280" y="3774264"/>
                    <a:pt x="1945054" y="3774003"/>
                    <a:pt x="1934915" y="3774003"/>
                  </a:cubicBezTo>
                  <a:lnTo>
                    <a:pt x="1904497" y="3773658"/>
                  </a:lnTo>
                  <a:lnTo>
                    <a:pt x="1874945" y="3772531"/>
                  </a:lnTo>
                  <a:cubicBezTo>
                    <a:pt x="1796257" y="3770017"/>
                    <a:pt x="1717395" y="3763778"/>
                    <a:pt x="1638881" y="3753725"/>
                  </a:cubicBezTo>
                  <a:cubicBezTo>
                    <a:pt x="1560279" y="3744192"/>
                    <a:pt x="1481850" y="3730500"/>
                    <a:pt x="1404288" y="3712301"/>
                  </a:cubicBezTo>
                  <a:cubicBezTo>
                    <a:pt x="1326813" y="3693928"/>
                    <a:pt x="1249944" y="3672177"/>
                    <a:pt x="1173856" y="3647392"/>
                  </a:cubicBezTo>
                  <a:cubicBezTo>
                    <a:pt x="1021938" y="3597388"/>
                    <a:pt x="871755" y="3535165"/>
                    <a:pt x="732751" y="3452230"/>
                  </a:cubicBezTo>
                  <a:cubicBezTo>
                    <a:pt x="593659" y="3369470"/>
                    <a:pt x="469474" y="3264522"/>
                    <a:pt x="360973" y="3148396"/>
                  </a:cubicBezTo>
                  <a:cubicBezTo>
                    <a:pt x="306463" y="3090420"/>
                    <a:pt x="256893" y="3028718"/>
                    <a:pt x="210269" y="2965542"/>
                  </a:cubicBezTo>
                  <a:cubicBezTo>
                    <a:pt x="163905" y="2902105"/>
                    <a:pt x="119795" y="2837716"/>
                    <a:pt x="78631" y="2771940"/>
                  </a:cubicBezTo>
                  <a:cubicBezTo>
                    <a:pt x="68059" y="2755648"/>
                    <a:pt x="58093" y="2739095"/>
                    <a:pt x="47866" y="2722630"/>
                  </a:cubicBezTo>
                  <a:lnTo>
                    <a:pt x="18488" y="2674792"/>
                  </a:lnTo>
                  <a:lnTo>
                    <a:pt x="0" y="2645223"/>
                  </a:lnTo>
                  <a:lnTo>
                    <a:pt x="0" y="2227021"/>
                  </a:lnTo>
                  <a:lnTo>
                    <a:pt x="25421" y="2260119"/>
                  </a:lnTo>
                  <a:cubicBezTo>
                    <a:pt x="71871" y="2316968"/>
                    <a:pt x="120401" y="2373818"/>
                    <a:pt x="167979" y="2432922"/>
                  </a:cubicBezTo>
                  <a:cubicBezTo>
                    <a:pt x="191810" y="2462385"/>
                    <a:pt x="215382" y="2492545"/>
                    <a:pt x="238868" y="2523135"/>
                  </a:cubicBezTo>
                  <a:lnTo>
                    <a:pt x="272926" y="2567420"/>
                  </a:lnTo>
                  <a:cubicBezTo>
                    <a:pt x="284104" y="2581545"/>
                    <a:pt x="294765" y="2596017"/>
                    <a:pt x="306290" y="2609797"/>
                  </a:cubicBezTo>
                  <a:cubicBezTo>
                    <a:pt x="396245" y="2721936"/>
                    <a:pt x="493826" y="2825149"/>
                    <a:pt x="592966" y="2922991"/>
                  </a:cubicBezTo>
                  <a:cubicBezTo>
                    <a:pt x="642796" y="2971695"/>
                    <a:pt x="693493" y="3018751"/>
                    <a:pt x="745402" y="3063902"/>
                  </a:cubicBezTo>
                  <a:cubicBezTo>
                    <a:pt x="797312" y="3109052"/>
                    <a:pt x="850176" y="3152729"/>
                    <a:pt x="905033" y="3193806"/>
                  </a:cubicBezTo>
                  <a:cubicBezTo>
                    <a:pt x="1014313" y="3276135"/>
                    <a:pt x="1132171" y="3349710"/>
                    <a:pt x="1261644" y="3399280"/>
                  </a:cubicBezTo>
                  <a:cubicBezTo>
                    <a:pt x="1326206" y="3424066"/>
                    <a:pt x="1393108" y="3443044"/>
                    <a:pt x="1461138" y="3457343"/>
                  </a:cubicBezTo>
                  <a:cubicBezTo>
                    <a:pt x="1478210" y="3460723"/>
                    <a:pt x="1495109" y="3464623"/>
                    <a:pt x="1512268" y="3467570"/>
                  </a:cubicBezTo>
                  <a:lnTo>
                    <a:pt x="1563832" y="3476149"/>
                  </a:lnTo>
                  <a:cubicBezTo>
                    <a:pt x="1598409" y="3480742"/>
                    <a:pt x="1632988" y="3485595"/>
                    <a:pt x="1667912" y="3488455"/>
                  </a:cubicBezTo>
                  <a:cubicBezTo>
                    <a:pt x="1685330" y="3490101"/>
                    <a:pt x="1702749" y="3491661"/>
                    <a:pt x="1720255" y="3492441"/>
                  </a:cubicBezTo>
                  <a:cubicBezTo>
                    <a:pt x="1737760" y="3493309"/>
                    <a:pt x="1755180" y="3494695"/>
                    <a:pt x="1772771" y="3495215"/>
                  </a:cubicBezTo>
                  <a:lnTo>
                    <a:pt x="1825462" y="3496428"/>
                  </a:lnTo>
                  <a:cubicBezTo>
                    <a:pt x="1842968" y="3496862"/>
                    <a:pt x="1860646" y="3496254"/>
                    <a:pt x="1878238" y="3496167"/>
                  </a:cubicBezTo>
                  <a:lnTo>
                    <a:pt x="1904671" y="3495907"/>
                  </a:lnTo>
                  <a:cubicBezTo>
                    <a:pt x="1913250" y="3495648"/>
                    <a:pt x="1921656" y="3495128"/>
                    <a:pt x="1930149" y="3494782"/>
                  </a:cubicBezTo>
                  <a:cubicBezTo>
                    <a:pt x="1938642" y="3494348"/>
                    <a:pt x="1947135" y="3494088"/>
                    <a:pt x="1955541" y="3493482"/>
                  </a:cubicBezTo>
                  <a:lnTo>
                    <a:pt x="1980846" y="3491401"/>
                  </a:lnTo>
                  <a:cubicBezTo>
                    <a:pt x="2014556" y="3488716"/>
                    <a:pt x="2048009" y="3484208"/>
                    <a:pt x="2081199" y="3479010"/>
                  </a:cubicBezTo>
                  <a:cubicBezTo>
                    <a:pt x="2214051" y="3456996"/>
                    <a:pt x="2341789" y="3413926"/>
                    <a:pt x="2463462" y="3353524"/>
                  </a:cubicBezTo>
                  <a:cubicBezTo>
                    <a:pt x="2585568" y="3293814"/>
                    <a:pt x="2701781" y="3217378"/>
                    <a:pt x="2816606" y="3133490"/>
                  </a:cubicBezTo>
                  <a:cubicBezTo>
                    <a:pt x="2845291" y="3112605"/>
                    <a:pt x="2873803" y="3090853"/>
                    <a:pt x="2902227" y="3068842"/>
                  </a:cubicBezTo>
                  <a:cubicBezTo>
                    <a:pt x="2930826" y="3046917"/>
                    <a:pt x="2959337" y="3024644"/>
                    <a:pt x="2987849" y="3002026"/>
                  </a:cubicBezTo>
                  <a:lnTo>
                    <a:pt x="3161258" y="2863368"/>
                  </a:lnTo>
                  <a:cubicBezTo>
                    <a:pt x="3280244" y="2768994"/>
                    <a:pt x="3400357" y="2681119"/>
                    <a:pt x="3517696" y="2594978"/>
                  </a:cubicBezTo>
                  <a:cubicBezTo>
                    <a:pt x="3634949" y="2508836"/>
                    <a:pt x="3747781" y="2421829"/>
                    <a:pt x="3849781" y="2328061"/>
                  </a:cubicBezTo>
                  <a:cubicBezTo>
                    <a:pt x="3951782" y="2234467"/>
                    <a:pt x="4043903" y="2134719"/>
                    <a:pt x="4115313" y="2022147"/>
                  </a:cubicBezTo>
                  <a:cubicBezTo>
                    <a:pt x="4151016" y="1965904"/>
                    <a:pt x="4181521" y="1906627"/>
                    <a:pt x="4205786" y="1844318"/>
                  </a:cubicBezTo>
                  <a:cubicBezTo>
                    <a:pt x="4230225" y="1782095"/>
                    <a:pt x="4247817" y="1716926"/>
                    <a:pt x="4260902" y="1650024"/>
                  </a:cubicBezTo>
                  <a:cubicBezTo>
                    <a:pt x="4267402" y="1616572"/>
                    <a:pt x="4272602" y="1582515"/>
                    <a:pt x="4276155" y="1548110"/>
                  </a:cubicBezTo>
                  <a:cubicBezTo>
                    <a:pt x="4277195" y="1539531"/>
                    <a:pt x="4277889" y="1530864"/>
                    <a:pt x="4278669" y="1522285"/>
                  </a:cubicBezTo>
                  <a:cubicBezTo>
                    <a:pt x="4279361" y="1513618"/>
                    <a:pt x="4280229" y="1505126"/>
                    <a:pt x="4280575" y="1495940"/>
                  </a:cubicBezTo>
                  <a:lnTo>
                    <a:pt x="4283348" y="1441517"/>
                  </a:lnTo>
                  <a:cubicBezTo>
                    <a:pt x="4285861" y="1368895"/>
                    <a:pt x="4284301" y="1296186"/>
                    <a:pt x="4278582" y="1223910"/>
                  </a:cubicBezTo>
                  <a:cubicBezTo>
                    <a:pt x="4273036" y="1151549"/>
                    <a:pt x="4262376" y="1079793"/>
                    <a:pt x="4247990" y="1008990"/>
                  </a:cubicBezTo>
                  <a:cubicBezTo>
                    <a:pt x="4233431" y="938189"/>
                    <a:pt x="4215232" y="868339"/>
                    <a:pt x="4196080" y="799270"/>
                  </a:cubicBezTo>
                  <a:cubicBezTo>
                    <a:pt x="4157862" y="661046"/>
                    <a:pt x="4115658" y="524642"/>
                    <a:pt x="4062015" y="392396"/>
                  </a:cubicBezTo>
                  <a:cubicBezTo>
                    <a:pt x="4035151" y="326360"/>
                    <a:pt x="4005165" y="261537"/>
                    <a:pt x="3970675" y="199228"/>
                  </a:cubicBezTo>
                  <a:cubicBezTo>
                    <a:pt x="3962269" y="183543"/>
                    <a:pt x="3952995" y="168290"/>
                    <a:pt x="3944070" y="152951"/>
                  </a:cubicBezTo>
                  <a:cubicBezTo>
                    <a:pt x="3934883" y="137699"/>
                    <a:pt x="3925350" y="122706"/>
                    <a:pt x="3916078" y="107540"/>
                  </a:cubicBezTo>
                  <a:lnTo>
                    <a:pt x="3886439" y="63170"/>
                  </a:lnTo>
                  <a:lnTo>
                    <a:pt x="3855502" y="19753"/>
                  </a:lnTo>
                  <a:close/>
                  <a:moveTo>
                    <a:pt x="143864" y="0"/>
                  </a:moveTo>
                  <a:lnTo>
                    <a:pt x="437641" y="0"/>
                  </a:lnTo>
                  <a:lnTo>
                    <a:pt x="429955" y="6407"/>
                  </a:lnTo>
                  <a:cubicBezTo>
                    <a:pt x="323796" y="102687"/>
                    <a:pt x="225436" y="207721"/>
                    <a:pt x="137300" y="320554"/>
                  </a:cubicBezTo>
                  <a:cubicBezTo>
                    <a:pt x="93146" y="376884"/>
                    <a:pt x="51592" y="435250"/>
                    <a:pt x="12931" y="495447"/>
                  </a:cubicBezTo>
                  <a:lnTo>
                    <a:pt x="0" y="517906"/>
                  </a:lnTo>
                  <a:lnTo>
                    <a:pt x="0" y="176135"/>
                  </a:lnTo>
                  <a:lnTo>
                    <a:pt x="125001" y="1982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3" name="Freeform: Shape 62">
              <a:extLst>
                <a:ext uri="{FF2B5EF4-FFF2-40B4-BE49-F238E27FC236}">
                  <a16:creationId xmlns:a16="http://schemas.microsoft.com/office/drawing/2014/main" id="{F5A22C1F-1C9F-4DFC-AD2E-4BF0D7713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3491469 w 4452858"/>
                <a:gd name="connsiteY0" fmla="*/ 0 h 3729027"/>
                <a:gd name="connsiteX1" fmla="*/ 4038310 w 4452858"/>
                <a:gd name="connsiteY1" fmla="*/ 0 h 3729027"/>
                <a:gd name="connsiteX2" fmla="*/ 4126393 w 4452858"/>
                <a:gd name="connsiteY2" fmla="*/ 144253 h 3729027"/>
                <a:gd name="connsiteX3" fmla="*/ 4452858 w 4452858"/>
                <a:gd name="connsiteY3" fmla="*/ 1509806 h 3729027"/>
                <a:gd name="connsiteX4" fmla="*/ 3318809 w 4452858"/>
                <a:gd name="connsiteY4" fmla="*/ 3104286 h 3729027"/>
                <a:gd name="connsiteX5" fmla="*/ 1929716 w 4452858"/>
                <a:gd name="connsiteY5" fmla="*/ 3729027 h 3729027"/>
                <a:gd name="connsiteX6" fmla="*/ 92844 w 4452858"/>
                <a:gd name="connsiteY6" fmla="*/ 2672799 h 3729027"/>
                <a:gd name="connsiteX7" fmla="*/ 0 w 4452858"/>
                <a:gd name="connsiteY7" fmla="*/ 2540909 h 3729027"/>
                <a:gd name="connsiteX8" fmla="*/ 0 w 4452858"/>
                <a:gd name="connsiteY8" fmla="*/ 1684718 h 3729027"/>
                <a:gd name="connsiteX9" fmla="*/ 380 w 4452858"/>
                <a:gd name="connsiteY9" fmla="*/ 1686965 h 3729027"/>
                <a:gd name="connsiteX10" fmla="*/ 293898 w 4452858"/>
                <a:gd name="connsiteY10" fmla="*/ 2207948 h 3729027"/>
                <a:gd name="connsiteX11" fmla="*/ 451448 w 4452858"/>
                <a:gd name="connsiteY11" fmla="*/ 2429541 h 3729027"/>
                <a:gd name="connsiteX12" fmla="*/ 1929803 w 4452858"/>
                <a:gd name="connsiteY12" fmla="*/ 3295720 h 3729027"/>
                <a:gd name="connsiteX13" fmla="*/ 3052066 w 4452858"/>
                <a:gd name="connsiteY13" fmla="*/ 2762840 h 3729027"/>
                <a:gd name="connsiteX14" fmla="*/ 3188643 w 4452858"/>
                <a:gd name="connsiteY14" fmla="*/ 2657026 h 3729027"/>
                <a:gd name="connsiteX15" fmla="*/ 3809831 w 4452858"/>
                <a:gd name="connsiteY15" fmla="*/ 2103868 h 3729027"/>
                <a:gd name="connsiteX16" fmla="*/ 4019638 w 4452858"/>
                <a:gd name="connsiteY16" fmla="*/ 1509806 h 3729027"/>
                <a:gd name="connsiteX17" fmla="*/ 3548634 w 4452858"/>
                <a:gd name="connsiteY17" fmla="*/ 61263 h 3729027"/>
                <a:gd name="connsiteX18" fmla="*/ 185138 w 4452858"/>
                <a:gd name="connsiteY18" fmla="*/ 0 h 3729027"/>
                <a:gd name="connsiteX19" fmla="*/ 834013 w 4452858"/>
                <a:gd name="connsiteY19" fmla="*/ 0 h 3729027"/>
                <a:gd name="connsiteX20" fmla="*/ 691153 w 4452858"/>
                <a:gd name="connsiteY20" fmla="*/ 111873 h 3729027"/>
                <a:gd name="connsiteX21" fmla="*/ 170145 w 4452858"/>
                <a:gd name="connsiteY21" fmla="*/ 757933 h 3729027"/>
                <a:gd name="connsiteX22" fmla="*/ 28693 w 4452858"/>
                <a:gd name="connsiteY22" fmla="*/ 1128897 h 3729027"/>
                <a:gd name="connsiteX23" fmla="*/ 0 w 4452858"/>
                <a:gd name="connsiteY23" fmla="*/ 1281783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3491469" y="0"/>
                  </a:move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1684718"/>
                  </a:lnTo>
                  <a:lnTo>
                    <a:pt x="380" y="1686965"/>
                  </a:lnTo>
                  <a:cubicBezTo>
                    <a:pt x="38821" y="1851705"/>
                    <a:pt x="135502" y="1990731"/>
                    <a:pt x="293898" y="2207948"/>
                  </a:cubicBezTo>
                  <a:cubicBezTo>
                    <a:pt x="344854" y="2277797"/>
                    <a:pt x="397545" y="2350072"/>
                    <a:pt x="451448" y="2429541"/>
                  </a:cubicBezTo>
                  <a:cubicBezTo>
                    <a:pt x="863349" y="3036689"/>
                    <a:pt x="1305494" y="3295720"/>
                    <a:pt x="1929803" y="3295720"/>
                  </a:cubicBezTo>
                  <a:cubicBezTo>
                    <a:pt x="2339537" y="3295720"/>
                    <a:pt x="2640164" y="3084700"/>
                    <a:pt x="3052066" y="2762840"/>
                  </a:cubicBezTo>
                  <a:cubicBezTo>
                    <a:pt x="3098083" y="2726876"/>
                    <a:pt x="3144100" y="2691345"/>
                    <a:pt x="3188643" y="2657026"/>
                  </a:cubicBezTo>
                  <a:cubicBezTo>
                    <a:pt x="3430081" y="2470792"/>
                    <a:pt x="3658087" y="2294870"/>
                    <a:pt x="3809831" y="2103868"/>
                  </a:cubicBezTo>
                  <a:cubicBezTo>
                    <a:pt x="3954901" y="1921273"/>
                    <a:pt x="4019638" y="1738071"/>
                    <a:pt x="4019638" y="1509806"/>
                  </a:cubicBezTo>
                  <a:cubicBezTo>
                    <a:pt x="4019638" y="937667"/>
                    <a:pt x="3852382" y="423246"/>
                    <a:pt x="3548634" y="61263"/>
                  </a:cubicBezTo>
                  <a:close/>
                  <a:moveTo>
                    <a:pt x="185138" y="0"/>
                  </a:moveTo>
                  <a:lnTo>
                    <a:pt x="834013" y="0"/>
                  </a:lnTo>
                  <a:lnTo>
                    <a:pt x="691153" y="111873"/>
                  </a:lnTo>
                  <a:cubicBezTo>
                    <a:pt x="468086" y="302962"/>
                    <a:pt x="292771" y="520394"/>
                    <a:pt x="170145" y="757933"/>
                  </a:cubicBezTo>
                  <a:cubicBezTo>
                    <a:pt x="107489" y="879345"/>
                    <a:pt x="60259" y="1003292"/>
                    <a:pt x="28693" y="1128897"/>
                  </a:cubicBezTo>
                  <a:lnTo>
                    <a:pt x="0" y="1281783"/>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Freeform: Shape 63">
              <a:extLst>
                <a:ext uri="{FF2B5EF4-FFF2-40B4-BE49-F238E27FC236}">
                  <a16:creationId xmlns:a16="http://schemas.microsoft.com/office/drawing/2014/main" id="{44BBFF0F-32AB-4101-8F9E-5FB2BDAD4C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452858" cy="3729027"/>
            </a:xfrm>
            <a:custGeom>
              <a:avLst/>
              <a:gdLst>
                <a:gd name="connsiteX0" fmla="*/ 185138 w 4452858"/>
                <a:gd name="connsiteY0" fmla="*/ 0 h 3729027"/>
                <a:gd name="connsiteX1" fmla="*/ 986505 w 4452858"/>
                <a:gd name="connsiteY1" fmla="*/ 0 h 3729027"/>
                <a:gd name="connsiteX2" fmla="*/ 913397 w 4452858"/>
                <a:gd name="connsiteY2" fmla="*/ 47750 h 3729027"/>
                <a:gd name="connsiteX3" fmla="*/ 747482 w 4452858"/>
                <a:gd name="connsiteY3" fmla="*/ 177649 h 3729027"/>
                <a:gd name="connsiteX4" fmla="*/ 247101 w 4452858"/>
                <a:gd name="connsiteY4" fmla="*/ 797624 h 3729027"/>
                <a:gd name="connsiteX5" fmla="*/ 67798 w 4452858"/>
                <a:gd name="connsiteY5" fmla="*/ 1509806 h 3729027"/>
                <a:gd name="connsiteX6" fmla="*/ 363833 w 4452858"/>
                <a:gd name="connsiteY6" fmla="*/ 2156904 h 3729027"/>
                <a:gd name="connsiteX7" fmla="*/ 523117 w 4452858"/>
                <a:gd name="connsiteY7" fmla="*/ 2380924 h 3729027"/>
                <a:gd name="connsiteX8" fmla="*/ 1130785 w 4452858"/>
                <a:gd name="connsiteY8" fmla="*/ 3001246 h 3729027"/>
                <a:gd name="connsiteX9" fmla="*/ 1929716 w 4452858"/>
                <a:gd name="connsiteY9" fmla="*/ 3209058 h 3729027"/>
                <a:gd name="connsiteX10" fmla="*/ 2443616 w 4452858"/>
                <a:gd name="connsiteY10" fmla="*/ 3076727 h 3729027"/>
                <a:gd name="connsiteX11" fmla="*/ 2998596 w 4452858"/>
                <a:gd name="connsiteY11" fmla="*/ 2694637 h 3729027"/>
                <a:gd name="connsiteX12" fmla="*/ 3135607 w 4452858"/>
                <a:gd name="connsiteY12" fmla="*/ 2588478 h 3729027"/>
                <a:gd name="connsiteX13" fmla="*/ 3741889 w 4452858"/>
                <a:gd name="connsiteY13" fmla="*/ 2049965 h 3729027"/>
                <a:gd name="connsiteX14" fmla="*/ 3932891 w 4452858"/>
                <a:gd name="connsiteY14" fmla="*/ 1509806 h 3729027"/>
                <a:gd name="connsiteX15" fmla="*/ 3482165 w 4452858"/>
                <a:gd name="connsiteY15" fmla="*/ 116986 h 3729027"/>
                <a:gd name="connsiteX16" fmla="*/ 3373043 w 4452858"/>
                <a:gd name="connsiteY16" fmla="*/ 0 h 3729027"/>
                <a:gd name="connsiteX17" fmla="*/ 4038310 w 4452858"/>
                <a:gd name="connsiteY17" fmla="*/ 0 h 3729027"/>
                <a:gd name="connsiteX18" fmla="*/ 4126393 w 4452858"/>
                <a:gd name="connsiteY18" fmla="*/ 144253 h 3729027"/>
                <a:gd name="connsiteX19" fmla="*/ 4452858 w 4452858"/>
                <a:gd name="connsiteY19" fmla="*/ 1509806 h 3729027"/>
                <a:gd name="connsiteX20" fmla="*/ 3318809 w 4452858"/>
                <a:gd name="connsiteY20" fmla="*/ 3104286 h 3729027"/>
                <a:gd name="connsiteX21" fmla="*/ 1929716 w 4452858"/>
                <a:gd name="connsiteY21" fmla="*/ 3729027 h 3729027"/>
                <a:gd name="connsiteX22" fmla="*/ 92844 w 4452858"/>
                <a:gd name="connsiteY22" fmla="*/ 2672799 h 3729027"/>
                <a:gd name="connsiteX23" fmla="*/ 0 w 4452858"/>
                <a:gd name="connsiteY23" fmla="*/ 2540909 h 3729027"/>
                <a:gd name="connsiteX24" fmla="*/ 0 w 4452858"/>
                <a:gd name="connsiteY24" fmla="*/ 222263 h 3729027"/>
                <a:gd name="connsiteX25" fmla="*/ 56950 w 4452858"/>
                <a:gd name="connsiteY25" fmla="*/ 144253 h 372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52858" h="3729027">
                  <a:moveTo>
                    <a:pt x="185138" y="0"/>
                  </a:moveTo>
                  <a:lnTo>
                    <a:pt x="986505" y="0"/>
                  </a:lnTo>
                  <a:lnTo>
                    <a:pt x="913397" y="47750"/>
                  </a:lnTo>
                  <a:cubicBezTo>
                    <a:pt x="855880" y="88897"/>
                    <a:pt x="800433" y="132282"/>
                    <a:pt x="747482" y="177649"/>
                  </a:cubicBezTo>
                  <a:cubicBezTo>
                    <a:pt x="535943" y="358858"/>
                    <a:pt x="362967" y="573258"/>
                    <a:pt x="247101" y="797624"/>
                  </a:cubicBezTo>
                  <a:cubicBezTo>
                    <a:pt x="128115" y="1028056"/>
                    <a:pt x="67798" y="1267673"/>
                    <a:pt x="67798" y="1509806"/>
                  </a:cubicBezTo>
                  <a:cubicBezTo>
                    <a:pt x="67798" y="1741191"/>
                    <a:pt x="158533" y="1875430"/>
                    <a:pt x="363833" y="2156904"/>
                  </a:cubicBezTo>
                  <a:cubicBezTo>
                    <a:pt x="415223" y="2227360"/>
                    <a:pt x="468346" y="2300242"/>
                    <a:pt x="523117" y="2380924"/>
                  </a:cubicBezTo>
                  <a:cubicBezTo>
                    <a:pt x="716804" y="2666387"/>
                    <a:pt x="915519" y="2869346"/>
                    <a:pt x="1130785" y="3001246"/>
                  </a:cubicBezTo>
                  <a:cubicBezTo>
                    <a:pt x="1358964" y="3141116"/>
                    <a:pt x="1620335" y="3209058"/>
                    <a:pt x="1929716" y="3209058"/>
                  </a:cubicBezTo>
                  <a:cubicBezTo>
                    <a:pt x="2105291" y="3209058"/>
                    <a:pt x="2268560" y="3167028"/>
                    <a:pt x="2443616" y="3076727"/>
                  </a:cubicBezTo>
                  <a:cubicBezTo>
                    <a:pt x="2623352" y="2984000"/>
                    <a:pt x="2801267" y="2848808"/>
                    <a:pt x="2998596" y="2694637"/>
                  </a:cubicBezTo>
                  <a:cubicBezTo>
                    <a:pt x="3044873" y="2658500"/>
                    <a:pt x="3090975" y="2622883"/>
                    <a:pt x="3135607" y="2588478"/>
                  </a:cubicBezTo>
                  <a:cubicBezTo>
                    <a:pt x="3372711" y="2405536"/>
                    <a:pt x="3596645" y="2232733"/>
                    <a:pt x="3741889" y="2049965"/>
                  </a:cubicBezTo>
                  <a:cubicBezTo>
                    <a:pt x="3875781" y="1881496"/>
                    <a:pt x="3932891" y="1719959"/>
                    <a:pt x="3932891" y="1509806"/>
                  </a:cubicBezTo>
                  <a:cubicBezTo>
                    <a:pt x="3932891" y="958034"/>
                    <a:pt x="3772827" y="463371"/>
                    <a:pt x="3482165" y="116986"/>
                  </a:cubicBezTo>
                  <a:lnTo>
                    <a:pt x="3373043" y="0"/>
                  </a:lnTo>
                  <a:lnTo>
                    <a:pt x="4038310" y="0"/>
                  </a:lnTo>
                  <a:lnTo>
                    <a:pt x="4126393" y="144253"/>
                  </a:lnTo>
                  <a:cubicBezTo>
                    <a:pt x="4339509" y="534059"/>
                    <a:pt x="4452858" y="1003975"/>
                    <a:pt x="4452858" y="1509806"/>
                  </a:cubicBezTo>
                  <a:cubicBezTo>
                    <a:pt x="4452858" y="2290190"/>
                    <a:pt x="3890946" y="2657200"/>
                    <a:pt x="3318809" y="3104286"/>
                  </a:cubicBezTo>
                  <a:cubicBezTo>
                    <a:pt x="2902054" y="3429958"/>
                    <a:pt x="2500553" y="3729027"/>
                    <a:pt x="1929716" y="3729027"/>
                  </a:cubicBezTo>
                  <a:cubicBezTo>
                    <a:pt x="1083208" y="3729027"/>
                    <a:pt x="533602" y="3322499"/>
                    <a:pt x="92844" y="2672799"/>
                  </a:cubicBezTo>
                  <a:lnTo>
                    <a:pt x="0" y="2540909"/>
                  </a:lnTo>
                  <a:lnTo>
                    <a:pt x="0" y="222263"/>
                  </a:lnTo>
                  <a:lnTo>
                    <a:pt x="56950" y="144253"/>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65" name="Freeform: Shape 64">
              <a:extLst>
                <a:ext uri="{FF2B5EF4-FFF2-40B4-BE49-F238E27FC236}">
                  <a16:creationId xmlns:a16="http://schemas.microsoft.com/office/drawing/2014/main" id="{3F8E6D8D-90E6-4613-AA16-1E08EDD25E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0"/>
              <a:ext cx="4656944" cy="4026189"/>
            </a:xfrm>
            <a:custGeom>
              <a:avLst/>
              <a:gdLst>
                <a:gd name="connsiteX0" fmla="*/ 1945140 w 4656944"/>
                <a:gd name="connsiteY0" fmla="*/ 3991264 h 4026189"/>
                <a:gd name="connsiteX1" fmla="*/ 1959526 w 4656944"/>
                <a:gd name="connsiteY1" fmla="*/ 3991438 h 4026189"/>
                <a:gd name="connsiteX2" fmla="*/ 1972179 w 4656944"/>
                <a:gd name="connsiteY2" fmla="*/ 3991351 h 4026189"/>
                <a:gd name="connsiteX3" fmla="*/ 1945140 w 4656944"/>
                <a:gd name="connsiteY3" fmla="*/ 3991264 h 4026189"/>
                <a:gd name="connsiteX4" fmla="*/ 3966403 w 4656944"/>
                <a:gd name="connsiteY4" fmla="*/ 0 h 4026189"/>
                <a:gd name="connsiteX5" fmla="*/ 4231031 w 4656944"/>
                <a:gd name="connsiteY5" fmla="*/ 0 h 4026189"/>
                <a:gd name="connsiteX6" fmla="*/ 4309866 w 4656944"/>
                <a:gd name="connsiteY6" fmla="*/ 126953 h 4026189"/>
                <a:gd name="connsiteX7" fmla="*/ 4656944 w 4656944"/>
                <a:gd name="connsiteY7" fmla="*/ 1425485 h 4026189"/>
                <a:gd name="connsiteX8" fmla="*/ 4452596 w 4656944"/>
                <a:gd name="connsiteY8" fmla="*/ 2437688 h 4026189"/>
                <a:gd name="connsiteX9" fmla="*/ 3895452 w 4656944"/>
                <a:gd name="connsiteY9" fmla="*/ 3264090 h 4026189"/>
                <a:gd name="connsiteX10" fmla="*/ 3069051 w 4656944"/>
                <a:gd name="connsiteY10" fmla="*/ 3821235 h 4026189"/>
                <a:gd name="connsiteX11" fmla="*/ 2057107 w 4656944"/>
                <a:gd name="connsiteY11" fmla="*/ 4025583 h 4026189"/>
                <a:gd name="connsiteX12" fmla="*/ 2036916 w 4656944"/>
                <a:gd name="connsiteY12" fmla="*/ 4025322 h 4026189"/>
                <a:gd name="connsiteX13" fmla="*/ 2027036 w 4656944"/>
                <a:gd name="connsiteY13" fmla="*/ 4025149 h 4026189"/>
                <a:gd name="connsiteX14" fmla="*/ 2005458 w 4656944"/>
                <a:gd name="connsiteY14" fmla="*/ 4025928 h 4026189"/>
                <a:gd name="connsiteX15" fmla="*/ 2004937 w 4656944"/>
                <a:gd name="connsiteY15" fmla="*/ 4025928 h 4026189"/>
                <a:gd name="connsiteX16" fmla="*/ 2004418 w 4656944"/>
                <a:gd name="connsiteY16" fmla="*/ 4025928 h 4026189"/>
                <a:gd name="connsiteX17" fmla="*/ 1972700 w 4656944"/>
                <a:gd name="connsiteY17" fmla="*/ 4026102 h 4026189"/>
                <a:gd name="connsiteX18" fmla="*/ 1959526 w 4656944"/>
                <a:gd name="connsiteY18" fmla="*/ 4026189 h 4026189"/>
                <a:gd name="connsiteX19" fmla="*/ 1919922 w 4656944"/>
                <a:gd name="connsiteY19" fmla="*/ 4025583 h 4026189"/>
                <a:gd name="connsiteX20" fmla="*/ 1908656 w 4656944"/>
                <a:gd name="connsiteY20" fmla="*/ 4025322 h 4026189"/>
                <a:gd name="connsiteX21" fmla="*/ 1799030 w 4656944"/>
                <a:gd name="connsiteY21" fmla="*/ 4020902 h 4026189"/>
                <a:gd name="connsiteX22" fmla="*/ 1782305 w 4656944"/>
                <a:gd name="connsiteY22" fmla="*/ 4020036 h 4026189"/>
                <a:gd name="connsiteX23" fmla="*/ 1781784 w 4656944"/>
                <a:gd name="connsiteY23" fmla="*/ 4020036 h 4026189"/>
                <a:gd name="connsiteX24" fmla="*/ 1781265 w 4656944"/>
                <a:gd name="connsiteY24" fmla="*/ 4019949 h 4026189"/>
                <a:gd name="connsiteX25" fmla="*/ 1765839 w 4656944"/>
                <a:gd name="connsiteY25" fmla="*/ 4018649 h 4026189"/>
                <a:gd name="connsiteX26" fmla="*/ 1655000 w 4656944"/>
                <a:gd name="connsiteY26" fmla="*/ 4007816 h 4026189"/>
                <a:gd name="connsiteX27" fmla="*/ 1402382 w 4656944"/>
                <a:gd name="connsiteY27" fmla="*/ 3964573 h 4026189"/>
                <a:gd name="connsiteX28" fmla="*/ 1154617 w 4656944"/>
                <a:gd name="connsiteY28" fmla="*/ 3889696 h 4026189"/>
                <a:gd name="connsiteX29" fmla="*/ 918639 w 4656944"/>
                <a:gd name="connsiteY29" fmla="*/ 3780850 h 4026189"/>
                <a:gd name="connsiteX30" fmla="*/ 741589 w 4656944"/>
                <a:gd name="connsiteY30" fmla="*/ 3668278 h 4026189"/>
                <a:gd name="connsiteX31" fmla="*/ 103549 w 4656944"/>
                <a:gd name="connsiteY31" fmla="*/ 3140728 h 4026189"/>
                <a:gd name="connsiteX32" fmla="*/ 0 w 4656944"/>
                <a:gd name="connsiteY32" fmla="*/ 3015106 h 4026189"/>
                <a:gd name="connsiteX33" fmla="*/ 0 w 4656944"/>
                <a:gd name="connsiteY33" fmla="*/ 2484097 h 4026189"/>
                <a:gd name="connsiteX34" fmla="*/ 17188 w 4656944"/>
                <a:gd name="connsiteY34" fmla="*/ 2506324 h 4026189"/>
                <a:gd name="connsiteX35" fmla="*/ 75252 w 4656944"/>
                <a:gd name="connsiteY35" fmla="*/ 2580765 h 4026189"/>
                <a:gd name="connsiteX36" fmla="*/ 148653 w 4656944"/>
                <a:gd name="connsiteY36" fmla="*/ 2676699 h 4026189"/>
                <a:gd name="connsiteX37" fmla="*/ 186177 w 4656944"/>
                <a:gd name="connsiteY37" fmla="*/ 2727656 h 4026189"/>
                <a:gd name="connsiteX38" fmla="*/ 219802 w 4656944"/>
                <a:gd name="connsiteY38" fmla="*/ 2773414 h 4026189"/>
                <a:gd name="connsiteX39" fmla="*/ 219975 w 4656944"/>
                <a:gd name="connsiteY39" fmla="*/ 2773586 h 4026189"/>
                <a:gd name="connsiteX40" fmla="*/ 220149 w 4656944"/>
                <a:gd name="connsiteY40" fmla="*/ 2773760 h 4026189"/>
                <a:gd name="connsiteX41" fmla="*/ 278992 w 4656944"/>
                <a:gd name="connsiteY41" fmla="*/ 2851322 h 4026189"/>
                <a:gd name="connsiteX42" fmla="*/ 290344 w 4656944"/>
                <a:gd name="connsiteY42" fmla="*/ 2865967 h 4026189"/>
                <a:gd name="connsiteX43" fmla="*/ 296065 w 4656944"/>
                <a:gd name="connsiteY43" fmla="*/ 2873075 h 4026189"/>
                <a:gd name="connsiteX44" fmla="*/ 363834 w 4656944"/>
                <a:gd name="connsiteY44" fmla="*/ 2955229 h 4026189"/>
                <a:gd name="connsiteX45" fmla="*/ 519304 w 4656944"/>
                <a:gd name="connsiteY45" fmla="*/ 3123178 h 4026189"/>
                <a:gd name="connsiteX46" fmla="*/ 867075 w 4656944"/>
                <a:gd name="connsiteY46" fmla="*/ 3402488 h 4026189"/>
                <a:gd name="connsiteX47" fmla="*/ 1058596 w 4656944"/>
                <a:gd name="connsiteY47" fmla="*/ 3507088 h 4026189"/>
                <a:gd name="connsiteX48" fmla="*/ 1058770 w 4656944"/>
                <a:gd name="connsiteY48" fmla="*/ 3507175 h 4026189"/>
                <a:gd name="connsiteX49" fmla="*/ 1058943 w 4656944"/>
                <a:gd name="connsiteY49" fmla="*/ 3507262 h 4026189"/>
                <a:gd name="connsiteX50" fmla="*/ 1261123 w 4656944"/>
                <a:gd name="connsiteY50" fmla="*/ 3586297 h 4026189"/>
                <a:gd name="connsiteX51" fmla="*/ 1472230 w 4656944"/>
                <a:gd name="connsiteY51" fmla="*/ 3640980 h 4026189"/>
                <a:gd name="connsiteX52" fmla="*/ 1579344 w 4656944"/>
                <a:gd name="connsiteY52" fmla="*/ 3659005 h 4026189"/>
                <a:gd name="connsiteX53" fmla="*/ 1686890 w 4656944"/>
                <a:gd name="connsiteY53" fmla="*/ 3671225 h 4026189"/>
                <a:gd name="connsiteX54" fmla="*/ 1909524 w 4656944"/>
                <a:gd name="connsiteY54" fmla="*/ 3680931 h 4026189"/>
                <a:gd name="connsiteX55" fmla="*/ 1920703 w 4656944"/>
                <a:gd name="connsiteY55" fmla="*/ 3680931 h 4026189"/>
                <a:gd name="connsiteX56" fmla="*/ 1935434 w 4656944"/>
                <a:gd name="connsiteY56" fmla="*/ 3681018 h 4026189"/>
                <a:gd name="connsiteX57" fmla="*/ 1964120 w 4656944"/>
                <a:gd name="connsiteY57" fmla="*/ 3680584 h 4026189"/>
                <a:gd name="connsiteX58" fmla="*/ 1964379 w 4656944"/>
                <a:gd name="connsiteY58" fmla="*/ 3680584 h 4026189"/>
                <a:gd name="connsiteX59" fmla="*/ 1964639 w 4656944"/>
                <a:gd name="connsiteY59" fmla="*/ 3680584 h 4026189"/>
                <a:gd name="connsiteX60" fmla="*/ 1991591 w 4656944"/>
                <a:gd name="connsiteY60" fmla="*/ 3679891 h 4026189"/>
                <a:gd name="connsiteX61" fmla="*/ 2018717 w 4656944"/>
                <a:gd name="connsiteY61" fmla="*/ 3678503 h 4026189"/>
                <a:gd name="connsiteX62" fmla="*/ 2124963 w 4656944"/>
                <a:gd name="connsiteY62" fmla="*/ 3669231 h 4026189"/>
                <a:gd name="connsiteX63" fmla="*/ 2535738 w 4656944"/>
                <a:gd name="connsiteY63" fmla="*/ 3558218 h 4026189"/>
                <a:gd name="connsiteX64" fmla="*/ 2730812 w 4656944"/>
                <a:gd name="connsiteY64" fmla="*/ 3461503 h 4026189"/>
                <a:gd name="connsiteX65" fmla="*/ 2920080 w 4656944"/>
                <a:gd name="connsiteY65" fmla="*/ 3343298 h 4026189"/>
                <a:gd name="connsiteX66" fmla="*/ 3105101 w 4656944"/>
                <a:gd name="connsiteY66" fmla="*/ 3208887 h 4026189"/>
                <a:gd name="connsiteX67" fmla="*/ 3196443 w 4656944"/>
                <a:gd name="connsiteY67" fmla="*/ 3137650 h 4026189"/>
                <a:gd name="connsiteX68" fmla="*/ 3289603 w 4656944"/>
                <a:gd name="connsiteY68" fmla="*/ 3063123 h 4026189"/>
                <a:gd name="connsiteX69" fmla="*/ 3446634 w 4656944"/>
                <a:gd name="connsiteY69" fmla="*/ 2940150 h 4026189"/>
                <a:gd name="connsiteX70" fmla="*/ 3662420 w 4656944"/>
                <a:gd name="connsiteY70" fmla="*/ 2769601 h 4026189"/>
                <a:gd name="connsiteX71" fmla="*/ 3998319 w 4656944"/>
                <a:gd name="connsiteY71" fmla="*/ 2463860 h 4026189"/>
                <a:gd name="connsiteX72" fmla="*/ 4137238 w 4656944"/>
                <a:gd name="connsiteY72" fmla="*/ 2295217 h 4026189"/>
                <a:gd name="connsiteX73" fmla="*/ 4247124 w 4656944"/>
                <a:gd name="connsiteY73" fmla="*/ 2111582 h 4026189"/>
                <a:gd name="connsiteX74" fmla="*/ 4361949 w 4656944"/>
                <a:gd name="connsiteY74" fmla="*/ 1700374 h 4026189"/>
                <a:gd name="connsiteX75" fmla="*/ 4368449 w 4656944"/>
                <a:gd name="connsiteY75" fmla="*/ 1590747 h 4026189"/>
                <a:gd name="connsiteX76" fmla="*/ 4368536 w 4656944"/>
                <a:gd name="connsiteY76" fmla="*/ 1586502 h 4026189"/>
                <a:gd name="connsiteX77" fmla="*/ 4368796 w 4656944"/>
                <a:gd name="connsiteY77" fmla="*/ 1534158 h 4026189"/>
                <a:gd name="connsiteX78" fmla="*/ 4368710 w 4656944"/>
                <a:gd name="connsiteY78" fmla="*/ 1517606 h 4026189"/>
                <a:gd name="connsiteX79" fmla="*/ 4368189 w 4656944"/>
                <a:gd name="connsiteY79" fmla="*/ 1476095 h 4026189"/>
                <a:gd name="connsiteX80" fmla="*/ 4356749 w 4656944"/>
                <a:gd name="connsiteY80" fmla="*/ 1244884 h 4026189"/>
                <a:gd name="connsiteX81" fmla="*/ 4287074 w 4656944"/>
                <a:gd name="connsiteY81" fmla="*/ 787052 h 4026189"/>
                <a:gd name="connsiteX82" fmla="*/ 4147029 w 4656944"/>
                <a:gd name="connsiteY82" fmla="*/ 346032 h 4026189"/>
                <a:gd name="connsiteX83" fmla="*/ 4100319 w 4656944"/>
                <a:gd name="connsiteY83" fmla="*/ 240307 h 4026189"/>
                <a:gd name="connsiteX84" fmla="*/ 4048323 w 4656944"/>
                <a:gd name="connsiteY84" fmla="*/ 136833 h 4026189"/>
                <a:gd name="connsiteX85" fmla="*/ 0 w 4656944"/>
                <a:gd name="connsiteY85" fmla="*/ 0 h 4026189"/>
                <a:gd name="connsiteX86" fmla="*/ 278246 w 4656944"/>
                <a:gd name="connsiteY86" fmla="*/ 0 h 4026189"/>
                <a:gd name="connsiteX87" fmla="*/ 193425 w 4656944"/>
                <a:gd name="connsiteY87" fmla="*/ 86981 h 4026189"/>
                <a:gd name="connsiteX88" fmla="*/ 48300 w 4656944"/>
                <a:gd name="connsiteY88" fmla="*/ 263444 h 4026189"/>
                <a:gd name="connsiteX89" fmla="*/ 0 w 4656944"/>
                <a:gd name="connsiteY89" fmla="*/ 333888 h 4026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656944" h="4026189">
                  <a:moveTo>
                    <a:pt x="1945140" y="3991264"/>
                  </a:moveTo>
                  <a:cubicBezTo>
                    <a:pt x="1949907" y="3991351"/>
                    <a:pt x="1954673" y="3991438"/>
                    <a:pt x="1959526" y="3991438"/>
                  </a:cubicBezTo>
                  <a:cubicBezTo>
                    <a:pt x="1963686" y="3991438"/>
                    <a:pt x="1967847" y="3991438"/>
                    <a:pt x="1972179" y="3991351"/>
                  </a:cubicBezTo>
                  <a:cubicBezTo>
                    <a:pt x="1962994" y="3991523"/>
                    <a:pt x="1954067" y="3991351"/>
                    <a:pt x="1945140" y="3991264"/>
                  </a:cubicBezTo>
                  <a:close/>
                  <a:moveTo>
                    <a:pt x="3966403" y="0"/>
                  </a:moveTo>
                  <a:lnTo>
                    <a:pt x="4231031" y="0"/>
                  </a:lnTo>
                  <a:lnTo>
                    <a:pt x="4309866" y="126953"/>
                  </a:lnTo>
                  <a:cubicBezTo>
                    <a:pt x="4536919" y="519962"/>
                    <a:pt x="4656944" y="969040"/>
                    <a:pt x="4656944" y="1425485"/>
                  </a:cubicBezTo>
                  <a:cubicBezTo>
                    <a:pt x="4656944" y="1776462"/>
                    <a:pt x="4588222" y="2116955"/>
                    <a:pt x="4452596" y="2437688"/>
                  </a:cubicBezTo>
                  <a:cubicBezTo>
                    <a:pt x="4321651" y="2747329"/>
                    <a:pt x="4134204" y="3025338"/>
                    <a:pt x="3895452" y="3264090"/>
                  </a:cubicBezTo>
                  <a:cubicBezTo>
                    <a:pt x="3656701" y="3502841"/>
                    <a:pt x="3378605" y="3690290"/>
                    <a:pt x="3069051" y="3821235"/>
                  </a:cubicBezTo>
                  <a:cubicBezTo>
                    <a:pt x="2748577" y="3956859"/>
                    <a:pt x="2408086" y="4025583"/>
                    <a:pt x="2057107" y="4025583"/>
                  </a:cubicBezTo>
                  <a:cubicBezTo>
                    <a:pt x="2050348" y="4025583"/>
                    <a:pt x="2043675" y="4025409"/>
                    <a:pt x="2036916" y="4025322"/>
                  </a:cubicBezTo>
                  <a:cubicBezTo>
                    <a:pt x="2033621" y="4025236"/>
                    <a:pt x="2030329" y="4025149"/>
                    <a:pt x="2027036" y="4025149"/>
                  </a:cubicBezTo>
                  <a:lnTo>
                    <a:pt x="2005458" y="4025928"/>
                  </a:lnTo>
                  <a:lnTo>
                    <a:pt x="2004937" y="4025928"/>
                  </a:lnTo>
                  <a:lnTo>
                    <a:pt x="2004418" y="4025928"/>
                  </a:lnTo>
                  <a:lnTo>
                    <a:pt x="1972700" y="4026102"/>
                  </a:lnTo>
                  <a:cubicBezTo>
                    <a:pt x="1968279" y="4026189"/>
                    <a:pt x="1963860" y="4026189"/>
                    <a:pt x="1959526" y="4026189"/>
                  </a:cubicBezTo>
                  <a:cubicBezTo>
                    <a:pt x="1946008" y="4026189"/>
                    <a:pt x="1932749" y="4025928"/>
                    <a:pt x="1919922" y="4025583"/>
                  </a:cubicBezTo>
                  <a:lnTo>
                    <a:pt x="1908656" y="4025322"/>
                  </a:lnTo>
                  <a:cubicBezTo>
                    <a:pt x="1871913" y="4024889"/>
                    <a:pt x="1834908" y="4022809"/>
                    <a:pt x="1799030" y="4020902"/>
                  </a:cubicBezTo>
                  <a:lnTo>
                    <a:pt x="1782305" y="4020036"/>
                  </a:lnTo>
                  <a:lnTo>
                    <a:pt x="1781784" y="4020036"/>
                  </a:lnTo>
                  <a:lnTo>
                    <a:pt x="1781265" y="4019949"/>
                  </a:lnTo>
                  <a:lnTo>
                    <a:pt x="1765839" y="4018649"/>
                  </a:lnTo>
                  <a:cubicBezTo>
                    <a:pt x="1729528" y="4015616"/>
                    <a:pt x="1692003" y="4012496"/>
                    <a:pt x="1655000" y="4007816"/>
                  </a:cubicBezTo>
                  <a:cubicBezTo>
                    <a:pt x="1564178" y="3996984"/>
                    <a:pt x="1481504" y="3982858"/>
                    <a:pt x="1402382" y="3964573"/>
                  </a:cubicBezTo>
                  <a:cubicBezTo>
                    <a:pt x="1317886" y="3945074"/>
                    <a:pt x="1234519" y="3919856"/>
                    <a:pt x="1154617" y="3889696"/>
                  </a:cubicBezTo>
                  <a:cubicBezTo>
                    <a:pt x="1075495" y="3859799"/>
                    <a:pt x="996114" y="3823228"/>
                    <a:pt x="918639" y="3780850"/>
                  </a:cubicBezTo>
                  <a:cubicBezTo>
                    <a:pt x="857543" y="3746706"/>
                    <a:pt x="797920" y="3708834"/>
                    <a:pt x="741589" y="3668278"/>
                  </a:cubicBezTo>
                  <a:cubicBezTo>
                    <a:pt x="501863" y="3527345"/>
                    <a:pt x="286341" y="3348667"/>
                    <a:pt x="103549" y="3140728"/>
                  </a:cubicBezTo>
                  <a:lnTo>
                    <a:pt x="0" y="3015106"/>
                  </a:lnTo>
                  <a:lnTo>
                    <a:pt x="0" y="2484097"/>
                  </a:lnTo>
                  <a:lnTo>
                    <a:pt x="17188" y="2506324"/>
                  </a:lnTo>
                  <a:cubicBezTo>
                    <a:pt x="36254" y="2530676"/>
                    <a:pt x="56012" y="2555807"/>
                    <a:pt x="75252" y="2580765"/>
                  </a:cubicBezTo>
                  <a:cubicBezTo>
                    <a:pt x="95443" y="2606851"/>
                    <a:pt x="122048" y="2641256"/>
                    <a:pt x="148653" y="2676699"/>
                  </a:cubicBezTo>
                  <a:cubicBezTo>
                    <a:pt x="161306" y="2693426"/>
                    <a:pt x="173958" y="2710844"/>
                    <a:pt x="186177" y="2727656"/>
                  </a:cubicBezTo>
                  <a:cubicBezTo>
                    <a:pt x="197791" y="2743602"/>
                    <a:pt x="208797" y="2758768"/>
                    <a:pt x="219802" y="2773414"/>
                  </a:cubicBezTo>
                  <a:lnTo>
                    <a:pt x="219975" y="2773586"/>
                  </a:lnTo>
                  <a:lnTo>
                    <a:pt x="220149" y="2773760"/>
                  </a:lnTo>
                  <a:cubicBezTo>
                    <a:pt x="239128" y="2799846"/>
                    <a:pt x="259407" y="2826017"/>
                    <a:pt x="278992" y="2851322"/>
                  </a:cubicBezTo>
                  <a:lnTo>
                    <a:pt x="290344" y="2865967"/>
                  </a:lnTo>
                  <a:lnTo>
                    <a:pt x="296065" y="2873075"/>
                  </a:lnTo>
                  <a:cubicBezTo>
                    <a:pt x="318075" y="2900286"/>
                    <a:pt x="340695" y="2928451"/>
                    <a:pt x="363834" y="2955229"/>
                  </a:cubicBezTo>
                  <a:cubicBezTo>
                    <a:pt x="414704" y="3014852"/>
                    <a:pt x="467047" y="3071355"/>
                    <a:pt x="519304" y="3123178"/>
                  </a:cubicBezTo>
                  <a:cubicBezTo>
                    <a:pt x="630577" y="3232979"/>
                    <a:pt x="747655" y="3327005"/>
                    <a:pt x="867075" y="3402488"/>
                  </a:cubicBezTo>
                  <a:cubicBezTo>
                    <a:pt x="934671" y="3444865"/>
                    <a:pt x="997241" y="3479096"/>
                    <a:pt x="1058596" y="3507088"/>
                  </a:cubicBezTo>
                  <a:lnTo>
                    <a:pt x="1058770" y="3507175"/>
                  </a:lnTo>
                  <a:lnTo>
                    <a:pt x="1058943" y="3507262"/>
                  </a:lnTo>
                  <a:cubicBezTo>
                    <a:pt x="1121339" y="3536639"/>
                    <a:pt x="1189368" y="3563245"/>
                    <a:pt x="1261123" y="3586297"/>
                  </a:cubicBezTo>
                  <a:cubicBezTo>
                    <a:pt x="1327160" y="3607528"/>
                    <a:pt x="1398222" y="3625987"/>
                    <a:pt x="1472230" y="3640980"/>
                  </a:cubicBezTo>
                  <a:cubicBezTo>
                    <a:pt x="1506288" y="3647739"/>
                    <a:pt x="1542426" y="3653805"/>
                    <a:pt x="1579344" y="3659005"/>
                  </a:cubicBezTo>
                  <a:cubicBezTo>
                    <a:pt x="1614008" y="3663857"/>
                    <a:pt x="1650232" y="3667931"/>
                    <a:pt x="1686890" y="3671225"/>
                  </a:cubicBezTo>
                  <a:cubicBezTo>
                    <a:pt x="1756999" y="3677637"/>
                    <a:pt x="1829794" y="3680757"/>
                    <a:pt x="1909524" y="3680931"/>
                  </a:cubicBezTo>
                  <a:lnTo>
                    <a:pt x="1920703" y="3680931"/>
                  </a:lnTo>
                  <a:cubicBezTo>
                    <a:pt x="1925642" y="3681018"/>
                    <a:pt x="1930496" y="3681018"/>
                    <a:pt x="1935434" y="3681018"/>
                  </a:cubicBezTo>
                  <a:cubicBezTo>
                    <a:pt x="1947307" y="3681018"/>
                    <a:pt x="1956146" y="3680931"/>
                    <a:pt x="1964120" y="3680584"/>
                  </a:cubicBezTo>
                  <a:lnTo>
                    <a:pt x="1964379" y="3680584"/>
                  </a:lnTo>
                  <a:lnTo>
                    <a:pt x="1964639" y="3680584"/>
                  </a:lnTo>
                  <a:lnTo>
                    <a:pt x="1991591" y="3679891"/>
                  </a:lnTo>
                  <a:lnTo>
                    <a:pt x="2018717" y="3678503"/>
                  </a:lnTo>
                  <a:cubicBezTo>
                    <a:pt x="2049567" y="3677118"/>
                    <a:pt x="2082412" y="3674257"/>
                    <a:pt x="2124963" y="3669231"/>
                  </a:cubicBezTo>
                  <a:cubicBezTo>
                    <a:pt x="2263187" y="3652332"/>
                    <a:pt x="2401412" y="3614981"/>
                    <a:pt x="2535738" y="3558218"/>
                  </a:cubicBezTo>
                  <a:cubicBezTo>
                    <a:pt x="2597354" y="3532480"/>
                    <a:pt x="2661136" y="3500848"/>
                    <a:pt x="2730812" y="3461503"/>
                  </a:cubicBezTo>
                  <a:cubicBezTo>
                    <a:pt x="2790781" y="3427879"/>
                    <a:pt x="2852657" y="3389229"/>
                    <a:pt x="2920080" y="3343298"/>
                  </a:cubicBezTo>
                  <a:cubicBezTo>
                    <a:pt x="2975543" y="3305514"/>
                    <a:pt x="3034385" y="3262790"/>
                    <a:pt x="3105101" y="3208887"/>
                  </a:cubicBezTo>
                  <a:cubicBezTo>
                    <a:pt x="3136127" y="3185315"/>
                    <a:pt x="3167411" y="3160616"/>
                    <a:pt x="3196443" y="3137650"/>
                  </a:cubicBezTo>
                  <a:lnTo>
                    <a:pt x="3289603" y="3063123"/>
                  </a:lnTo>
                  <a:cubicBezTo>
                    <a:pt x="3342033" y="3021525"/>
                    <a:pt x="3395243" y="2980187"/>
                    <a:pt x="3446634" y="2940150"/>
                  </a:cubicBezTo>
                  <a:cubicBezTo>
                    <a:pt x="3518216" y="2884427"/>
                    <a:pt x="3592311" y="2826798"/>
                    <a:pt x="3662420" y="2769601"/>
                  </a:cubicBezTo>
                  <a:cubicBezTo>
                    <a:pt x="3806018" y="2653389"/>
                    <a:pt x="3909664" y="2559013"/>
                    <a:pt x="3998319" y="2463860"/>
                  </a:cubicBezTo>
                  <a:cubicBezTo>
                    <a:pt x="4052308" y="2405537"/>
                    <a:pt x="4097806" y="2350333"/>
                    <a:pt x="4137238" y="2295217"/>
                  </a:cubicBezTo>
                  <a:cubicBezTo>
                    <a:pt x="4181694" y="2232560"/>
                    <a:pt x="4217572" y="2172592"/>
                    <a:pt x="4247124" y="2111582"/>
                  </a:cubicBezTo>
                  <a:cubicBezTo>
                    <a:pt x="4308913" y="1985577"/>
                    <a:pt x="4347564" y="1847178"/>
                    <a:pt x="4361949" y="1700374"/>
                  </a:cubicBezTo>
                  <a:cubicBezTo>
                    <a:pt x="4365329" y="1665537"/>
                    <a:pt x="4367496" y="1628532"/>
                    <a:pt x="4368449" y="1590747"/>
                  </a:cubicBezTo>
                  <a:lnTo>
                    <a:pt x="4368536" y="1586502"/>
                  </a:lnTo>
                  <a:cubicBezTo>
                    <a:pt x="4368796" y="1569516"/>
                    <a:pt x="4369057" y="1552097"/>
                    <a:pt x="4368796" y="1534158"/>
                  </a:cubicBezTo>
                  <a:cubicBezTo>
                    <a:pt x="4368796" y="1528612"/>
                    <a:pt x="4368710" y="1523152"/>
                    <a:pt x="4368710" y="1517606"/>
                  </a:cubicBezTo>
                  <a:cubicBezTo>
                    <a:pt x="4368710" y="1504000"/>
                    <a:pt x="4368623" y="1490047"/>
                    <a:pt x="4368189" y="1476095"/>
                  </a:cubicBezTo>
                  <a:cubicBezTo>
                    <a:pt x="4366715" y="1397060"/>
                    <a:pt x="4362817" y="1319238"/>
                    <a:pt x="4356749" y="1244884"/>
                  </a:cubicBezTo>
                  <a:cubicBezTo>
                    <a:pt x="4343144" y="1083520"/>
                    <a:pt x="4319745" y="929522"/>
                    <a:pt x="4287074" y="787052"/>
                  </a:cubicBezTo>
                  <a:cubicBezTo>
                    <a:pt x="4251284" y="631321"/>
                    <a:pt x="4204139" y="482958"/>
                    <a:pt x="4147029" y="346032"/>
                  </a:cubicBezTo>
                  <a:cubicBezTo>
                    <a:pt x="4132211" y="310328"/>
                    <a:pt x="4116439" y="274710"/>
                    <a:pt x="4100319" y="240307"/>
                  </a:cubicBezTo>
                  <a:cubicBezTo>
                    <a:pt x="4084547" y="207028"/>
                    <a:pt x="4067041" y="172277"/>
                    <a:pt x="4048323" y="136833"/>
                  </a:cubicBezTo>
                  <a:close/>
                  <a:moveTo>
                    <a:pt x="0" y="0"/>
                  </a:moveTo>
                  <a:lnTo>
                    <a:pt x="278246" y="0"/>
                  </a:lnTo>
                  <a:lnTo>
                    <a:pt x="193425" y="86981"/>
                  </a:lnTo>
                  <a:cubicBezTo>
                    <a:pt x="142241" y="144090"/>
                    <a:pt x="93754" y="203041"/>
                    <a:pt x="48300" y="263444"/>
                  </a:cubicBezTo>
                  <a:lnTo>
                    <a:pt x="0" y="33388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baby's hand and fingers&#10;&#10;AI-generated content may be incorrect.">
            <a:extLst>
              <a:ext uri="{FF2B5EF4-FFF2-40B4-BE49-F238E27FC236}">
                <a16:creationId xmlns:a16="http://schemas.microsoft.com/office/drawing/2014/main" id="{2D409812-7932-1654-41F8-F40112BE803C}"/>
              </a:ext>
            </a:extLst>
          </p:cNvPr>
          <p:cNvPicPr>
            <a:picLocks noChangeAspect="1"/>
          </p:cNvPicPr>
          <p:nvPr/>
        </p:nvPicPr>
        <p:blipFill>
          <a:blip r:embed="rId3">
            <a:alphaModFix/>
          </a:blip>
          <a:srcRect l="52200" r="5063" b="-1"/>
          <a:stretch>
            <a:fillRect/>
          </a:stretch>
        </p:blipFill>
        <p:spPr>
          <a:xfrm>
            <a:off x="3462558" y="2564970"/>
            <a:ext cx="2979798" cy="2945874"/>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grpSp>
        <p:nvGrpSpPr>
          <p:cNvPr id="66" name="Graphic 4">
            <a:extLst>
              <a:ext uri="{FF2B5EF4-FFF2-40B4-BE49-F238E27FC236}">
                <a16:creationId xmlns:a16="http://schemas.microsoft.com/office/drawing/2014/main" id="{DE51D1B5-E12D-46A1-B0B3-7BAB36C342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125938" y="2543765"/>
            <a:ext cx="3375140" cy="3326212"/>
            <a:chOff x="3414665" y="738154"/>
            <a:chExt cx="5366579" cy="5378461"/>
          </a:xfrm>
          <a:solidFill>
            <a:schemeClr val="bg1">
              <a:alpha val="30000"/>
            </a:schemeClr>
          </a:solidFill>
        </p:grpSpPr>
        <p:sp>
          <p:nvSpPr>
            <p:cNvPr id="67" name="Freeform: Shape 66">
              <a:extLst>
                <a:ext uri="{FF2B5EF4-FFF2-40B4-BE49-F238E27FC236}">
                  <a16:creationId xmlns:a16="http://schemas.microsoft.com/office/drawing/2014/main" id="{DCD62F51-9CF9-43CF-BD8B-D030D6711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46" cy="5278088"/>
            </a:xfrm>
            <a:custGeom>
              <a:avLst/>
              <a:gdLst>
                <a:gd name="connsiteX0" fmla="*/ 2413047 w 5098846"/>
                <a:gd name="connsiteY0" fmla="*/ 571500 h 5278088"/>
                <a:gd name="connsiteX1" fmla="*/ 2488866 w 5098846"/>
                <a:gd name="connsiteY1" fmla="*/ 572738 h 5278088"/>
                <a:gd name="connsiteX2" fmla="*/ 2498486 w 5098846"/>
                <a:gd name="connsiteY2" fmla="*/ 573024 h 5278088"/>
                <a:gd name="connsiteX3" fmla="*/ 2508107 w 5098846"/>
                <a:gd name="connsiteY3" fmla="*/ 573024 h 5278088"/>
                <a:gd name="connsiteX4" fmla="*/ 2513345 w 5098846"/>
                <a:gd name="connsiteY4" fmla="*/ 573024 h 5278088"/>
                <a:gd name="connsiteX5" fmla="*/ 3401742 w 5098846"/>
                <a:gd name="connsiteY5" fmla="*/ 751904 h 5278088"/>
                <a:gd name="connsiteX6" fmla="*/ 4014200 w 5098846"/>
                <a:gd name="connsiteY6" fmla="*/ 1210532 h 5278088"/>
                <a:gd name="connsiteX7" fmla="*/ 4395390 w 5098846"/>
                <a:gd name="connsiteY7" fmla="*/ 1879473 h 5278088"/>
                <a:gd name="connsiteX8" fmla="*/ 4527311 w 5098846"/>
                <a:gd name="connsiteY8" fmla="*/ 2668334 h 5278088"/>
                <a:gd name="connsiteX9" fmla="*/ 4399010 w 5098846"/>
                <a:gd name="connsiteY9" fmla="*/ 3439001 h 5278088"/>
                <a:gd name="connsiteX10" fmla="*/ 4025820 w 5098846"/>
                <a:gd name="connsiteY10" fmla="*/ 4084796 h 5278088"/>
                <a:gd name="connsiteX11" fmla="*/ 3412982 w 5098846"/>
                <a:gd name="connsiteY11" fmla="*/ 4529328 h 5278088"/>
                <a:gd name="connsiteX12" fmla="*/ 2496676 w 5098846"/>
                <a:gd name="connsiteY12" fmla="*/ 4705065 h 5278088"/>
                <a:gd name="connsiteX13" fmla="*/ 2489438 w 5098846"/>
                <a:gd name="connsiteY13" fmla="*/ 4705065 h 5278088"/>
                <a:gd name="connsiteX14" fmla="*/ 2479532 w 5098846"/>
                <a:gd name="connsiteY14" fmla="*/ 4705065 h 5278088"/>
                <a:gd name="connsiteX15" fmla="*/ 2469626 w 5098846"/>
                <a:gd name="connsiteY15" fmla="*/ 4705350 h 5278088"/>
                <a:gd name="connsiteX16" fmla="*/ 2389520 w 5098846"/>
                <a:gd name="connsiteY16" fmla="*/ 4706684 h 5278088"/>
                <a:gd name="connsiteX17" fmla="*/ 1585039 w 5098846"/>
                <a:gd name="connsiteY17" fmla="*/ 4538853 h 5278088"/>
                <a:gd name="connsiteX18" fmla="*/ 1036970 w 5098846"/>
                <a:gd name="connsiteY18" fmla="*/ 4105656 h 5278088"/>
                <a:gd name="connsiteX19" fmla="*/ 691880 w 5098846"/>
                <a:gd name="connsiteY19" fmla="*/ 3456718 h 5278088"/>
                <a:gd name="connsiteX20" fmla="*/ 571674 w 5098846"/>
                <a:gd name="connsiteY20" fmla="*/ 2673953 h 5278088"/>
                <a:gd name="connsiteX21" fmla="*/ 696166 w 5098846"/>
                <a:gd name="connsiteY21" fmla="*/ 1870710 h 5278088"/>
                <a:gd name="connsiteX22" fmla="*/ 1052782 w 5098846"/>
                <a:gd name="connsiteY22" fmla="*/ 1195959 h 5278088"/>
                <a:gd name="connsiteX23" fmla="*/ 1612090 w 5098846"/>
                <a:gd name="connsiteY23" fmla="*/ 744569 h 5278088"/>
                <a:gd name="connsiteX24" fmla="*/ 2413047 w 5098846"/>
                <a:gd name="connsiteY24" fmla="*/ 571500 h 5278088"/>
                <a:gd name="connsiteX25" fmla="*/ 2413047 w 5098846"/>
                <a:gd name="connsiteY25" fmla="*/ 0 h 5278088"/>
                <a:gd name="connsiteX26" fmla="*/ 2389425 w 5098846"/>
                <a:gd name="connsiteY26" fmla="*/ 5278089 h 5278088"/>
                <a:gd name="connsiteX27" fmla="*/ 2488104 w 5098846"/>
                <a:gd name="connsiteY27" fmla="*/ 5276469 h 5278088"/>
                <a:gd name="connsiteX28" fmla="*/ 2496676 w 5098846"/>
                <a:gd name="connsiteY28" fmla="*/ 5276469 h 5278088"/>
                <a:gd name="connsiteX29" fmla="*/ 2513441 w 5098846"/>
                <a:gd name="connsiteY29" fmla="*/ 1524 h 5278088"/>
                <a:gd name="connsiteX30" fmla="*/ 2507535 w 5098846"/>
                <a:gd name="connsiteY30" fmla="*/ 1524 h 5278088"/>
                <a:gd name="connsiteX31" fmla="*/ 2413047 w 5098846"/>
                <a:gd name="connsiteY31" fmla="*/ 0 h 5278088"/>
                <a:gd name="connsiteX32" fmla="*/ 2413047 w 5098846"/>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46" h="5278088">
                  <a:moveTo>
                    <a:pt x="2413047" y="571500"/>
                  </a:moveTo>
                  <a:cubicBezTo>
                    <a:pt x="2438384" y="571500"/>
                    <a:pt x="2463244" y="571881"/>
                    <a:pt x="2488866" y="572738"/>
                  </a:cubicBezTo>
                  <a:lnTo>
                    <a:pt x="2498486" y="573024"/>
                  </a:lnTo>
                  <a:lnTo>
                    <a:pt x="2508107" y="573024"/>
                  </a:lnTo>
                  <a:lnTo>
                    <a:pt x="2513345" y="573024"/>
                  </a:lnTo>
                  <a:cubicBezTo>
                    <a:pt x="2841101" y="573024"/>
                    <a:pt x="3139995" y="633222"/>
                    <a:pt x="3401742" y="751904"/>
                  </a:cubicBezTo>
                  <a:cubicBezTo>
                    <a:pt x="3637295" y="858774"/>
                    <a:pt x="3843416" y="1013079"/>
                    <a:pt x="4014200" y="1210532"/>
                  </a:cubicBezTo>
                  <a:cubicBezTo>
                    <a:pt x="4178601" y="1400651"/>
                    <a:pt x="4306903" y="1625727"/>
                    <a:pt x="4395390" y="1879473"/>
                  </a:cubicBezTo>
                  <a:cubicBezTo>
                    <a:pt x="4482925" y="2130362"/>
                    <a:pt x="4527311" y="2395728"/>
                    <a:pt x="4527311" y="2668334"/>
                  </a:cubicBezTo>
                  <a:cubicBezTo>
                    <a:pt x="4527311" y="2936843"/>
                    <a:pt x="4484163" y="3196114"/>
                    <a:pt x="4399010" y="3439001"/>
                  </a:cubicBezTo>
                  <a:cubicBezTo>
                    <a:pt x="4312808" y="3684937"/>
                    <a:pt x="4187269" y="3902202"/>
                    <a:pt x="4025820" y="4084796"/>
                  </a:cubicBezTo>
                  <a:cubicBezTo>
                    <a:pt x="3856751" y="4276058"/>
                    <a:pt x="3650535" y="4425601"/>
                    <a:pt x="3412982" y="4529328"/>
                  </a:cubicBezTo>
                  <a:cubicBezTo>
                    <a:pt x="3145710" y="4645914"/>
                    <a:pt x="2837481" y="4705065"/>
                    <a:pt x="2496676" y="4705065"/>
                  </a:cubicBezTo>
                  <a:lnTo>
                    <a:pt x="2489438" y="4705065"/>
                  </a:lnTo>
                  <a:lnTo>
                    <a:pt x="2479532" y="4705065"/>
                  </a:lnTo>
                  <a:lnTo>
                    <a:pt x="2469626" y="4705350"/>
                  </a:lnTo>
                  <a:cubicBezTo>
                    <a:pt x="2442765" y="4706207"/>
                    <a:pt x="2415809" y="4706684"/>
                    <a:pt x="2389520" y="4706684"/>
                  </a:cubicBezTo>
                  <a:cubicBezTo>
                    <a:pt x="2090245" y="4706684"/>
                    <a:pt x="1819640" y="4650200"/>
                    <a:pt x="1585039" y="4538853"/>
                  </a:cubicBezTo>
                  <a:cubicBezTo>
                    <a:pt x="1373774" y="4438555"/>
                    <a:pt x="1189370" y="4292823"/>
                    <a:pt x="1036970" y="4105656"/>
                  </a:cubicBezTo>
                  <a:cubicBezTo>
                    <a:pt x="888095" y="3922871"/>
                    <a:pt x="771985" y="3704463"/>
                    <a:pt x="691880" y="3456718"/>
                  </a:cubicBezTo>
                  <a:cubicBezTo>
                    <a:pt x="612060" y="3210020"/>
                    <a:pt x="571674" y="2946749"/>
                    <a:pt x="571674" y="2673953"/>
                  </a:cubicBezTo>
                  <a:cubicBezTo>
                    <a:pt x="571674" y="2396109"/>
                    <a:pt x="613584" y="2125790"/>
                    <a:pt x="696166" y="1870710"/>
                  </a:cubicBezTo>
                  <a:cubicBezTo>
                    <a:pt x="779224" y="1614011"/>
                    <a:pt x="899239" y="1387031"/>
                    <a:pt x="1052782" y="1195959"/>
                  </a:cubicBezTo>
                  <a:cubicBezTo>
                    <a:pt x="1209563" y="1000887"/>
                    <a:pt x="1397777" y="848963"/>
                    <a:pt x="1612090" y="744569"/>
                  </a:cubicBezTo>
                  <a:cubicBezTo>
                    <a:pt x="1847548" y="629698"/>
                    <a:pt x="2117105" y="571500"/>
                    <a:pt x="2413047" y="57150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674"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B245C1E2-FDA8-4E4F-92F2-DE5D880E6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a:p>
          </p:txBody>
        </p:sp>
        <p:sp useBgFill="1">
          <p:nvSpPr>
            <p:cNvPr id="69" name="Freeform: Shape 68">
              <a:extLst>
                <a:ext uri="{FF2B5EF4-FFF2-40B4-BE49-F238E27FC236}">
                  <a16:creationId xmlns:a16="http://schemas.microsoft.com/office/drawing/2014/main" id="{F00387E4-31F7-4BBB-A9C7-508D62215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grpSp>
        <p:nvGrpSpPr>
          <p:cNvPr id="70" name="Group 69">
            <a:extLst>
              <a:ext uri="{FF2B5EF4-FFF2-40B4-BE49-F238E27FC236}">
                <a16:creationId xmlns:a16="http://schemas.microsoft.com/office/drawing/2014/main" id="{51AC3D20-E4ED-49E6-AADF-E32D5427E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32" y="3757558"/>
            <a:ext cx="3606713" cy="3109922"/>
            <a:chOff x="6642" y="3804226"/>
            <a:chExt cx="3664532" cy="3063253"/>
          </a:xfrm>
        </p:grpSpPr>
        <p:sp>
          <p:nvSpPr>
            <p:cNvPr id="71" name="Freeform: Shape 70">
              <a:extLst>
                <a:ext uri="{FF2B5EF4-FFF2-40B4-BE49-F238E27FC236}">
                  <a16:creationId xmlns:a16="http://schemas.microsoft.com/office/drawing/2014/main" id="{21CA964C-EED3-4447-826F-685E33AE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638819 h 2928886"/>
                <a:gd name="connsiteX1" fmla="*/ 31090 w 3481139"/>
                <a:gd name="connsiteY1" fmla="*/ 2704150 h 2928886"/>
                <a:gd name="connsiteX2" fmla="*/ 120149 w 3481139"/>
                <a:gd name="connsiteY2" fmla="*/ 2845955 h 2928886"/>
                <a:gd name="connsiteX3" fmla="*/ 185501 w 3481139"/>
                <a:gd name="connsiteY3" fmla="*/ 2928886 h 2928886"/>
                <a:gd name="connsiteX4" fmla="*/ 0 w 3481139"/>
                <a:gd name="connsiteY4" fmla="*/ 2928886 h 2928886"/>
                <a:gd name="connsiteX5" fmla="*/ 1421035 w 3481139"/>
                <a:gd name="connsiteY5" fmla="*/ 1378 h 2928886"/>
                <a:gd name="connsiteX6" fmla="*/ 2605678 w 3481139"/>
                <a:gd name="connsiteY6" fmla="*/ 348168 h 2928886"/>
                <a:gd name="connsiteX7" fmla="*/ 3411215 w 3481139"/>
                <a:gd name="connsiteY7" fmla="*/ 1492067 h 2928886"/>
                <a:gd name="connsiteX8" fmla="*/ 3306857 w 3481139"/>
                <a:gd name="connsiteY8" fmla="*/ 2839295 h 2928886"/>
                <a:gd name="connsiteX9" fmla="*/ 3261670 w 3481139"/>
                <a:gd name="connsiteY9" fmla="*/ 2928886 h 2928886"/>
                <a:gd name="connsiteX10" fmla="*/ 2857174 w 3481139"/>
                <a:gd name="connsiteY10" fmla="*/ 2928886 h 2928886"/>
                <a:gd name="connsiteX11" fmla="*/ 2915377 w 3481139"/>
                <a:gd name="connsiteY11" fmla="*/ 2836712 h 2928886"/>
                <a:gd name="connsiteX12" fmla="*/ 3115608 w 3481139"/>
                <a:gd name="connsiteY12" fmla="*/ 2239047 h 2928886"/>
                <a:gd name="connsiteX13" fmla="*/ 3072115 w 3481139"/>
                <a:gd name="connsiteY13" fmla="*/ 1582856 h 2928886"/>
                <a:gd name="connsiteX14" fmla="*/ 2816844 w 3481139"/>
                <a:gd name="connsiteY14" fmla="*/ 1040240 h 2928886"/>
                <a:gd name="connsiteX15" fmla="*/ 2406710 w 3481139"/>
                <a:gd name="connsiteY15" fmla="*/ 637298 h 2928886"/>
                <a:gd name="connsiteX16" fmla="*/ 1778438 w 3481139"/>
                <a:gd name="connsiteY16" fmla="*/ 376813 h 2928886"/>
                <a:gd name="connsiteX17" fmla="*/ 1082136 w 3481139"/>
                <a:gd name="connsiteY17" fmla="*/ 405400 h 2928886"/>
                <a:gd name="connsiteX18" fmla="*/ 770453 w 3481139"/>
                <a:gd name="connsiteY18" fmla="*/ 610712 h 2928886"/>
                <a:gd name="connsiteX19" fmla="*/ 504311 w 3481139"/>
                <a:gd name="connsiteY19" fmla="*/ 1053517 h 2928886"/>
                <a:gd name="connsiteX20" fmla="*/ 370837 w 3481139"/>
                <a:gd name="connsiteY20" fmla="*/ 1303660 h 2928886"/>
                <a:gd name="connsiteX21" fmla="*/ 18332 w 3481139"/>
                <a:gd name="connsiteY21" fmla="*/ 1735234 h 2928886"/>
                <a:gd name="connsiteX22" fmla="*/ 0 w 3481139"/>
                <a:gd name="connsiteY22" fmla="*/ 1752611 h 2928886"/>
                <a:gd name="connsiteX23" fmla="*/ 0 w 3481139"/>
                <a:gd name="connsiteY23" fmla="*/ 1233485 h 2928886"/>
                <a:gd name="connsiteX24" fmla="*/ 18046 w 3481139"/>
                <a:gd name="connsiteY24" fmla="*/ 1208183 h 2928886"/>
                <a:gd name="connsiteX25" fmla="*/ 65393 w 3481139"/>
                <a:gd name="connsiteY25" fmla="*/ 1130865 h 2928886"/>
                <a:gd name="connsiteX26" fmla="*/ 991384 w 3481139"/>
                <a:gd name="connsiteY26" fmla="*/ 66436 h 2928886"/>
                <a:gd name="connsiteX27" fmla="*/ 1421035 w 3481139"/>
                <a:gd name="connsiteY27"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81139" h="2928886">
                  <a:moveTo>
                    <a:pt x="0" y="2638819"/>
                  </a:moveTo>
                  <a:lnTo>
                    <a:pt x="31090" y="2704150"/>
                  </a:lnTo>
                  <a:cubicBezTo>
                    <a:pt x="57644" y="2752264"/>
                    <a:pt x="87419" y="2799634"/>
                    <a:pt x="120149" y="2845955"/>
                  </a:cubicBezTo>
                  <a:lnTo>
                    <a:pt x="185501"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857174" y="2928886"/>
                  </a:lnTo>
                  <a:lnTo>
                    <a:pt x="2915377" y="2836712"/>
                  </a:lnTo>
                  <a:cubicBezTo>
                    <a:pt x="3020179" y="2651516"/>
                    <a:pt x="3087510" y="2450417"/>
                    <a:pt x="3115608" y="2239047"/>
                  </a:cubicBezTo>
                  <a:cubicBezTo>
                    <a:pt x="3144700" y="2019998"/>
                    <a:pt x="3130088" y="1799215"/>
                    <a:pt x="3072115" y="1582856"/>
                  </a:cubicBezTo>
                  <a:cubicBezTo>
                    <a:pt x="3019429" y="1386229"/>
                    <a:pt x="2933521" y="1203663"/>
                    <a:pt x="2816844" y="1040240"/>
                  </a:cubicBezTo>
                  <a:cubicBezTo>
                    <a:pt x="2704247" y="882558"/>
                    <a:pt x="2566242" y="746942"/>
                    <a:pt x="2406710" y="637298"/>
                  </a:cubicBezTo>
                  <a:cubicBezTo>
                    <a:pt x="2218030" y="507559"/>
                    <a:pt x="2000748" y="417531"/>
                    <a:pt x="1778438" y="376813"/>
                  </a:cubicBezTo>
                  <a:cubicBezTo>
                    <a:pt x="1545966" y="334240"/>
                    <a:pt x="1311716" y="343884"/>
                    <a:pt x="1082136" y="405400"/>
                  </a:cubicBezTo>
                  <a:cubicBezTo>
                    <a:pt x="957109" y="438901"/>
                    <a:pt x="861000" y="502225"/>
                    <a:pt x="770453" y="610712"/>
                  </a:cubicBezTo>
                  <a:cubicBezTo>
                    <a:pt x="672863" y="727627"/>
                    <a:pt x="591021" y="885960"/>
                    <a:pt x="504311" y="1053517"/>
                  </a:cubicBezTo>
                  <a:cubicBezTo>
                    <a:pt x="462225" y="1134849"/>
                    <a:pt x="418774" y="1218945"/>
                    <a:pt x="370837" y="1303660"/>
                  </a:cubicBezTo>
                  <a:cubicBezTo>
                    <a:pt x="249038" y="1518990"/>
                    <a:pt x="115673" y="1643965"/>
                    <a:pt x="18332" y="1735234"/>
                  </a:cubicBezTo>
                  <a:lnTo>
                    <a:pt x="0" y="1752611"/>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71">
              <a:extLst>
                <a:ext uri="{FF2B5EF4-FFF2-40B4-BE49-F238E27FC236}">
                  <a16:creationId xmlns:a16="http://schemas.microsoft.com/office/drawing/2014/main" id="{54482870-6C00-4014-90C6-638B19BB54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3" y="3938592"/>
              <a:ext cx="3481139" cy="2928886"/>
            </a:xfrm>
            <a:custGeom>
              <a:avLst/>
              <a:gdLst>
                <a:gd name="connsiteX0" fmla="*/ 0 w 3481139"/>
                <a:gd name="connsiteY0" fmla="*/ 2454676 h 2928886"/>
                <a:gd name="connsiteX1" fmla="*/ 23037 w 3481139"/>
                <a:gd name="connsiteY1" fmla="*/ 2524361 h 2928886"/>
                <a:gd name="connsiteX2" fmla="*/ 92498 w 3481139"/>
                <a:gd name="connsiteY2" fmla="*/ 2670254 h 2928886"/>
                <a:gd name="connsiteX3" fmla="*/ 177819 w 3481139"/>
                <a:gd name="connsiteY3" fmla="*/ 2806016 h 2928886"/>
                <a:gd name="connsiteX4" fmla="*/ 274733 w 3481139"/>
                <a:gd name="connsiteY4" fmla="*/ 2928886 h 2928886"/>
                <a:gd name="connsiteX5" fmla="*/ 0 w 3481139"/>
                <a:gd name="connsiteY5" fmla="*/ 2928886 h 2928886"/>
                <a:gd name="connsiteX6" fmla="*/ 1421035 w 3481139"/>
                <a:gd name="connsiteY6" fmla="*/ 1378 h 2928886"/>
                <a:gd name="connsiteX7" fmla="*/ 2605678 w 3481139"/>
                <a:gd name="connsiteY7" fmla="*/ 348168 h 2928886"/>
                <a:gd name="connsiteX8" fmla="*/ 3411215 w 3481139"/>
                <a:gd name="connsiteY8" fmla="*/ 1492067 h 2928886"/>
                <a:gd name="connsiteX9" fmla="*/ 3306857 w 3481139"/>
                <a:gd name="connsiteY9" fmla="*/ 2839295 h 2928886"/>
                <a:gd name="connsiteX10" fmla="*/ 3261670 w 3481139"/>
                <a:gd name="connsiteY10" fmla="*/ 2928886 h 2928886"/>
                <a:gd name="connsiteX11" fmla="*/ 2774329 w 3481139"/>
                <a:gd name="connsiteY11" fmla="*/ 2928886 h 2928886"/>
                <a:gd name="connsiteX12" fmla="*/ 2854316 w 3481139"/>
                <a:gd name="connsiteY12" fmla="*/ 2802203 h 2928886"/>
                <a:gd name="connsiteX13" fmla="*/ 3046067 w 3481139"/>
                <a:gd name="connsiteY13" fmla="*/ 2229848 h 2928886"/>
                <a:gd name="connsiteX14" fmla="*/ 3004330 w 3481139"/>
                <a:gd name="connsiteY14" fmla="*/ 1601092 h 2928886"/>
                <a:gd name="connsiteX15" fmla="*/ 2759775 w 3481139"/>
                <a:gd name="connsiteY15" fmla="*/ 1081112 h 2928886"/>
                <a:gd name="connsiteX16" fmla="*/ 2367007 w 3481139"/>
                <a:gd name="connsiteY16" fmla="*/ 695245 h 2928886"/>
                <a:gd name="connsiteX17" fmla="*/ 1765861 w 3481139"/>
                <a:gd name="connsiteY17" fmla="*/ 445951 h 2928886"/>
                <a:gd name="connsiteX18" fmla="*/ 1100322 w 3481139"/>
                <a:gd name="connsiteY18" fmla="*/ 473271 h 2928886"/>
                <a:gd name="connsiteX19" fmla="*/ 566662 w 3481139"/>
                <a:gd name="connsiteY19" fmla="*/ 1085790 h 2928886"/>
                <a:gd name="connsiteX20" fmla="*/ 431916 w 3481139"/>
                <a:gd name="connsiteY20" fmla="*/ 1338236 h 2928886"/>
                <a:gd name="connsiteX21" fmla="*/ 66359 w 3481139"/>
                <a:gd name="connsiteY21" fmla="*/ 1786460 h 2928886"/>
                <a:gd name="connsiteX22" fmla="*/ 1807 w 3481139"/>
                <a:gd name="connsiteY22" fmla="*/ 1848695 h 2928886"/>
                <a:gd name="connsiteX23" fmla="*/ 0 w 3481139"/>
                <a:gd name="connsiteY23" fmla="*/ 1850695 h 2928886"/>
                <a:gd name="connsiteX24" fmla="*/ 0 w 3481139"/>
                <a:gd name="connsiteY24" fmla="*/ 1233485 h 2928886"/>
                <a:gd name="connsiteX25" fmla="*/ 18046 w 3481139"/>
                <a:gd name="connsiteY25" fmla="*/ 1208183 h 2928886"/>
                <a:gd name="connsiteX26" fmla="*/ 65393 w 3481139"/>
                <a:gd name="connsiteY26" fmla="*/ 1130865 h 2928886"/>
                <a:gd name="connsiteX27" fmla="*/ 991384 w 3481139"/>
                <a:gd name="connsiteY27" fmla="*/ 66436 h 2928886"/>
                <a:gd name="connsiteX28" fmla="*/ 1421035 w 3481139"/>
                <a:gd name="connsiteY28" fmla="*/ 1378 h 2928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81139" h="2928886">
                  <a:moveTo>
                    <a:pt x="0" y="2454676"/>
                  </a:moveTo>
                  <a:lnTo>
                    <a:pt x="23037" y="2524361"/>
                  </a:lnTo>
                  <a:cubicBezTo>
                    <a:pt x="42843" y="2573572"/>
                    <a:pt x="66005" y="2622232"/>
                    <a:pt x="92498" y="2670254"/>
                  </a:cubicBezTo>
                  <a:cubicBezTo>
                    <a:pt x="117915" y="2716294"/>
                    <a:pt x="146441" y="2761645"/>
                    <a:pt x="177819" y="2806016"/>
                  </a:cubicBezTo>
                  <a:lnTo>
                    <a:pt x="274733" y="2928886"/>
                  </a:lnTo>
                  <a:lnTo>
                    <a:pt x="0" y="2928886"/>
                  </a:lnTo>
                  <a:close/>
                  <a:moveTo>
                    <a:pt x="1421035" y="1378"/>
                  </a:moveTo>
                  <a:cubicBezTo>
                    <a:pt x="1848323" y="-14790"/>
                    <a:pt x="2262193" y="111988"/>
                    <a:pt x="2605678" y="348168"/>
                  </a:cubicBezTo>
                  <a:cubicBezTo>
                    <a:pt x="2986690" y="610157"/>
                    <a:pt x="3281171" y="1006736"/>
                    <a:pt x="3411215" y="1492067"/>
                  </a:cubicBezTo>
                  <a:cubicBezTo>
                    <a:pt x="3536497" y="1959627"/>
                    <a:pt x="3488465" y="2432119"/>
                    <a:pt x="3306857" y="2839295"/>
                  </a:cubicBezTo>
                  <a:lnTo>
                    <a:pt x="3261670" y="2928886"/>
                  </a:lnTo>
                  <a:lnTo>
                    <a:pt x="2774329" y="2928886"/>
                  </a:lnTo>
                  <a:lnTo>
                    <a:pt x="2854316" y="2802203"/>
                  </a:lnTo>
                  <a:cubicBezTo>
                    <a:pt x="2954670" y="2624813"/>
                    <a:pt x="3019198" y="2432241"/>
                    <a:pt x="3046067" y="2229848"/>
                  </a:cubicBezTo>
                  <a:cubicBezTo>
                    <a:pt x="3073918" y="2019997"/>
                    <a:pt x="3059887" y="1808433"/>
                    <a:pt x="3004330" y="1601092"/>
                  </a:cubicBezTo>
                  <a:cubicBezTo>
                    <a:pt x="2953824" y="1412601"/>
                    <a:pt x="2871570" y="1237702"/>
                    <a:pt x="2759775" y="1081112"/>
                  </a:cubicBezTo>
                  <a:cubicBezTo>
                    <a:pt x="2651938" y="930074"/>
                    <a:pt x="2519787" y="800304"/>
                    <a:pt x="2367007" y="695245"/>
                  </a:cubicBezTo>
                  <a:cubicBezTo>
                    <a:pt x="2186422" y="571040"/>
                    <a:pt x="1978537" y="484889"/>
                    <a:pt x="1765861" y="445951"/>
                  </a:cubicBezTo>
                  <a:cubicBezTo>
                    <a:pt x="1543705" y="405264"/>
                    <a:pt x="1319800" y="414462"/>
                    <a:pt x="1100322" y="473271"/>
                  </a:cubicBezTo>
                  <a:cubicBezTo>
                    <a:pt x="859826" y="537712"/>
                    <a:pt x="751918" y="727591"/>
                    <a:pt x="566662" y="1085790"/>
                  </a:cubicBezTo>
                  <a:cubicBezTo>
                    <a:pt x="524297" y="1167705"/>
                    <a:pt x="480498" y="1252403"/>
                    <a:pt x="431916" y="1338236"/>
                  </a:cubicBezTo>
                  <a:cubicBezTo>
                    <a:pt x="304892" y="1562816"/>
                    <a:pt x="167019" y="1692123"/>
                    <a:pt x="66359" y="1786460"/>
                  </a:cubicBezTo>
                  <a:cubicBezTo>
                    <a:pt x="41685" y="1809641"/>
                    <a:pt x="19588" y="1830368"/>
                    <a:pt x="1807" y="1848695"/>
                  </a:cubicBezTo>
                  <a:lnTo>
                    <a:pt x="0" y="1850695"/>
                  </a:lnTo>
                  <a:lnTo>
                    <a:pt x="0" y="1233485"/>
                  </a:lnTo>
                  <a:lnTo>
                    <a:pt x="18046" y="1208183"/>
                  </a:lnTo>
                  <a:cubicBezTo>
                    <a:pt x="33947" y="1184196"/>
                    <a:pt x="49756" y="1158514"/>
                    <a:pt x="65393" y="1130865"/>
                  </a:cubicBezTo>
                  <a:cubicBezTo>
                    <a:pt x="315656" y="688463"/>
                    <a:pt x="466320" y="207127"/>
                    <a:pt x="991384" y="66436"/>
                  </a:cubicBezTo>
                  <a:cubicBezTo>
                    <a:pt x="1134686" y="28039"/>
                    <a:pt x="1278606" y="6767"/>
                    <a:pt x="1421035" y="1378"/>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73" name="Freeform: Shape 72">
              <a:extLst>
                <a:ext uri="{FF2B5EF4-FFF2-40B4-BE49-F238E27FC236}">
                  <a16:creationId xmlns:a16="http://schemas.microsoft.com/office/drawing/2014/main" id="{A97410C4-9F35-480D-AF41-9881677BAA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42" y="3804226"/>
              <a:ext cx="3664532" cy="3063253"/>
            </a:xfrm>
            <a:custGeom>
              <a:avLst/>
              <a:gdLst>
                <a:gd name="connsiteX0" fmla="*/ 1589544 w 3664532"/>
                <a:gd name="connsiteY0" fmla="*/ 1348 h 3063253"/>
                <a:gd name="connsiteX1" fmla="*/ 3592316 w 3664532"/>
                <a:gd name="connsiteY1" fmla="*/ 1577908 h 3063253"/>
                <a:gd name="connsiteX2" fmla="*/ 3464985 w 3664532"/>
                <a:gd name="connsiteY2" fmla="*/ 3019497 h 3063253"/>
                <a:gd name="connsiteX3" fmla="*/ 3441980 w 3664532"/>
                <a:gd name="connsiteY3" fmla="*/ 3063253 h 3063253"/>
                <a:gd name="connsiteX4" fmla="*/ 3180670 w 3664532"/>
                <a:gd name="connsiteY4" fmla="*/ 3063253 h 3063253"/>
                <a:gd name="connsiteX5" fmla="*/ 3224136 w 3664532"/>
                <a:gd name="connsiteY5" fmla="*/ 2966554 h 3063253"/>
                <a:gd name="connsiteX6" fmla="*/ 3355620 w 3664532"/>
                <a:gd name="connsiteY6" fmla="*/ 2437076 h 3063253"/>
                <a:gd name="connsiteX7" fmla="*/ 3363467 w 3664532"/>
                <a:gd name="connsiteY7" fmla="*/ 2076633 h 3063253"/>
                <a:gd name="connsiteX8" fmla="*/ 3304293 w 3664532"/>
                <a:gd name="connsiteY8" fmla="*/ 1722087 h 3063253"/>
                <a:gd name="connsiteX9" fmla="*/ 3182877 w 3664532"/>
                <a:gd name="connsiteY9" fmla="*/ 1384217 h 3063253"/>
                <a:gd name="connsiteX10" fmla="*/ 3001025 w 3664532"/>
                <a:gd name="connsiteY10" fmla="*/ 1074386 h 3063253"/>
                <a:gd name="connsiteX11" fmla="*/ 2477205 w 3664532"/>
                <a:gd name="connsiteY11" fmla="*/ 580474 h 3063253"/>
                <a:gd name="connsiteX12" fmla="*/ 1798691 w 3664532"/>
                <a:gd name="connsiteY12" fmla="*/ 315283 h 3063253"/>
                <a:gd name="connsiteX13" fmla="*/ 1753281 w 3664532"/>
                <a:gd name="connsiteY13" fmla="*/ 307175 h 3063253"/>
                <a:gd name="connsiteX14" fmla="*/ 1730532 w 3664532"/>
                <a:gd name="connsiteY14" fmla="*/ 303097 h 3063253"/>
                <a:gd name="connsiteX15" fmla="*/ 1707599 w 3664532"/>
                <a:gd name="connsiteY15" fmla="*/ 300231 h 3063253"/>
                <a:gd name="connsiteX16" fmla="*/ 1661716 w 3664532"/>
                <a:gd name="connsiteY16" fmla="*/ 294430 h 3063253"/>
                <a:gd name="connsiteX17" fmla="*/ 1615761 w 3664532"/>
                <a:gd name="connsiteY17" fmla="*/ 289448 h 3063253"/>
                <a:gd name="connsiteX18" fmla="*/ 1523276 w 3664532"/>
                <a:gd name="connsiteY18" fmla="*/ 282763 h 3063253"/>
                <a:gd name="connsiteX19" fmla="*/ 1430359 w 3664532"/>
                <a:gd name="connsiteY19" fmla="*/ 280699 h 3063253"/>
                <a:gd name="connsiteX20" fmla="*/ 1059060 w 3664532"/>
                <a:gd name="connsiteY20" fmla="*/ 318854 h 3063253"/>
                <a:gd name="connsiteX21" fmla="*/ 1012987 w 3664532"/>
                <a:gd name="connsiteY21" fmla="*/ 328075 h 3063253"/>
                <a:gd name="connsiteX22" fmla="*/ 968530 w 3664532"/>
                <a:gd name="connsiteY22" fmla="*/ 339260 h 3063253"/>
                <a:gd name="connsiteX23" fmla="*/ 924773 w 3664532"/>
                <a:gd name="connsiteY23" fmla="*/ 352511 h 3063253"/>
                <a:gd name="connsiteX24" fmla="*/ 881731 w 3664532"/>
                <a:gd name="connsiteY24" fmla="*/ 367896 h 3063253"/>
                <a:gd name="connsiteX25" fmla="*/ 839561 w 3664532"/>
                <a:gd name="connsiteY25" fmla="*/ 385444 h 3063253"/>
                <a:gd name="connsiteX26" fmla="*/ 798365 w 3664532"/>
                <a:gd name="connsiteY26" fmla="*/ 405276 h 3063253"/>
                <a:gd name="connsiteX27" fmla="*/ 758403 w 3664532"/>
                <a:gd name="connsiteY27" fmla="*/ 427539 h 3063253"/>
                <a:gd name="connsiteX28" fmla="*/ 719600 w 3664532"/>
                <a:gd name="connsiteY28" fmla="*/ 451961 h 3063253"/>
                <a:gd name="connsiteX29" fmla="*/ 577562 w 3664532"/>
                <a:gd name="connsiteY29" fmla="*/ 569522 h 3063253"/>
                <a:gd name="connsiteX30" fmla="*/ 456753 w 3664532"/>
                <a:gd name="connsiteY30" fmla="*/ 712062 h 3063253"/>
                <a:gd name="connsiteX31" fmla="*/ 353265 w 3664532"/>
                <a:gd name="connsiteY31" fmla="*/ 870162 h 3063253"/>
                <a:gd name="connsiteX32" fmla="*/ 305715 w 3664532"/>
                <a:gd name="connsiteY32" fmla="*/ 952522 h 3063253"/>
                <a:gd name="connsiteX33" fmla="*/ 260078 w 3664532"/>
                <a:gd name="connsiteY33" fmla="*/ 1036331 h 3063253"/>
                <a:gd name="connsiteX34" fmla="*/ 170320 w 3664532"/>
                <a:gd name="connsiteY34" fmla="*/ 1205796 h 3063253"/>
                <a:gd name="connsiteX35" fmla="*/ 124857 w 3664532"/>
                <a:gd name="connsiteY35" fmla="*/ 1290794 h 3063253"/>
                <a:gd name="connsiteX36" fmla="*/ 77228 w 3664532"/>
                <a:gd name="connsiteY36" fmla="*/ 1375573 h 3063253"/>
                <a:gd name="connsiteX37" fmla="*/ 23967 w 3664532"/>
                <a:gd name="connsiteY37" fmla="*/ 1458613 h 3063253"/>
                <a:gd name="connsiteX38" fmla="*/ 0 w 3664532"/>
                <a:gd name="connsiteY38" fmla="*/ 1490102 h 3063253"/>
                <a:gd name="connsiteX39" fmla="*/ 0 w 3664532"/>
                <a:gd name="connsiteY39" fmla="*/ 600302 h 3063253"/>
                <a:gd name="connsiteX40" fmla="*/ 7155 w 3664532"/>
                <a:gd name="connsiteY40" fmla="*/ 592928 h 3063253"/>
                <a:gd name="connsiteX41" fmla="*/ 940651 w 3664532"/>
                <a:gd name="connsiteY41" fmla="*/ 75740 h 3063253"/>
                <a:gd name="connsiteX42" fmla="*/ 1589544 w 3664532"/>
                <a:gd name="connsiteY42" fmla="*/ 1348 h 306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664532" h="3063253">
                  <a:moveTo>
                    <a:pt x="1589544" y="1348"/>
                  </a:moveTo>
                  <a:cubicBezTo>
                    <a:pt x="2513808" y="33842"/>
                    <a:pt x="3344091" y="651520"/>
                    <a:pt x="3592316" y="1577908"/>
                  </a:cubicBezTo>
                  <a:cubicBezTo>
                    <a:pt x="3725976" y="2076733"/>
                    <a:pt x="3668729" y="2582423"/>
                    <a:pt x="3464985" y="3019497"/>
                  </a:cubicBezTo>
                  <a:lnTo>
                    <a:pt x="3441980" y="3063253"/>
                  </a:lnTo>
                  <a:lnTo>
                    <a:pt x="3180670" y="3063253"/>
                  </a:lnTo>
                  <a:lnTo>
                    <a:pt x="3224136" y="2966554"/>
                  </a:lnTo>
                  <a:cubicBezTo>
                    <a:pt x="3291771" y="2795537"/>
                    <a:pt x="3335430" y="2617005"/>
                    <a:pt x="3355620" y="2437076"/>
                  </a:cubicBezTo>
                  <a:cubicBezTo>
                    <a:pt x="3368996" y="2317218"/>
                    <a:pt x="3372310" y="2196423"/>
                    <a:pt x="3363467" y="2076633"/>
                  </a:cubicBezTo>
                  <a:cubicBezTo>
                    <a:pt x="3354557" y="1956861"/>
                    <a:pt x="3334732" y="1838125"/>
                    <a:pt x="3304293" y="1722087"/>
                  </a:cubicBezTo>
                  <a:cubicBezTo>
                    <a:pt x="3274126" y="1605975"/>
                    <a:pt x="3233351" y="1492852"/>
                    <a:pt x="3182877" y="1384217"/>
                  </a:cubicBezTo>
                  <a:cubicBezTo>
                    <a:pt x="3132588" y="1275460"/>
                    <a:pt x="3071047" y="1171897"/>
                    <a:pt x="3001025" y="1074386"/>
                  </a:cubicBezTo>
                  <a:cubicBezTo>
                    <a:pt x="2860378" y="879817"/>
                    <a:pt x="2682723" y="710135"/>
                    <a:pt x="2477205" y="580474"/>
                  </a:cubicBezTo>
                  <a:cubicBezTo>
                    <a:pt x="2271686" y="450814"/>
                    <a:pt x="2040125" y="361195"/>
                    <a:pt x="1798691" y="315283"/>
                  </a:cubicBezTo>
                  <a:lnTo>
                    <a:pt x="1753281" y="307175"/>
                  </a:lnTo>
                  <a:lnTo>
                    <a:pt x="1730532" y="303097"/>
                  </a:lnTo>
                  <a:lnTo>
                    <a:pt x="1707599" y="300231"/>
                  </a:lnTo>
                  <a:lnTo>
                    <a:pt x="1661716" y="294430"/>
                  </a:lnTo>
                  <a:cubicBezTo>
                    <a:pt x="1646462" y="292559"/>
                    <a:pt x="1631149" y="290194"/>
                    <a:pt x="1615761" y="289448"/>
                  </a:cubicBezTo>
                  <a:cubicBezTo>
                    <a:pt x="1584975" y="287377"/>
                    <a:pt x="1554157" y="284371"/>
                    <a:pt x="1523276" y="282763"/>
                  </a:cubicBezTo>
                  <a:lnTo>
                    <a:pt x="1430359" y="280699"/>
                  </a:lnTo>
                  <a:cubicBezTo>
                    <a:pt x="1306331" y="281594"/>
                    <a:pt x="1181785" y="294109"/>
                    <a:pt x="1059060" y="318854"/>
                  </a:cubicBezTo>
                  <a:lnTo>
                    <a:pt x="1012987" y="328075"/>
                  </a:lnTo>
                  <a:cubicBezTo>
                    <a:pt x="998030" y="331646"/>
                    <a:pt x="983384" y="335571"/>
                    <a:pt x="968530" y="339260"/>
                  </a:cubicBezTo>
                  <a:cubicBezTo>
                    <a:pt x="953853" y="343338"/>
                    <a:pt x="939377" y="348162"/>
                    <a:pt x="924773" y="352511"/>
                  </a:cubicBezTo>
                  <a:cubicBezTo>
                    <a:pt x="910278" y="357266"/>
                    <a:pt x="896136" y="362800"/>
                    <a:pt x="881731" y="367896"/>
                  </a:cubicBezTo>
                  <a:cubicBezTo>
                    <a:pt x="867590" y="373428"/>
                    <a:pt x="853698" y="379622"/>
                    <a:pt x="839561" y="385444"/>
                  </a:cubicBezTo>
                  <a:cubicBezTo>
                    <a:pt x="825810" y="391891"/>
                    <a:pt x="812130" y="398609"/>
                    <a:pt x="798365" y="405276"/>
                  </a:cubicBezTo>
                  <a:cubicBezTo>
                    <a:pt x="785090" y="412685"/>
                    <a:pt x="771605" y="419858"/>
                    <a:pt x="758403" y="427539"/>
                  </a:cubicBezTo>
                  <a:cubicBezTo>
                    <a:pt x="745548" y="435706"/>
                    <a:pt x="732259" y="443337"/>
                    <a:pt x="719600" y="451961"/>
                  </a:cubicBezTo>
                  <a:cubicBezTo>
                    <a:pt x="668664" y="485885"/>
                    <a:pt x="621352" y="525741"/>
                    <a:pt x="577562" y="569522"/>
                  </a:cubicBezTo>
                  <a:cubicBezTo>
                    <a:pt x="534000" y="613606"/>
                    <a:pt x="493580" y="661281"/>
                    <a:pt x="456753" y="712062"/>
                  </a:cubicBezTo>
                  <a:cubicBezTo>
                    <a:pt x="419754" y="762744"/>
                    <a:pt x="385485" y="815747"/>
                    <a:pt x="353265" y="870162"/>
                  </a:cubicBezTo>
                  <a:cubicBezTo>
                    <a:pt x="337069" y="897321"/>
                    <a:pt x="321168" y="924763"/>
                    <a:pt x="305715" y="952522"/>
                  </a:cubicBezTo>
                  <a:cubicBezTo>
                    <a:pt x="290262" y="980281"/>
                    <a:pt x="275152" y="1008238"/>
                    <a:pt x="260078" y="1036331"/>
                  </a:cubicBezTo>
                  <a:cubicBezTo>
                    <a:pt x="229846" y="1092467"/>
                    <a:pt x="200339" y="1149135"/>
                    <a:pt x="170320" y="1205796"/>
                  </a:cubicBezTo>
                  <a:lnTo>
                    <a:pt x="124857" y="1290794"/>
                  </a:lnTo>
                  <a:cubicBezTo>
                    <a:pt x="109549" y="1319095"/>
                    <a:pt x="94118" y="1347211"/>
                    <a:pt x="77228" y="1375573"/>
                  </a:cubicBezTo>
                  <a:cubicBezTo>
                    <a:pt x="60776" y="1403944"/>
                    <a:pt x="42932" y="1431630"/>
                    <a:pt x="23967" y="1458613"/>
                  </a:cubicBezTo>
                  <a:lnTo>
                    <a:pt x="0" y="1490102"/>
                  </a:lnTo>
                  <a:lnTo>
                    <a:pt x="0" y="600302"/>
                  </a:lnTo>
                  <a:lnTo>
                    <a:pt x="7155" y="592928"/>
                  </a:lnTo>
                  <a:cubicBezTo>
                    <a:pt x="261918" y="354349"/>
                    <a:pt x="578478" y="172784"/>
                    <a:pt x="940651" y="75740"/>
                  </a:cubicBezTo>
                  <a:cubicBezTo>
                    <a:pt x="1157955" y="17514"/>
                    <a:pt x="1376252" y="-6151"/>
                    <a:pt x="1589544" y="134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aphicFrame>
        <p:nvGraphicFramePr>
          <p:cNvPr id="30" name="Content Placeholder 2">
            <a:extLst>
              <a:ext uri="{FF2B5EF4-FFF2-40B4-BE49-F238E27FC236}">
                <a16:creationId xmlns:a16="http://schemas.microsoft.com/office/drawing/2014/main" id="{D45C49AD-FAD9-27DF-7E56-5D58CDB0B1A6}"/>
              </a:ext>
            </a:extLst>
          </p:cNvPr>
          <p:cNvGraphicFramePr>
            <a:graphicFrameLocks noGrp="1"/>
          </p:cNvGraphicFramePr>
          <p:nvPr>
            <p:ph idx="1"/>
            <p:extLst>
              <p:ext uri="{D42A27DB-BD31-4B8C-83A1-F6EECF244321}">
                <p14:modId xmlns:p14="http://schemas.microsoft.com/office/powerpoint/2010/main" val="1807932547"/>
              </p:ext>
            </p:extLst>
          </p:nvPr>
        </p:nvGraphicFramePr>
        <p:xfrm>
          <a:off x="6538153" y="1879060"/>
          <a:ext cx="5204767" cy="389604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2DFCD9A0-ECAB-0A2A-C875-DC098D6318BF}"/>
              </a:ext>
            </a:extLst>
          </p:cNvPr>
          <p:cNvSpPr>
            <a:spLocks noGrp="1"/>
          </p:cNvSpPr>
          <p:nvPr>
            <p:ph type="sldNum" sz="quarter" idx="12"/>
          </p:nvPr>
        </p:nvSpPr>
        <p:spPr>
          <a:xfrm>
            <a:off x="8610600" y="6356350"/>
            <a:ext cx="2743200" cy="365125"/>
          </a:xfrm>
        </p:spPr>
        <p:txBody>
          <a:bodyPr>
            <a:normAutofit/>
          </a:bodyPr>
          <a:lstStyle/>
          <a:p>
            <a:pPr>
              <a:spcAft>
                <a:spcPts val="600"/>
              </a:spcAft>
            </a:pPr>
            <a:fld id="{CD66AA2A-F55D-4AEF-B854-ABC7F2E6E9AD}" type="slidenum">
              <a:rPr lang="en-US" smtClean="0"/>
              <a:pPr>
                <a:spcAft>
                  <a:spcPts val="600"/>
                </a:spcAft>
              </a:pPr>
              <a:t>14</a:t>
            </a:fld>
            <a:endParaRPr lang="en-US"/>
          </a:p>
        </p:txBody>
      </p:sp>
      <p:sp>
        <p:nvSpPr>
          <p:cNvPr id="8" name="Rectangle 7">
            <a:extLst>
              <a:ext uri="{FF2B5EF4-FFF2-40B4-BE49-F238E27FC236}">
                <a16:creationId xmlns:a16="http://schemas.microsoft.com/office/drawing/2014/main" id="{1263CDEF-A623-17BD-2BD4-0EDB943E9ECD}"/>
              </a:ext>
            </a:extLst>
          </p:cNvPr>
          <p:cNvSpPr/>
          <p:nvPr/>
        </p:nvSpPr>
        <p:spPr>
          <a:xfrm>
            <a:off x="-10942" y="0"/>
            <a:ext cx="683395" cy="6858000"/>
          </a:xfrm>
          <a:prstGeom prst="rect">
            <a:avLst/>
          </a:prstGeom>
          <a:solidFill>
            <a:srgbClr val="0D67A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45720" rtlCol="0" anchor="ctr"/>
          <a:lstStyle/>
          <a:p>
            <a:pPr algn="ctr"/>
            <a:r>
              <a:rPr lang="en-US" sz="2400">
                <a:solidFill>
                  <a:schemeClr val="tx2">
                    <a:lumMod val="10000"/>
                    <a:lumOff val="90000"/>
                  </a:schemeClr>
                </a:solidFill>
                <a:latin typeface="Avenir Next LT Pro"/>
              </a:rPr>
              <a:t>St. Mary’s Vision </a:t>
            </a:r>
            <a:endParaRPr lang="en-US" sz="2400">
              <a:solidFill>
                <a:schemeClr val="tx2">
                  <a:lumMod val="10000"/>
                  <a:lumOff val="90000"/>
                </a:schemeClr>
              </a:solidFill>
              <a:latin typeface="Avenir Next LT Pro" panose="020B0504020202020204" pitchFamily="34" charset="0"/>
            </a:endParaRPr>
          </a:p>
        </p:txBody>
      </p:sp>
      <p:pic>
        <p:nvPicPr>
          <p:cNvPr id="5" name="Picture 4" descr="A logo with a blue ribbon and a couple of people&#10;&#10;AI-generated content may be incorrect.">
            <a:extLst>
              <a:ext uri="{FF2B5EF4-FFF2-40B4-BE49-F238E27FC236}">
                <a16:creationId xmlns:a16="http://schemas.microsoft.com/office/drawing/2014/main" id="{D06FE3DB-9686-713A-4971-542B402B2768}"/>
              </a:ext>
            </a:extLst>
          </p:cNvPr>
          <p:cNvPicPr>
            <a:picLocks noChangeAspect="1"/>
          </p:cNvPicPr>
          <p:nvPr/>
        </p:nvPicPr>
        <p:blipFill>
          <a:blip r:embed="rId9">
            <a:alphaModFix/>
          </a:blip>
          <a:srcRect t="6653" r="-2" b="7598"/>
          <a:stretch>
            <a:fillRect/>
          </a:stretch>
        </p:blipFill>
        <p:spPr>
          <a:xfrm>
            <a:off x="-235878" y="4769872"/>
            <a:ext cx="2458913" cy="2108448"/>
          </a:xfrm>
          <a:custGeom>
            <a:avLst/>
            <a:gdLst/>
            <a:ahLst/>
            <a:cxnLst/>
            <a:rect l="l" t="t" r="r" b="b"/>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effectLst>
            <a:softEdge rad="0"/>
          </a:effectLst>
        </p:spPr>
      </p:pic>
    </p:spTree>
    <p:extLst>
      <p:ext uri="{BB962C8B-B14F-4D97-AF65-F5344CB8AC3E}">
        <p14:creationId xmlns:p14="http://schemas.microsoft.com/office/powerpoint/2010/main" val="2282499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111" b="-9111"/>
            </a:stretch>
          </a:blipFill>
        </p:spPr>
        <p:txBody>
          <a:bodyPr/>
          <a:lstStyle/>
          <a:p>
            <a:endParaRPr lang="en-US" sz="1200"/>
          </a:p>
        </p:txBody>
      </p:sp>
      <p:sp>
        <p:nvSpPr>
          <p:cNvPr id="3" name="Freeform 3"/>
          <p:cNvSpPr/>
          <p:nvPr/>
        </p:nvSpPr>
        <p:spPr>
          <a:xfrm>
            <a:off x="3307943" y="4733590"/>
            <a:ext cx="4601679" cy="1274665"/>
          </a:xfrm>
          <a:custGeom>
            <a:avLst/>
            <a:gdLst/>
            <a:ahLst/>
            <a:cxnLst/>
            <a:rect l="l" t="t" r="r" b="b"/>
            <a:pathLst>
              <a:path w="6902518" h="1911997">
                <a:moveTo>
                  <a:pt x="0" y="0"/>
                </a:moveTo>
                <a:lnTo>
                  <a:pt x="6902518" y="0"/>
                </a:lnTo>
                <a:lnTo>
                  <a:pt x="6902518" y="1911997"/>
                </a:lnTo>
                <a:lnTo>
                  <a:pt x="0" y="1911997"/>
                </a:lnTo>
                <a:lnTo>
                  <a:pt x="0" y="0"/>
                </a:lnTo>
                <a:close/>
              </a:path>
            </a:pathLst>
          </a:custGeom>
          <a:blipFill>
            <a:blip r:embed="rId3"/>
            <a:stretch>
              <a:fillRect/>
            </a:stretch>
          </a:blipFill>
        </p:spPr>
        <p:txBody>
          <a:bodyPr/>
          <a:lstStyle/>
          <a:p>
            <a:endParaRPr lang="en-US" sz="1200"/>
          </a:p>
        </p:txBody>
      </p:sp>
      <p:pic>
        <p:nvPicPr>
          <p:cNvPr id="6" name="Picture 5" descr="A logo with a blue ribbon and a couple of people&#10;&#10;AI-generated content may be incorrect.">
            <a:extLst>
              <a:ext uri="{FF2B5EF4-FFF2-40B4-BE49-F238E27FC236}">
                <a16:creationId xmlns:a16="http://schemas.microsoft.com/office/drawing/2014/main" id="{57BB80FF-1C97-5C28-63FC-5BD12DAECD04}"/>
              </a:ext>
            </a:extLst>
          </p:cNvPr>
          <p:cNvPicPr>
            <a:picLocks noChangeAspect="1"/>
          </p:cNvPicPr>
          <p:nvPr/>
        </p:nvPicPr>
        <p:blipFill>
          <a:blip r:embed="rId4">
            <a:alphaModFix/>
          </a:blip>
          <a:stretch>
            <a:fillRect/>
          </a:stretch>
        </p:blipFill>
        <p:spPr>
          <a:xfrm>
            <a:off x="9112827" y="3833645"/>
            <a:ext cx="2855297" cy="2878882"/>
          </a:xfrm>
          <a:prstGeom prst="rect">
            <a:avLst/>
          </a:prstGeom>
          <a:effectLst>
            <a:outerShdw blurRad="50800" dist="38100" dir="18900000" algn="bl" rotWithShape="0">
              <a:prstClr val="black">
                <a:alpha val="40000"/>
              </a:prstClr>
            </a:outerShdw>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ADF8E1CAECA048B7064CA4042733B6" ma:contentTypeVersion="12" ma:contentTypeDescription="Create a new document." ma:contentTypeScope="" ma:versionID="61651304f7f887c76ce3ce79e34548c1">
  <xsd:schema xmlns:xsd="http://www.w3.org/2001/XMLSchema" xmlns:xs="http://www.w3.org/2001/XMLSchema" xmlns:p="http://schemas.microsoft.com/office/2006/metadata/properties" xmlns:ns2="b3fb61b3-af20-4f2d-8366-fcce5dd0e515" xmlns:ns3="320b9f3e-aa64-4a55-a976-a149c221660f" targetNamespace="http://schemas.microsoft.com/office/2006/metadata/properties" ma:root="true" ma:fieldsID="c96cff5eaec95f29aa50df46987ff7db" ns2:_="" ns3:_="">
    <xsd:import namespace="b3fb61b3-af20-4f2d-8366-fcce5dd0e515"/>
    <xsd:import namespace="320b9f3e-aa64-4a55-a976-a149c22166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b61b3-af20-4f2d-8366-fcce5dd0e5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977924-7c32-44b8-9273-7ba7699abd43"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0b9f3e-aa64-4a55-a976-a149c221660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95a81f5-d973-43c5-a481-730623c89879}" ma:internalName="TaxCatchAll" ma:showField="CatchAllData" ma:web="320b9f3e-aa64-4a55-a976-a149c22166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20b9f3e-aa64-4a55-a976-a149c221660f" xsi:nil="true"/>
    <lcf76f155ced4ddcb4097134ff3c332f xmlns="b3fb61b3-af20-4f2d-8366-fcce5dd0e51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3B1ECB9-0114-473D-99B7-E7421BFFA6AF}"/>
</file>

<file path=customXml/itemProps2.xml><?xml version="1.0" encoding="utf-8"?>
<ds:datastoreItem xmlns:ds="http://schemas.openxmlformats.org/officeDocument/2006/customXml" ds:itemID="{BA23A9E7-671F-43C2-9AE4-FB8E4E643040}"/>
</file>

<file path=customXml/itemProps3.xml><?xml version="1.0" encoding="utf-8"?>
<ds:datastoreItem xmlns:ds="http://schemas.openxmlformats.org/officeDocument/2006/customXml" ds:itemID="{D0C6FD6C-266E-4487-8B37-8ECEE232A874}"/>
</file>

<file path=docProps/app.xml><?xml version="1.0" encoding="utf-8"?>
<Properties xmlns="http://schemas.openxmlformats.org/officeDocument/2006/extended-properties" xmlns:vt="http://schemas.openxmlformats.org/officeDocument/2006/docPropsVTypes">
  <TotalTime>165</TotalTime>
  <Words>1205</Words>
  <Application>Microsoft Office PowerPoint</Application>
  <PresentationFormat>Widescreen</PresentationFormat>
  <Paragraphs>206</Paragraphs>
  <Slides>15</Slides>
  <Notes>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Wandohope</vt:lpstr>
      <vt:lpstr>Aptos</vt:lpstr>
      <vt:lpstr>Aptos Display</vt:lpstr>
      <vt:lpstr>Arial</vt:lpstr>
      <vt:lpstr>Arial Black</vt:lpstr>
      <vt:lpstr>Arial,Sans-Serif</vt:lpstr>
      <vt:lpstr>Avenir Next LT Pro</vt:lpstr>
      <vt:lpstr>Calibri</vt:lpstr>
      <vt:lpstr>Calibri Light</vt:lpstr>
      <vt:lpstr>Perpetua</vt:lpstr>
      <vt:lpstr>Wingdings</vt:lpstr>
      <vt:lpstr>Office Theme</vt:lpstr>
      <vt:lpstr>PowerPoint Presentation</vt:lpstr>
      <vt:lpstr>PowerPoint Presentation</vt:lpstr>
      <vt:lpstr>PowerPoint Presentation</vt:lpstr>
      <vt:lpstr>THE PALLIATIVE CARE STRUCTURE:  AN INTERDISCIPLINARY TEAM APPROACH</vt:lpstr>
      <vt:lpstr>PowerPoint Presentation</vt:lpstr>
      <vt:lpstr>PowerPoint Presentation</vt:lpstr>
      <vt:lpstr>PowerPoint Presentation</vt:lpstr>
      <vt:lpstr>Optimal admission process</vt:lpstr>
      <vt:lpstr>PowerPoint Presentation</vt:lpstr>
      <vt:lpstr>PowerPoint Presentation</vt:lpstr>
      <vt:lpstr>PowerPoint Presentation</vt:lpstr>
      <vt:lpstr>PowerPoint Presentation</vt:lpstr>
      <vt:lpstr>PowerPoint Presentation</vt:lpstr>
      <vt:lpstr>Vision for the Future </vt:lpstr>
      <vt:lpstr>PowerPoint Presentation</vt:lpstr>
    </vt:vector>
  </TitlesOfParts>
  <Company>St Mary's Children's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Thomas, Jemmy</dc:creator>
  <cp:lastModifiedBy>Speller, Nancy</cp:lastModifiedBy>
  <cp:revision>14</cp:revision>
  <cp:lastPrinted>2025-11-17T23:13:31Z</cp:lastPrinted>
  <dcterms:created xsi:type="dcterms:W3CDTF">2025-09-12T14:18:42Z</dcterms:created>
  <dcterms:modified xsi:type="dcterms:W3CDTF">2026-10-19T18:22:48Z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0x010100ADADF8E1CAECA048B7064CA4042733B6</vt:lpwstr>
  </property>
</Properties>
</file>