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4"/>
  </p:sldMasterIdLst>
  <p:notesMasterIdLst>
    <p:notesMasterId r:id="rId23"/>
  </p:notesMasterIdLst>
  <p:handoutMasterIdLst>
    <p:handoutMasterId r:id="rId24"/>
  </p:handoutMasterIdLst>
  <p:sldIdLst>
    <p:sldId id="328" r:id="rId5"/>
    <p:sldId id="310" r:id="rId6"/>
    <p:sldId id="315" r:id="rId7"/>
    <p:sldId id="313" r:id="rId8"/>
    <p:sldId id="318" r:id="rId9"/>
    <p:sldId id="324" r:id="rId10"/>
    <p:sldId id="327" r:id="rId11"/>
    <p:sldId id="333" r:id="rId12"/>
    <p:sldId id="321" r:id="rId13"/>
    <p:sldId id="319" r:id="rId14"/>
    <p:sldId id="330" r:id="rId15"/>
    <p:sldId id="331" r:id="rId16"/>
    <p:sldId id="332" r:id="rId17"/>
    <p:sldId id="334" r:id="rId18"/>
    <p:sldId id="335" r:id="rId19"/>
    <p:sldId id="336" r:id="rId20"/>
    <p:sldId id="329" r:id="rId21"/>
    <p:sldId id="298" r:id="rId22"/>
  </p:sldIdLst>
  <p:sldSz cx="12192000" cy="6858000"/>
  <p:notesSz cx="6858000" cy="9144000"/>
  <p:defaultTextStyle>
    <a:defPPr>
      <a:defRPr lang="en-US"/>
    </a:defPPr>
    <a:lvl1pPr algn="r" rtl="0" fontAlgn="base">
      <a:spcBef>
        <a:spcPct val="0"/>
      </a:spcBef>
      <a:spcAft>
        <a:spcPct val="0"/>
      </a:spcAft>
      <a:defRPr sz="2800" kern="1200">
        <a:solidFill>
          <a:schemeClr val="tx2"/>
        </a:solidFill>
        <a:latin typeface="Myriad Web" pitchFamily="34" charset="0"/>
        <a:ea typeface="+mn-ea"/>
        <a:cs typeface="+mn-cs"/>
      </a:defRPr>
    </a:lvl1pPr>
    <a:lvl2pPr marL="457200" algn="r" rtl="0" fontAlgn="base">
      <a:spcBef>
        <a:spcPct val="0"/>
      </a:spcBef>
      <a:spcAft>
        <a:spcPct val="0"/>
      </a:spcAft>
      <a:defRPr sz="2800" kern="1200">
        <a:solidFill>
          <a:schemeClr val="tx2"/>
        </a:solidFill>
        <a:latin typeface="Myriad Web" pitchFamily="34" charset="0"/>
        <a:ea typeface="+mn-ea"/>
        <a:cs typeface="+mn-cs"/>
      </a:defRPr>
    </a:lvl2pPr>
    <a:lvl3pPr marL="914400" algn="r" rtl="0" fontAlgn="base">
      <a:spcBef>
        <a:spcPct val="0"/>
      </a:spcBef>
      <a:spcAft>
        <a:spcPct val="0"/>
      </a:spcAft>
      <a:defRPr sz="2800" kern="1200">
        <a:solidFill>
          <a:schemeClr val="tx2"/>
        </a:solidFill>
        <a:latin typeface="Myriad Web" pitchFamily="34" charset="0"/>
        <a:ea typeface="+mn-ea"/>
        <a:cs typeface="+mn-cs"/>
      </a:defRPr>
    </a:lvl3pPr>
    <a:lvl4pPr marL="1371600" algn="r" rtl="0" fontAlgn="base">
      <a:spcBef>
        <a:spcPct val="0"/>
      </a:spcBef>
      <a:spcAft>
        <a:spcPct val="0"/>
      </a:spcAft>
      <a:defRPr sz="2800" kern="1200">
        <a:solidFill>
          <a:schemeClr val="tx2"/>
        </a:solidFill>
        <a:latin typeface="Myriad Web" pitchFamily="34" charset="0"/>
        <a:ea typeface="+mn-ea"/>
        <a:cs typeface="+mn-cs"/>
      </a:defRPr>
    </a:lvl4pPr>
    <a:lvl5pPr marL="1828800" algn="r" rtl="0" fontAlgn="base">
      <a:spcBef>
        <a:spcPct val="0"/>
      </a:spcBef>
      <a:spcAft>
        <a:spcPct val="0"/>
      </a:spcAft>
      <a:defRPr sz="2800" kern="1200">
        <a:solidFill>
          <a:schemeClr val="tx2"/>
        </a:solidFill>
        <a:latin typeface="Myriad Web" pitchFamily="34" charset="0"/>
        <a:ea typeface="+mn-ea"/>
        <a:cs typeface="+mn-cs"/>
      </a:defRPr>
    </a:lvl5pPr>
    <a:lvl6pPr marL="2286000" algn="l" defTabSz="914400" rtl="0" eaLnBrk="1" latinLnBrk="0" hangingPunct="1">
      <a:defRPr sz="2800" kern="1200">
        <a:solidFill>
          <a:schemeClr val="tx2"/>
        </a:solidFill>
        <a:latin typeface="Myriad Web" pitchFamily="34" charset="0"/>
        <a:ea typeface="+mn-ea"/>
        <a:cs typeface="+mn-cs"/>
      </a:defRPr>
    </a:lvl6pPr>
    <a:lvl7pPr marL="2743200" algn="l" defTabSz="914400" rtl="0" eaLnBrk="1" latinLnBrk="0" hangingPunct="1">
      <a:defRPr sz="2800" kern="1200">
        <a:solidFill>
          <a:schemeClr val="tx2"/>
        </a:solidFill>
        <a:latin typeface="Myriad Web" pitchFamily="34" charset="0"/>
        <a:ea typeface="+mn-ea"/>
        <a:cs typeface="+mn-cs"/>
      </a:defRPr>
    </a:lvl7pPr>
    <a:lvl8pPr marL="3200400" algn="l" defTabSz="914400" rtl="0" eaLnBrk="1" latinLnBrk="0" hangingPunct="1">
      <a:defRPr sz="2800" kern="1200">
        <a:solidFill>
          <a:schemeClr val="tx2"/>
        </a:solidFill>
        <a:latin typeface="Myriad Web" pitchFamily="34" charset="0"/>
        <a:ea typeface="+mn-ea"/>
        <a:cs typeface="+mn-cs"/>
      </a:defRPr>
    </a:lvl8pPr>
    <a:lvl9pPr marL="3657600" algn="l" defTabSz="914400" rtl="0" eaLnBrk="1" latinLnBrk="0" hangingPunct="1">
      <a:defRPr sz="2800" kern="1200">
        <a:solidFill>
          <a:schemeClr val="tx2"/>
        </a:solidFill>
        <a:latin typeface="Myriad Web" pitchFamily="34" charset="0"/>
        <a:ea typeface="+mn-ea"/>
        <a:cs typeface="+mn-cs"/>
      </a:defRPr>
    </a:lvl9pPr>
  </p:defaultTextStyle>
  <p:extLst>
    <p:ext uri="{EFAFB233-063F-42B5-8137-9DF3F51BA10A}">
      <p15:sldGuideLst xmlns:p15="http://schemas.microsoft.com/office/powerpoint/2012/main">
        <p15:guide id="1" orient="horz" pos="576"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CB6"/>
    <a:srgbClr val="099ACD"/>
    <a:srgbClr val="7097C2"/>
    <a:srgbClr val="07749B"/>
    <a:srgbClr val="ACC3F6"/>
    <a:srgbClr val="0060A1"/>
    <a:srgbClr val="3D5BA1"/>
    <a:srgbClr val="1862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10-23T15:23:45.363"/>
    <p1510:client id="{6E9E1F02-363E-67C2-F4BB-623F373A8B3A}" v="1305" dt="2026-10-23T18:02:08.2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62" autoAdjust="0"/>
    <p:restoredTop sz="99164" autoAdjust="0"/>
  </p:normalViewPr>
  <p:slideViewPr>
    <p:cSldViewPr showGuides="1">
      <p:cViewPr varScale="1">
        <p:scale>
          <a:sx n="61" d="100"/>
          <a:sy n="61" d="100"/>
        </p:scale>
        <p:origin x="701" y="43"/>
      </p:cViewPr>
      <p:guideLst>
        <p:guide orient="horz" pos="576"/>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0" d="100"/>
          <a:sy n="80" d="100"/>
        </p:scale>
        <p:origin x="-202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solidFill>
                  <a:schemeClr val="tx1"/>
                </a:solidFill>
                <a:latin typeface="Arial" charset="0"/>
              </a:defRPr>
            </a:lvl1pPr>
          </a:lstStyle>
          <a:p>
            <a:pPr>
              <a:defRPr/>
            </a:pPr>
            <a:endParaRPr lang="en-US" altLang="en-US"/>
          </a:p>
        </p:txBody>
      </p:sp>
      <p:sp>
        <p:nvSpPr>
          <p:cNvPr id="4198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solidFill>
                  <a:schemeClr val="tx1"/>
                </a:solidFill>
                <a:latin typeface="Arial" charset="0"/>
              </a:defRPr>
            </a:lvl1pPr>
          </a:lstStyle>
          <a:p>
            <a:pPr>
              <a:defRPr/>
            </a:pPr>
            <a:endParaRPr lang="en-US" altLang="en-US"/>
          </a:p>
        </p:txBody>
      </p:sp>
      <p:sp>
        <p:nvSpPr>
          <p:cNvPr id="4198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solidFill>
                  <a:schemeClr val="tx1"/>
                </a:solidFill>
                <a:latin typeface="Arial" charset="0"/>
              </a:defRPr>
            </a:lvl1pPr>
          </a:lstStyle>
          <a:p>
            <a:pPr>
              <a:defRPr/>
            </a:pPr>
            <a:endParaRPr lang="en-US" altLang="en-US"/>
          </a:p>
        </p:txBody>
      </p:sp>
      <p:sp>
        <p:nvSpPr>
          <p:cNvPr id="4198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chemeClr val="tx1"/>
                </a:solidFill>
                <a:latin typeface="Arial" charset="0"/>
              </a:defRPr>
            </a:lvl1pPr>
          </a:lstStyle>
          <a:p>
            <a:pPr>
              <a:defRPr/>
            </a:pPr>
            <a:fld id="{FC370477-BEED-4D89-884F-5A65274F5BB9}" type="slidenum">
              <a:rPr lang="en-US" altLang="en-US"/>
              <a:pPr>
                <a:defRPr/>
              </a:pPr>
              <a:t>‹#›</a:t>
            </a:fld>
            <a:endParaRPr lang="en-US" altLang="en-US"/>
          </a:p>
        </p:txBody>
      </p:sp>
    </p:spTree>
    <p:extLst>
      <p:ext uri="{BB962C8B-B14F-4D97-AF65-F5344CB8AC3E}">
        <p14:creationId xmlns:p14="http://schemas.microsoft.com/office/powerpoint/2010/main" val="32808818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smtClean="0">
                <a:solidFill>
                  <a:schemeClr val="tx1"/>
                </a:solidFill>
                <a:latin typeface="Arial" charset="0"/>
              </a:defRPr>
            </a:lvl1pPr>
          </a:lstStyle>
          <a:p>
            <a:pPr>
              <a:defRPr/>
            </a:pPr>
            <a:endParaRPr lang="en-US" altLang="en-US"/>
          </a:p>
        </p:txBody>
      </p:sp>
      <p:sp>
        <p:nvSpPr>
          <p:cNvPr id="1126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solidFill>
                  <a:schemeClr val="tx1"/>
                </a:solidFill>
                <a:latin typeface="Arial" charset="0"/>
              </a:defRPr>
            </a:lvl1pPr>
          </a:lstStyle>
          <a:p>
            <a:pPr>
              <a:defRPr/>
            </a:pPr>
            <a:endParaRPr lang="en-US" altLang="en-US"/>
          </a:p>
        </p:txBody>
      </p:sp>
      <p:sp>
        <p:nvSpPr>
          <p:cNvPr id="819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smtClean="0">
                <a:solidFill>
                  <a:schemeClr val="tx1"/>
                </a:solidFill>
                <a:latin typeface="Arial" charset="0"/>
              </a:defRPr>
            </a:lvl1pPr>
          </a:lstStyle>
          <a:p>
            <a:pPr>
              <a:defRPr/>
            </a:pPr>
            <a:endParaRPr lang="en-US" altLang="en-US"/>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solidFill>
                  <a:schemeClr val="tx1"/>
                </a:solidFill>
                <a:latin typeface="Arial" charset="0"/>
              </a:defRPr>
            </a:lvl1pPr>
          </a:lstStyle>
          <a:p>
            <a:pPr>
              <a:defRPr/>
            </a:pPr>
            <a:fld id="{A493D1A7-712B-4495-8085-998610134F3B}" type="slidenum">
              <a:rPr lang="en-US" altLang="en-US"/>
              <a:pPr>
                <a:defRPr/>
              </a:pPr>
              <a:t>‹#›</a:t>
            </a:fld>
            <a:endParaRPr lang="en-US" altLang="en-US"/>
          </a:p>
        </p:txBody>
      </p:sp>
    </p:spTree>
    <p:extLst>
      <p:ext uri="{BB962C8B-B14F-4D97-AF65-F5344CB8AC3E}">
        <p14:creationId xmlns:p14="http://schemas.microsoft.com/office/powerpoint/2010/main" val="943995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eaLnBrk="0" hangingPunct="0">
              <a:defRPr sz="2800">
                <a:solidFill>
                  <a:schemeClr val="tx2"/>
                </a:solidFill>
                <a:latin typeface="Myriad Web" pitchFamily="34" charset="0"/>
              </a:defRPr>
            </a:lvl1pPr>
            <a:lvl2pPr marL="742950" indent="-285750" eaLnBrk="0" hangingPunct="0">
              <a:defRPr sz="2800">
                <a:solidFill>
                  <a:schemeClr val="tx2"/>
                </a:solidFill>
                <a:latin typeface="Myriad Web" pitchFamily="34" charset="0"/>
              </a:defRPr>
            </a:lvl2pPr>
            <a:lvl3pPr marL="1143000" indent="-228600" eaLnBrk="0" hangingPunct="0">
              <a:defRPr sz="2800">
                <a:solidFill>
                  <a:schemeClr val="tx2"/>
                </a:solidFill>
                <a:latin typeface="Myriad Web" pitchFamily="34" charset="0"/>
              </a:defRPr>
            </a:lvl3pPr>
            <a:lvl4pPr marL="1600200" indent="-228600" eaLnBrk="0" hangingPunct="0">
              <a:defRPr sz="2800">
                <a:solidFill>
                  <a:schemeClr val="tx2"/>
                </a:solidFill>
                <a:latin typeface="Myriad Web" pitchFamily="34" charset="0"/>
              </a:defRPr>
            </a:lvl4pPr>
            <a:lvl5pPr marL="2057400" indent="-228600" eaLnBrk="0" hangingPunct="0">
              <a:defRPr sz="2800">
                <a:solidFill>
                  <a:schemeClr val="tx2"/>
                </a:solidFill>
                <a:latin typeface="Myriad Web" pitchFamily="34" charset="0"/>
              </a:defRPr>
            </a:lvl5pPr>
            <a:lvl6pPr marL="2514600" indent="-228600" algn="r" eaLnBrk="0" fontAlgn="base" hangingPunct="0">
              <a:spcBef>
                <a:spcPct val="0"/>
              </a:spcBef>
              <a:spcAft>
                <a:spcPct val="0"/>
              </a:spcAft>
              <a:defRPr sz="2800">
                <a:solidFill>
                  <a:schemeClr val="tx2"/>
                </a:solidFill>
                <a:latin typeface="Myriad Web" pitchFamily="34" charset="0"/>
              </a:defRPr>
            </a:lvl6pPr>
            <a:lvl7pPr marL="2971800" indent="-228600" algn="r" eaLnBrk="0" fontAlgn="base" hangingPunct="0">
              <a:spcBef>
                <a:spcPct val="0"/>
              </a:spcBef>
              <a:spcAft>
                <a:spcPct val="0"/>
              </a:spcAft>
              <a:defRPr sz="2800">
                <a:solidFill>
                  <a:schemeClr val="tx2"/>
                </a:solidFill>
                <a:latin typeface="Myriad Web" pitchFamily="34" charset="0"/>
              </a:defRPr>
            </a:lvl7pPr>
            <a:lvl8pPr marL="3429000" indent="-228600" algn="r" eaLnBrk="0" fontAlgn="base" hangingPunct="0">
              <a:spcBef>
                <a:spcPct val="0"/>
              </a:spcBef>
              <a:spcAft>
                <a:spcPct val="0"/>
              </a:spcAft>
              <a:defRPr sz="2800">
                <a:solidFill>
                  <a:schemeClr val="tx2"/>
                </a:solidFill>
                <a:latin typeface="Myriad Web" pitchFamily="34" charset="0"/>
              </a:defRPr>
            </a:lvl8pPr>
            <a:lvl9pPr marL="3886200" indent="-228600" algn="r" eaLnBrk="0" fontAlgn="base" hangingPunct="0">
              <a:spcBef>
                <a:spcPct val="0"/>
              </a:spcBef>
              <a:spcAft>
                <a:spcPct val="0"/>
              </a:spcAft>
              <a:defRPr sz="2800">
                <a:solidFill>
                  <a:schemeClr val="tx2"/>
                </a:solidFill>
                <a:latin typeface="Myriad Web" pitchFamily="34" charset="0"/>
              </a:defRPr>
            </a:lvl9pPr>
          </a:lstStyle>
          <a:p>
            <a:pPr eaLnBrk="1" hangingPunct="1"/>
            <a:fld id="{6D03EC6F-9A9F-4844-A21C-56659445F7E3}" type="slidenum">
              <a:rPr lang="en-US" altLang="en-US" sz="1200">
                <a:solidFill>
                  <a:schemeClr val="tx1"/>
                </a:solidFill>
                <a:latin typeface="Arial" charset="0"/>
              </a:rPr>
              <a:pPr eaLnBrk="1" hangingPunct="1"/>
              <a:t>18</a:t>
            </a:fld>
            <a:endParaRPr lang="en-US" altLang="en-US" sz="1200">
              <a:solidFill>
                <a:schemeClr val="tx1"/>
              </a:solidFill>
              <a:latin typeface="Arial" charset="0"/>
            </a:endParaRPr>
          </a:p>
        </p:txBody>
      </p:sp>
      <p:sp>
        <p:nvSpPr>
          <p:cNvPr id="9219" name="Rectangle 2"/>
          <p:cNvSpPr>
            <a:spLocks noGrp="1" noRot="1" noChangeAspect="1" noChangeArrowheads="1" noTextEdit="1"/>
          </p:cNvSpPr>
          <p:nvPr>
            <p:ph type="sldImg"/>
          </p:nvPr>
        </p:nvSpPr>
        <p:spPr>
          <a:xfrm>
            <a:off x="381000" y="684213"/>
            <a:ext cx="6097588" cy="3430587"/>
          </a:xfrm>
          <a:ln/>
        </p:spPr>
      </p:sp>
      <p:sp>
        <p:nvSpPr>
          <p:cNvPr id="9220" name="Rectangle 3"/>
          <p:cNvSpPr>
            <a:spLocks noGrp="1" noChangeArrowheads="1"/>
          </p:cNvSpPr>
          <p:nvPr>
            <p:ph type="body" idx="1"/>
          </p:nvPr>
        </p:nvSpPr>
        <p:spPr>
          <a:xfrm>
            <a:off x="685800" y="4344988"/>
            <a:ext cx="5486400" cy="4114800"/>
          </a:xfrm>
          <a:noFill/>
        </p:spPr>
        <p:txBody>
          <a:bodyPr/>
          <a:lstStyle/>
          <a:p>
            <a:pPr eaLnBrk="1" hangingPunct="1"/>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10/23/2026</a:t>
            </a:fld>
            <a:endParaRPr lang="en-US" dirty="0"/>
          </a:p>
        </p:txBody>
      </p:sp>
      <p:sp>
        <p:nvSpPr>
          <p:cNvPr id="5" name="Footer Placeholder 4"/>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347642666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1D738E-8962-435F-8C43-147B8DD7E819}" type="datetime1">
              <a:rPr lang="en-US" smtClean="0"/>
              <a:t>10/23/2026</a:t>
            </a:fld>
            <a:endParaRPr lang="en-US"/>
          </a:p>
        </p:txBody>
      </p:sp>
      <p:sp>
        <p:nvSpPr>
          <p:cNvPr id="5" name="Footer Placeholder 4"/>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020421949"/>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10/23/2026</a:t>
            </a:fld>
            <a:endParaRPr lang="en-US"/>
          </a:p>
        </p:txBody>
      </p:sp>
      <p:sp>
        <p:nvSpPr>
          <p:cNvPr id="5" name="Footer Placeholder 4"/>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768520643"/>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10/23/2026</a:t>
            </a:fld>
            <a:endParaRPr lang="en-US"/>
          </a:p>
        </p:txBody>
      </p:sp>
      <p:sp>
        <p:nvSpPr>
          <p:cNvPr id="6" name="Footer Placeholder 5"/>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2915087925"/>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10/23/2026</a:t>
            </a:fld>
            <a:endParaRPr lang="en-US"/>
          </a:p>
        </p:txBody>
      </p:sp>
      <p:sp>
        <p:nvSpPr>
          <p:cNvPr id="8" name="Footer Placeholder 7"/>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2237682216"/>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10/23/2026</a:t>
            </a:fld>
            <a:endParaRPr lang="en-US"/>
          </a:p>
        </p:txBody>
      </p:sp>
      <p:sp>
        <p:nvSpPr>
          <p:cNvPr id="4" name="Footer Placeholder 3"/>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451068449"/>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10/23/2026</a:t>
            </a:fld>
            <a:endParaRPr lang="en-US"/>
          </a:p>
        </p:txBody>
      </p:sp>
      <p:sp>
        <p:nvSpPr>
          <p:cNvPr id="3" name="Footer Placeholder 2"/>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420037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10/23/2026</a:t>
            </a:fld>
            <a:endParaRPr lang="en-US"/>
          </a:p>
        </p:txBody>
      </p:sp>
      <p:sp>
        <p:nvSpPr>
          <p:cNvPr id="6" name="Footer Placeholder 5"/>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2315919679"/>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10/23/2026</a:t>
            </a:fld>
            <a:endParaRPr lang="en-US"/>
          </a:p>
        </p:txBody>
      </p:sp>
      <p:sp>
        <p:nvSpPr>
          <p:cNvPr id="6" name="Footer Placeholder 5"/>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3844177794"/>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051B39-B140-43FE-96DB-472A2B59CE7C}" type="datetime1">
              <a:rPr lang="en-US" smtClean="0"/>
              <a:t>10/23/2026</a:t>
            </a:fld>
            <a:endParaRPr lang="en-US"/>
          </a:p>
        </p:txBody>
      </p:sp>
      <p:sp>
        <p:nvSpPr>
          <p:cNvPr id="5" name="Footer Placeholder 4"/>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422620774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10/23/2026</a:t>
            </a:fld>
            <a:endParaRPr lang="en-US"/>
          </a:p>
        </p:txBody>
      </p:sp>
      <p:sp>
        <p:nvSpPr>
          <p:cNvPr id="5" name="Footer Placeholder 4"/>
          <p:cNvSpPr>
            <a:spLocks noGrp="1"/>
          </p:cNvSpPr>
          <p:nvPr>
            <p:ph type="ftr" sz="quarter" idx="11"/>
          </p:nvPr>
        </p:nvSpPr>
        <p:spPr/>
        <p:txBody>
          <a:body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2884138457"/>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C4986D-6BE9-4264-908F-02DB36FD8D6C}" type="datetime1">
              <a:rPr lang="en-US" smtClean="0"/>
              <a:t>10/23/2026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[YEAR] ST. MARY’S HEALTHCARE SYSTEM FOR CHILDREN, INC. All rights reserved. This material is proprietary to St. Mary’s Healthcare System for Children, Inc. (including all subsidiaries and controlled affiliates) and may not be reproduced or redistributed without permission.</a:t>
            </a: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6808241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1A2B47-4A8D-5FB0-4B54-0C0CF71E9C9D}"/>
              </a:ext>
            </a:extLst>
          </p:cNvPr>
          <p:cNvSpPr>
            <a:spLocks noGrp="1"/>
          </p:cNvSpPr>
          <p:nvPr>
            <p:ph type="title"/>
          </p:nvPr>
        </p:nvSpPr>
        <p:spPr>
          <a:xfrm>
            <a:off x="296251" y="734246"/>
            <a:ext cx="4368602" cy="1956841"/>
          </a:xfrm>
        </p:spPr>
        <p:txBody>
          <a:bodyPr anchor="b">
            <a:normAutofit fontScale="90000"/>
          </a:bodyPr>
          <a:lstStyle/>
          <a:p>
            <a:pPr>
              <a:lnSpc>
                <a:spcPct val="90000"/>
              </a:lnSpc>
              <a:spcAft>
                <a:spcPct val="0"/>
              </a:spcAft>
            </a:pPr>
            <a:br>
              <a:rPr lang="en-US" sz="3400" b="1" dirty="0">
                <a:latin typeface="Arial"/>
                <a:cs typeface="Arial"/>
              </a:rPr>
            </a:br>
            <a:br>
              <a:rPr lang="en-US" sz="3400" b="1" dirty="0">
                <a:latin typeface="Arial"/>
                <a:cs typeface="Arial"/>
              </a:rPr>
            </a:br>
            <a:r>
              <a:rPr lang="en-US" sz="3100" b="1" dirty="0">
                <a:solidFill>
                  <a:srgbClr val="056CB6"/>
                </a:solidFill>
                <a:latin typeface="Calibri"/>
                <a:ea typeface="Calibri"/>
                <a:cs typeface="Calibri"/>
              </a:rPr>
              <a:t> </a:t>
            </a:r>
            <a:br>
              <a:rPr lang="en-US" sz="3100" b="1" dirty="0">
                <a:solidFill>
                  <a:srgbClr val="056CB6"/>
                </a:solidFill>
                <a:latin typeface="Calibri"/>
                <a:ea typeface="Calibri"/>
                <a:cs typeface="Calibri"/>
              </a:rPr>
            </a:br>
            <a:r>
              <a:rPr lang="en-US" sz="3100" b="1">
                <a:solidFill>
                  <a:srgbClr val="056CB6"/>
                </a:solidFill>
                <a:latin typeface="Calibri"/>
                <a:ea typeface="Calibri"/>
                <a:cs typeface="Calibri"/>
              </a:rPr>
              <a:t>Socialization</a:t>
            </a:r>
            <a:r>
              <a:rPr lang="en-US" sz="3100" b="1" dirty="0">
                <a:solidFill>
                  <a:srgbClr val="056CB6"/>
                </a:solidFill>
                <a:latin typeface="Calibri"/>
                <a:ea typeface="Calibri"/>
                <a:cs typeface="Calibri"/>
              </a:rPr>
              <a:t> and Community Connection Through the MDHC program</a:t>
            </a:r>
          </a:p>
          <a:p>
            <a:pPr>
              <a:lnSpc>
                <a:spcPct val="90000"/>
              </a:lnSpc>
            </a:pPr>
            <a:endParaRPr lang="en-US" sz="3400">
              <a:ea typeface="Calibri"/>
              <a:cs typeface="Calibri"/>
            </a:endParaRP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053A7A2E-CDC1-096F-1B6D-253E9AFC6885}"/>
              </a:ext>
            </a:extLst>
          </p:cNvPr>
          <p:cNvPicPr>
            <a:picLocks noChangeAspect="1"/>
          </p:cNvPicPr>
          <p:nvPr/>
        </p:nvPicPr>
        <p:blipFill>
          <a:blip r:embed="rId2"/>
          <a:srcRect l="13178" r="657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D6278650-1393-30CE-469A-0C0F1EEFA3F8}"/>
              </a:ext>
            </a:extLst>
          </p:cNvPr>
          <p:cNvSpPr>
            <a:spLocks noGrp="1"/>
          </p:cNvSpPr>
          <p:nvPr>
            <p:ph type="sldNum" sz="quarter" idx="12"/>
          </p:nvPr>
        </p:nvSpPr>
        <p:spPr>
          <a:xfrm>
            <a:off x="10439400" y="6356350"/>
            <a:ext cx="914400" cy="365125"/>
          </a:xfrm>
        </p:spPr>
        <p:txBody>
          <a:bodyPr>
            <a:normAutofit/>
          </a:bodyPr>
          <a:lstStyle/>
          <a:p>
            <a:pPr>
              <a:spcAft>
                <a:spcPts val="600"/>
              </a:spcAft>
            </a:pPr>
            <a:fld id="{BA9B540C-44DA-4F69-89C9-7C84606640D3}" type="slidenum">
              <a:rPr lang="en-US">
                <a:solidFill>
                  <a:srgbClr val="FFFFFF"/>
                </a:solidFill>
              </a:rPr>
              <a:pPr>
                <a:spcAft>
                  <a:spcPts val="600"/>
                </a:spcAft>
              </a:pPr>
              <a:t>1</a:t>
            </a:fld>
            <a:endParaRPr lang="en-US">
              <a:solidFill>
                <a:srgbClr val="FFFFFF"/>
              </a:solidFill>
            </a:endParaRPr>
          </a:p>
        </p:txBody>
      </p:sp>
      <p:pic>
        <p:nvPicPr>
          <p:cNvPr id="7" name="Picture 6" descr="A blue text on a white background&#10;&#10;AI-generated content may be incorrect.">
            <a:extLst>
              <a:ext uri="{FF2B5EF4-FFF2-40B4-BE49-F238E27FC236}">
                <a16:creationId xmlns:a16="http://schemas.microsoft.com/office/drawing/2014/main" id="{9CEF5D05-BE89-D307-D7CA-5D16FB5D9FAB}"/>
              </a:ext>
            </a:extLst>
          </p:cNvPr>
          <p:cNvPicPr>
            <a:picLocks noChangeAspect="1"/>
          </p:cNvPicPr>
          <p:nvPr/>
        </p:nvPicPr>
        <p:blipFill>
          <a:blip r:embed="rId3"/>
          <a:srcRect r="276" b="1000"/>
          <a:stretch>
            <a:fillRect/>
          </a:stretch>
        </p:blipFill>
        <p:spPr>
          <a:xfrm>
            <a:off x="953197" y="5935934"/>
            <a:ext cx="3362536" cy="924116"/>
          </a:xfrm>
          <a:prstGeom prst="rect">
            <a:avLst/>
          </a:prstGeom>
        </p:spPr>
      </p:pic>
    </p:spTree>
    <p:extLst>
      <p:ext uri="{BB962C8B-B14F-4D97-AF65-F5344CB8AC3E}">
        <p14:creationId xmlns:p14="http://schemas.microsoft.com/office/powerpoint/2010/main" val="2353718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17733" y="490537"/>
            <a:ext cx="5291663" cy="1628775"/>
          </a:xfrm>
        </p:spPr>
        <p:txBody>
          <a:bodyPr anchor="b">
            <a:normAutofit/>
          </a:bodyPr>
          <a:lstStyle/>
          <a:p>
            <a:r>
              <a:rPr lang="en-US" sz="4000">
                <a:ea typeface="Calibri"/>
                <a:cs typeface="Calibri"/>
              </a:rPr>
              <a:t>Who we are</a:t>
            </a:r>
            <a:endParaRPr lang="en-US" sz="4000"/>
          </a:p>
        </p:txBody>
      </p:sp>
      <p:pic>
        <p:nvPicPr>
          <p:cNvPr id="4" name="Picture 3" descr="IMG_2914.JPG">
            <a:extLst>
              <a:ext uri="{FF2B5EF4-FFF2-40B4-BE49-F238E27FC236}">
                <a16:creationId xmlns:a16="http://schemas.microsoft.com/office/drawing/2014/main" id="{C8FF5B90-126B-5F9E-AB80-4CAE130E5F96}"/>
              </a:ext>
            </a:extLst>
          </p:cNvPr>
          <p:cNvPicPr>
            <a:picLocks noChangeAspect="1"/>
          </p:cNvPicPr>
          <p:nvPr/>
        </p:nvPicPr>
        <p:blipFill>
          <a:blip r:embed="rId2"/>
          <a:srcRect t="12462" r="-2" b="12460"/>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7" name="Slide Number Placeholder 6">
            <a:extLst>
              <a:ext uri="{FF2B5EF4-FFF2-40B4-BE49-F238E27FC236}">
                <a16:creationId xmlns:a16="http://schemas.microsoft.com/office/drawing/2014/main" id="{EF95FC10-69B1-FD37-7E5B-F1C57E8FCA03}"/>
              </a:ext>
            </a:extLst>
          </p:cNvPr>
          <p:cNvSpPr>
            <a:spLocks noGrp="1"/>
          </p:cNvSpPr>
          <p:nvPr>
            <p:ph type="sldNum" sz="quarter" idx="12"/>
          </p:nvPr>
        </p:nvSpPr>
        <p:spPr>
          <a:xfrm>
            <a:off x="481013" y="6356350"/>
            <a:ext cx="685800" cy="365125"/>
          </a:xfrm>
        </p:spPr>
        <p:txBody>
          <a:bodyPr>
            <a:normAutofit/>
          </a:bodyPr>
          <a:lstStyle/>
          <a:p>
            <a:pPr algn="l">
              <a:spcAft>
                <a:spcPts val="600"/>
              </a:spcAft>
            </a:pPr>
            <a:fld id="{BA9B540C-44DA-4F69-89C9-7C84606640D3}" type="slidenum">
              <a:rPr lang="en-US">
                <a:solidFill>
                  <a:srgbClr val="FFFFFF"/>
                </a:solidFill>
              </a:rPr>
              <a:pPr algn="l">
                <a:spcAft>
                  <a:spcPts val="600"/>
                </a:spcAft>
              </a:pPr>
              <a:t>2</a:t>
            </a:fld>
            <a:endParaRPr lang="en-US">
              <a:solidFill>
                <a:srgbClr val="FFFFFF"/>
              </a:solidFill>
            </a:endParaRPr>
          </a:p>
        </p:txBody>
      </p:sp>
      <p:sp>
        <p:nvSpPr>
          <p:cNvPr id="3" name="Content Placeholder 2"/>
          <p:cNvSpPr>
            <a:spLocks noGrp="1"/>
          </p:cNvSpPr>
          <p:nvPr>
            <p:ph idx="1"/>
          </p:nvPr>
        </p:nvSpPr>
        <p:spPr>
          <a:xfrm>
            <a:off x="6417734" y="2614612"/>
            <a:ext cx="5291663" cy="3752849"/>
          </a:xfrm>
        </p:spPr>
        <p:txBody>
          <a:bodyPr vert="horz" lIns="91440" tIns="45720" rIns="91440" bIns="45720" rtlCol="0" anchor="t">
            <a:normAutofit/>
          </a:bodyPr>
          <a:lstStyle/>
          <a:p>
            <a:r>
              <a:rPr lang="en-US" sz="1800">
                <a:ea typeface="Calibri"/>
                <a:cs typeface="Calibri"/>
              </a:rPr>
              <a:t>St. Mary's Medical Daycare Program provides therapeutic, rehabilitative and recreational activities to help children and young adults with special healthcare needs reach their full potential. </a:t>
            </a:r>
          </a:p>
          <a:p>
            <a:r>
              <a:rPr lang="en-US" sz="1800">
                <a:ea typeface="Calibri"/>
                <a:cs typeface="Calibri"/>
              </a:rPr>
              <a:t>Modeled after New York States Adult Day Healthcare (ADHC) program structure while addressing the unique needs of our pediatric and young adult population. </a:t>
            </a:r>
          </a:p>
          <a:p>
            <a:r>
              <a:rPr lang="en-US" sz="1800">
                <a:ea typeface="Calibri"/>
                <a:cs typeface="Calibri"/>
              </a:rPr>
              <a:t>St. Mary's MDHC program is the only pediatric Medical Day Healthcare Model of its kind in New York State. </a:t>
            </a:r>
          </a:p>
          <a:p>
            <a:endParaRPr lang="en-US" sz="1800">
              <a:ea typeface="Calibri"/>
              <a:cs typeface="Calibri"/>
            </a:endParaRPr>
          </a:p>
        </p:txBody>
      </p:sp>
      <p:sp>
        <p:nvSpPr>
          <p:cNvPr id="5" name="Footer Placeholder 4">
            <a:extLst>
              <a:ext uri="{FF2B5EF4-FFF2-40B4-BE49-F238E27FC236}">
                <a16:creationId xmlns:a16="http://schemas.microsoft.com/office/drawing/2014/main" id="{4329D2D7-0DA5-D132-5637-51E24E63344E}"/>
              </a:ext>
            </a:extLst>
          </p:cNvPr>
          <p:cNvSpPr>
            <a:spLocks noGrp="1"/>
          </p:cNvSpPr>
          <p:nvPr>
            <p:ph type="ftr" sz="quarter" idx="11"/>
          </p:nvPr>
        </p:nvSpPr>
        <p:spPr>
          <a:xfrm>
            <a:off x="6417733" y="6356350"/>
            <a:ext cx="5291667" cy="365125"/>
          </a:xfrm>
        </p:spPr>
        <p:txBody>
          <a:bodyPr>
            <a:normAutofit/>
          </a:bodyPr>
          <a:lstStyle/>
          <a:p>
            <a:pPr algn="r">
              <a:lnSpc>
                <a:spcPct val="90000"/>
              </a:lnSpc>
              <a:spcAft>
                <a:spcPts val="600"/>
              </a:spcAft>
            </a:pPr>
            <a:r>
              <a:rPr lang="en-US" sz="700">
                <a:solidFill>
                  <a:schemeClr val="tx1">
                    <a:lumMod val="75000"/>
                    <a:lumOff val="25000"/>
                  </a:schemeClr>
                </a:solidFill>
              </a:rPr>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5781866"/>
            <a:ext cx="990600" cy="923735"/>
          </a:xfrm>
          <a:prstGeom prst="rect">
            <a:avLst/>
          </a:prstGeom>
        </p:spPr>
      </p:pic>
    </p:spTree>
    <p:extLst>
      <p:ext uri="{BB962C8B-B14F-4D97-AF65-F5344CB8AC3E}">
        <p14:creationId xmlns:p14="http://schemas.microsoft.com/office/powerpoint/2010/main" val="1365603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741994" cy="685800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62512A4-73DD-FFBC-AF22-C3D0EA6D9DA1}"/>
              </a:ext>
            </a:extLst>
          </p:cNvPr>
          <p:cNvSpPr>
            <a:spLocks noGrp="1"/>
          </p:cNvSpPr>
          <p:nvPr>
            <p:ph type="title"/>
          </p:nvPr>
        </p:nvSpPr>
        <p:spPr>
          <a:xfrm>
            <a:off x="1137034" y="609600"/>
            <a:ext cx="4784796" cy="1330840"/>
          </a:xfrm>
        </p:spPr>
        <p:txBody>
          <a:bodyPr>
            <a:normAutofit/>
          </a:bodyPr>
          <a:lstStyle/>
          <a:p>
            <a:pPr>
              <a:lnSpc>
                <a:spcPct val="90000"/>
              </a:lnSpc>
            </a:pPr>
            <a:r>
              <a:rPr lang="en-US">
                <a:ea typeface="Calibri"/>
                <a:cs typeface="Calibri"/>
              </a:rPr>
              <a:t>Participant Population </a:t>
            </a:r>
            <a:endParaRPr lang="en-US"/>
          </a:p>
        </p:txBody>
      </p:sp>
      <p:sp>
        <p:nvSpPr>
          <p:cNvPr id="3" name="Content Placeholder 2">
            <a:extLst>
              <a:ext uri="{FF2B5EF4-FFF2-40B4-BE49-F238E27FC236}">
                <a16:creationId xmlns:a16="http://schemas.microsoft.com/office/drawing/2014/main" id="{6E42F9E1-1B48-B61B-74F8-A30548730EE2}"/>
              </a:ext>
            </a:extLst>
          </p:cNvPr>
          <p:cNvSpPr>
            <a:spLocks noGrp="1"/>
          </p:cNvSpPr>
          <p:nvPr>
            <p:ph idx="1"/>
          </p:nvPr>
        </p:nvSpPr>
        <p:spPr>
          <a:xfrm>
            <a:off x="1137034" y="2194102"/>
            <a:ext cx="4438036" cy="3908585"/>
          </a:xfrm>
        </p:spPr>
        <p:txBody>
          <a:bodyPr vert="horz" lIns="91440" tIns="45720" rIns="91440" bIns="45720" rtlCol="0" anchor="t">
            <a:normAutofit/>
          </a:bodyPr>
          <a:lstStyle/>
          <a:p>
            <a:pPr>
              <a:lnSpc>
                <a:spcPct val="90000"/>
              </a:lnSpc>
            </a:pPr>
            <a:endParaRPr lang="en-US" sz="1700" dirty="0">
              <a:ea typeface="Calibri"/>
              <a:cs typeface="Calibri"/>
            </a:endParaRPr>
          </a:p>
          <a:p>
            <a:pPr>
              <a:lnSpc>
                <a:spcPct val="90000"/>
              </a:lnSpc>
            </a:pPr>
            <a:r>
              <a:rPr lang="en-US" sz="1700" dirty="0">
                <a:latin typeface="Calibri"/>
                <a:ea typeface="Calibri"/>
                <a:cs typeface="Calibri"/>
              </a:rPr>
              <a:t>The program  provides comprehensive medical day health care services to children adolescents, and young adults ages 5-30+ with complex medical, physical, developmental, and cognitive disabilities. </a:t>
            </a:r>
          </a:p>
          <a:p>
            <a:pPr>
              <a:lnSpc>
                <a:spcPct val="90000"/>
              </a:lnSpc>
            </a:pPr>
            <a:r>
              <a:rPr lang="en-US" sz="1700" dirty="0">
                <a:latin typeface="Calibri"/>
                <a:ea typeface="Calibri"/>
                <a:cs typeface="Calibri"/>
              </a:rPr>
              <a:t>Participants represent a broad spectrum of abilities and support needs. Some are college graduates and young adults working toward maintaining strength, functional skills, independence, and therapeutic goals, while others require full assistance with activities of daily living (ADLs) and ongoing medical support throughout the day.</a:t>
            </a:r>
          </a:p>
          <a:p>
            <a:pPr>
              <a:lnSpc>
                <a:spcPct val="90000"/>
              </a:lnSpc>
            </a:pPr>
            <a:endParaRPr lang="en-US" sz="1700">
              <a:latin typeface="Segoe UI"/>
              <a:ea typeface="Calibri"/>
              <a:cs typeface="Segoe UI"/>
            </a:endParaRPr>
          </a:p>
          <a:p>
            <a:pPr>
              <a:lnSpc>
                <a:spcPct val="90000"/>
              </a:lnSpc>
            </a:pPr>
            <a:endParaRPr lang="en-US" sz="1700">
              <a:ea typeface="Calibri"/>
              <a:cs typeface="Calibri"/>
            </a:endParaRPr>
          </a:p>
          <a:p>
            <a:pPr>
              <a:lnSpc>
                <a:spcPct val="90000"/>
              </a:lnSpc>
            </a:pPr>
            <a:endParaRPr lang="en-US" sz="1700">
              <a:ea typeface="Calibri"/>
              <a:cs typeface="Calibri"/>
            </a:endParaRPr>
          </a:p>
        </p:txBody>
      </p:sp>
      <p:pic>
        <p:nvPicPr>
          <p:cNvPr id="6" name="Picture 5" descr="Walk 1.jpg">
            <a:extLst>
              <a:ext uri="{FF2B5EF4-FFF2-40B4-BE49-F238E27FC236}">
                <a16:creationId xmlns:a16="http://schemas.microsoft.com/office/drawing/2014/main" id="{3302B845-233B-F4EF-F31D-6CFD1B24F86D}"/>
              </a:ext>
            </a:extLst>
          </p:cNvPr>
          <p:cNvPicPr>
            <a:picLocks noChangeAspect="1"/>
          </p:cNvPicPr>
          <p:nvPr/>
        </p:nvPicPr>
        <p:blipFill>
          <a:blip r:embed="rId2"/>
          <a:stretch>
            <a:fillRect/>
          </a:stretch>
        </p:blipFill>
        <p:spPr>
          <a:xfrm>
            <a:off x="6880610" y="717320"/>
            <a:ext cx="4737650" cy="5445574"/>
          </a:xfrm>
          <a:prstGeom prst="rect">
            <a:avLst/>
          </a:prstGeom>
        </p:spPr>
      </p:pic>
      <p:sp>
        <p:nvSpPr>
          <p:cNvPr id="4" name="Footer Placeholder 3">
            <a:extLst>
              <a:ext uri="{FF2B5EF4-FFF2-40B4-BE49-F238E27FC236}">
                <a16:creationId xmlns:a16="http://schemas.microsoft.com/office/drawing/2014/main" id="{4F163874-FB15-207D-2774-7CDFB589EB0B}"/>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600" dirty="0">
                <a:latin typeface="Myriad Web"/>
              </a:rPr>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5" name="Slide Number Placeholder 4">
            <a:extLst>
              <a:ext uri="{FF2B5EF4-FFF2-40B4-BE49-F238E27FC236}">
                <a16:creationId xmlns:a16="http://schemas.microsoft.com/office/drawing/2014/main" id="{2C816288-91F8-78CE-6E71-A6E035517169}"/>
              </a:ext>
            </a:extLst>
          </p:cNvPr>
          <p:cNvSpPr>
            <a:spLocks noGrp="1"/>
          </p:cNvSpPr>
          <p:nvPr>
            <p:ph type="sldNum" sz="quarter" idx="12"/>
          </p:nvPr>
        </p:nvSpPr>
        <p:spPr>
          <a:xfrm>
            <a:off x="8610600" y="6356350"/>
            <a:ext cx="2743200" cy="365125"/>
          </a:xfrm>
        </p:spPr>
        <p:txBody>
          <a:bodyPr>
            <a:normAutofit/>
          </a:bodyPr>
          <a:lstStyle/>
          <a:p>
            <a:pPr>
              <a:spcAft>
                <a:spcPts val="600"/>
              </a:spcAft>
            </a:pPr>
            <a:fld id="{BA9B540C-44DA-4F69-89C9-7C84606640D3}" type="slidenum">
              <a:rPr lang="en-US" sz="1000"/>
              <a:pPr>
                <a:spcAft>
                  <a:spcPts val="600"/>
                </a:spcAft>
              </a:pPr>
              <a:t>3</a:t>
            </a:fld>
            <a:endParaRPr lang="en-US" sz="1000"/>
          </a:p>
        </p:txBody>
      </p:sp>
    </p:spTree>
    <p:extLst>
      <p:ext uri="{BB962C8B-B14F-4D97-AF65-F5344CB8AC3E}">
        <p14:creationId xmlns:p14="http://schemas.microsoft.com/office/powerpoint/2010/main" val="2692301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C1DB77-99B0-CBBD-864A-315884CBCC9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Freeform: Shape 3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3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7ED217-6784-D3E9-B371-F5558A54EC60}"/>
              </a:ext>
            </a:extLst>
          </p:cNvPr>
          <p:cNvSpPr>
            <a:spLocks noGrp="1"/>
          </p:cNvSpPr>
          <p:nvPr>
            <p:ph type="title"/>
          </p:nvPr>
        </p:nvSpPr>
        <p:spPr>
          <a:xfrm>
            <a:off x="466722" y="586855"/>
            <a:ext cx="3201366" cy="3387497"/>
          </a:xfrm>
        </p:spPr>
        <p:txBody>
          <a:bodyPr anchor="b">
            <a:normAutofit/>
          </a:bodyPr>
          <a:lstStyle/>
          <a:p>
            <a:pPr algn="r"/>
            <a:r>
              <a:rPr lang="en-US" sz="3700" dirty="0">
                <a:solidFill>
                  <a:srgbClr val="FFFFFF"/>
                </a:solidFill>
                <a:ea typeface="Calibri"/>
                <a:cs typeface="Calibri"/>
              </a:rPr>
              <a:t>A Comprehensive Bundled Approach to Care </a:t>
            </a:r>
          </a:p>
        </p:txBody>
      </p:sp>
      <p:sp>
        <p:nvSpPr>
          <p:cNvPr id="5" name="Footer Placeholder 4">
            <a:extLst>
              <a:ext uri="{FF2B5EF4-FFF2-40B4-BE49-F238E27FC236}">
                <a16:creationId xmlns:a16="http://schemas.microsoft.com/office/drawing/2014/main" id="{43046820-22F4-4B32-D942-BA5F0301D81D}"/>
              </a:ext>
            </a:extLst>
          </p:cNvPr>
          <p:cNvSpPr>
            <a:spLocks noGrp="1"/>
          </p:cNvSpPr>
          <p:nvPr>
            <p:ph type="ftr" sz="quarter" idx="11"/>
          </p:nvPr>
        </p:nvSpPr>
        <p:spPr>
          <a:xfrm rot="5400000">
            <a:off x="-1823564" y="2025628"/>
            <a:ext cx="4114800" cy="365125"/>
          </a:xfrm>
        </p:spPr>
        <p:txBody>
          <a:bodyPr>
            <a:normAutofit/>
          </a:bodyPr>
          <a:lstStyle/>
          <a:p>
            <a:pPr algn="l">
              <a:lnSpc>
                <a:spcPct val="90000"/>
              </a:lnSpc>
              <a:spcAft>
                <a:spcPts val="600"/>
              </a:spcAft>
            </a:pPr>
            <a:r>
              <a:rPr lang="en-US" sz="600" dirty="0">
                <a:solidFill>
                  <a:srgbClr val="FFFFFF"/>
                </a:solidFill>
                <a:latin typeface="Myriad Web"/>
              </a:rPr>
              <a:t>© [YEAR] ST. MARY’S HEALTHCARE FR CHILDREN, INC. All rights reserved. This material is </a:t>
            </a:r>
            <a:r>
              <a:rPr lang="en-US" sz="600" dirty="0" err="1">
                <a:solidFill>
                  <a:srgbClr val="FFFFFF"/>
                </a:solidFill>
                <a:latin typeface="Myriad Web"/>
              </a:rPr>
              <a:t>roprietary</a:t>
            </a:r>
            <a:r>
              <a:rPr lang="en-US" sz="600" dirty="0">
                <a:solidFill>
                  <a:srgbClr val="FFFFFF"/>
                </a:solidFill>
                <a:latin typeface="Myriad Web"/>
              </a:rPr>
              <a:t> to St. Mary’s Healthcare System for Children, Inc. (including all subsidiaries and controlled affiliates) and may not be reproduced or redistributed without permission.</a:t>
            </a:r>
          </a:p>
        </p:txBody>
      </p:sp>
      <p:sp>
        <p:nvSpPr>
          <p:cNvPr id="3" name="Content Placeholder 2">
            <a:extLst>
              <a:ext uri="{FF2B5EF4-FFF2-40B4-BE49-F238E27FC236}">
                <a16:creationId xmlns:a16="http://schemas.microsoft.com/office/drawing/2014/main" id="{FF710295-B7C5-7A2A-0997-2186FF40F2AB}"/>
              </a:ext>
            </a:extLst>
          </p:cNvPr>
          <p:cNvSpPr>
            <a:spLocks noGrp="1"/>
          </p:cNvSpPr>
          <p:nvPr>
            <p:ph idx="1"/>
          </p:nvPr>
        </p:nvSpPr>
        <p:spPr>
          <a:xfrm>
            <a:off x="4581727" y="649480"/>
            <a:ext cx="3025303" cy="5546047"/>
          </a:xfrm>
        </p:spPr>
        <p:txBody>
          <a:bodyPr vert="horz" lIns="91440" tIns="45720" rIns="91440" bIns="45720" rtlCol="0" anchor="ctr">
            <a:normAutofit/>
          </a:bodyPr>
          <a:lstStyle/>
          <a:p>
            <a:pPr marL="0" indent="0">
              <a:lnSpc>
                <a:spcPct val="90000"/>
              </a:lnSpc>
              <a:buNone/>
            </a:pPr>
            <a:endParaRPr lang="en-US" sz="1400">
              <a:ea typeface="Calibri"/>
              <a:cs typeface="Calibri"/>
            </a:endParaRPr>
          </a:p>
          <a:p>
            <a:pPr marL="0" indent="0">
              <a:lnSpc>
                <a:spcPct val="90000"/>
              </a:lnSpc>
              <a:buNone/>
            </a:pPr>
            <a:r>
              <a:rPr lang="en-US" sz="1200" b="1" dirty="0">
                <a:latin typeface="Segoe UI"/>
                <a:ea typeface="Calibri"/>
                <a:cs typeface="Segoe UI"/>
              </a:rPr>
              <a:t>MDHC is a well-balanced, bundled program designed to support each participant’s individualized goals, medical needs, independence, and overall quality of life.</a:t>
            </a:r>
            <a:endParaRPr lang="en-US" sz="1200">
              <a:ea typeface="Calibri"/>
              <a:cs typeface="Calibri"/>
            </a:endParaRPr>
          </a:p>
          <a:p>
            <a:pPr>
              <a:lnSpc>
                <a:spcPct val="90000"/>
              </a:lnSpc>
            </a:pPr>
            <a:endParaRPr lang="en-US" sz="1400" b="1" dirty="0">
              <a:latin typeface="Segoe UI"/>
              <a:cs typeface="Segoe UI"/>
            </a:endParaRPr>
          </a:p>
          <a:p>
            <a:pPr marL="0" indent="0">
              <a:lnSpc>
                <a:spcPct val="90000"/>
              </a:lnSpc>
              <a:buNone/>
            </a:pPr>
            <a:r>
              <a:rPr lang="en-US" sz="1400" b="1" dirty="0"/>
              <a:t>Programs Offered:</a:t>
            </a:r>
            <a:endParaRPr lang="en-US" sz="1400" b="1" dirty="0">
              <a:ea typeface="Calibri"/>
              <a:cs typeface="Calibri"/>
            </a:endParaRPr>
          </a:p>
          <a:p>
            <a:pPr>
              <a:lnSpc>
                <a:spcPct val="90000"/>
              </a:lnSpc>
            </a:pPr>
            <a:r>
              <a:rPr lang="en-US" sz="1400" dirty="0">
                <a:latin typeface="Segoe UI"/>
                <a:ea typeface="Calibri"/>
                <a:cs typeface="Segoe UI"/>
              </a:rPr>
              <a:t>Young Adult Program</a:t>
            </a:r>
            <a:endParaRPr lang="en-US" sz="1400" dirty="0"/>
          </a:p>
          <a:p>
            <a:pPr>
              <a:lnSpc>
                <a:spcPct val="90000"/>
              </a:lnSpc>
            </a:pPr>
            <a:r>
              <a:rPr lang="en-US" sz="1400" dirty="0">
                <a:latin typeface="Segoe UI"/>
                <a:ea typeface="Calibri"/>
                <a:cs typeface="Segoe UI"/>
              </a:rPr>
              <a:t>After-School Program</a:t>
            </a:r>
            <a:endParaRPr lang="en-US" sz="1400" dirty="0"/>
          </a:p>
          <a:p>
            <a:pPr>
              <a:lnSpc>
                <a:spcPct val="90000"/>
              </a:lnSpc>
            </a:pPr>
            <a:r>
              <a:rPr lang="en-US" sz="1400" dirty="0">
                <a:latin typeface="Segoe UI"/>
                <a:ea typeface="Calibri"/>
                <a:cs typeface="Segoe UI"/>
              </a:rPr>
              <a:t>Weekend Program</a:t>
            </a:r>
            <a:endParaRPr lang="en-US" sz="1400" dirty="0"/>
          </a:p>
          <a:p>
            <a:pPr marL="0" indent="0">
              <a:lnSpc>
                <a:spcPct val="90000"/>
              </a:lnSpc>
              <a:buNone/>
            </a:pPr>
            <a:endParaRPr lang="en-US" sz="1400" dirty="0">
              <a:latin typeface="Segoe UI"/>
              <a:cs typeface="Segoe UI"/>
            </a:endParaRPr>
          </a:p>
          <a:p>
            <a:pPr marL="0" indent="0">
              <a:lnSpc>
                <a:spcPct val="90000"/>
              </a:lnSpc>
              <a:buNone/>
            </a:pPr>
            <a:r>
              <a:rPr lang="en-US" sz="1400" b="1" dirty="0"/>
              <a:t>Comprehensive Services Included:</a:t>
            </a:r>
            <a:endParaRPr lang="en-US" sz="1400" b="1">
              <a:ea typeface="Calibri"/>
              <a:cs typeface="Calibri"/>
            </a:endParaRPr>
          </a:p>
          <a:p>
            <a:pPr>
              <a:lnSpc>
                <a:spcPct val="90000"/>
              </a:lnSpc>
            </a:pPr>
            <a:r>
              <a:rPr lang="en-US" sz="1400" dirty="0">
                <a:latin typeface="Segoe UI"/>
                <a:ea typeface="Calibri"/>
                <a:cs typeface="Segoe UI"/>
              </a:rPr>
              <a:t>Nursing services</a:t>
            </a:r>
            <a:endParaRPr lang="en-US" sz="1400" dirty="0"/>
          </a:p>
          <a:p>
            <a:pPr>
              <a:lnSpc>
                <a:spcPct val="90000"/>
              </a:lnSpc>
            </a:pPr>
            <a:r>
              <a:rPr lang="en-US" sz="1400" dirty="0">
                <a:latin typeface="Segoe UI"/>
                <a:ea typeface="Calibri"/>
                <a:cs typeface="Segoe UI"/>
              </a:rPr>
              <a:t>Rehabilitative services</a:t>
            </a:r>
            <a:endParaRPr lang="en-US" sz="1400" dirty="0"/>
          </a:p>
          <a:p>
            <a:pPr>
              <a:lnSpc>
                <a:spcPct val="90000"/>
              </a:lnSpc>
            </a:pPr>
            <a:r>
              <a:rPr lang="en-US" sz="1400" dirty="0">
                <a:latin typeface="Segoe UI"/>
                <a:ea typeface="Calibri"/>
                <a:cs typeface="Segoe UI"/>
              </a:rPr>
              <a:t>Therapeutic recreation</a:t>
            </a:r>
            <a:endParaRPr lang="en-US" sz="1400" dirty="0"/>
          </a:p>
          <a:p>
            <a:pPr>
              <a:lnSpc>
                <a:spcPct val="90000"/>
              </a:lnSpc>
            </a:pPr>
            <a:r>
              <a:rPr lang="en-US" sz="1400" dirty="0">
                <a:latin typeface="Segoe UI"/>
                <a:ea typeface="Calibri"/>
                <a:cs typeface="Segoe UI"/>
              </a:rPr>
              <a:t>Activities of daily living, or ADL, care</a:t>
            </a:r>
            <a:endParaRPr lang="en-US" sz="1400" dirty="0"/>
          </a:p>
          <a:p>
            <a:pPr>
              <a:lnSpc>
                <a:spcPct val="90000"/>
              </a:lnSpc>
            </a:pPr>
            <a:r>
              <a:rPr lang="en-US" sz="1400" dirty="0">
                <a:latin typeface="Segoe UI"/>
                <a:ea typeface="Calibri"/>
                <a:cs typeface="Segoe UI"/>
              </a:rPr>
              <a:t>Diabetes management</a:t>
            </a:r>
            <a:endParaRPr lang="en-US" sz="1400" dirty="0"/>
          </a:p>
          <a:p>
            <a:pPr>
              <a:lnSpc>
                <a:spcPct val="90000"/>
              </a:lnSpc>
            </a:pPr>
            <a:r>
              <a:rPr lang="en-US" sz="1400" dirty="0">
                <a:latin typeface="Segoe UI"/>
                <a:ea typeface="Calibri"/>
                <a:cs typeface="Segoe UI"/>
              </a:rPr>
              <a:t>Weight management</a:t>
            </a:r>
            <a:endParaRPr lang="en-US" sz="1400" dirty="0"/>
          </a:p>
          <a:p>
            <a:pPr>
              <a:lnSpc>
                <a:spcPct val="90000"/>
              </a:lnSpc>
            </a:pPr>
            <a:r>
              <a:rPr lang="en-US" sz="1400" dirty="0">
                <a:latin typeface="Segoe UI"/>
                <a:ea typeface="Calibri"/>
                <a:cs typeface="Segoe UI"/>
              </a:rPr>
              <a:t>Socialization opportunities</a:t>
            </a:r>
            <a:endParaRPr lang="en-US" sz="1400" dirty="0"/>
          </a:p>
          <a:p>
            <a:pPr>
              <a:lnSpc>
                <a:spcPct val="90000"/>
              </a:lnSpc>
            </a:pPr>
            <a:r>
              <a:rPr lang="en-US" sz="1400" dirty="0">
                <a:latin typeface="Segoe UI"/>
                <a:ea typeface="Calibri"/>
                <a:cs typeface="Segoe UI"/>
              </a:rPr>
              <a:t>Community integration</a:t>
            </a:r>
            <a:endParaRPr lang="en-US" sz="1400" dirty="0"/>
          </a:p>
          <a:p>
            <a:pPr>
              <a:lnSpc>
                <a:spcPct val="90000"/>
              </a:lnSpc>
            </a:pPr>
            <a:r>
              <a:rPr lang="en-US" sz="1400" dirty="0">
                <a:latin typeface="Segoe UI"/>
                <a:ea typeface="Calibri"/>
                <a:cs typeface="Segoe UI"/>
              </a:rPr>
              <a:t>Round-trip transportation</a:t>
            </a:r>
            <a:endParaRPr lang="en-US" sz="1400" dirty="0"/>
          </a:p>
          <a:p>
            <a:pPr>
              <a:lnSpc>
                <a:spcPct val="90000"/>
              </a:lnSpc>
            </a:pPr>
            <a:r>
              <a:rPr lang="en-US" sz="1400" dirty="0">
                <a:latin typeface="Segoe UI"/>
                <a:ea typeface="Calibri"/>
                <a:cs typeface="Segoe UI"/>
              </a:rPr>
              <a:t>Nutritious meals</a:t>
            </a:r>
            <a:endParaRPr lang="en-US" sz="1400" dirty="0"/>
          </a:p>
          <a:p>
            <a:pPr>
              <a:lnSpc>
                <a:spcPct val="90000"/>
              </a:lnSpc>
            </a:pPr>
            <a:endParaRPr lang="en-US" sz="1400">
              <a:ea typeface="Calibri"/>
              <a:cs typeface="Calibri"/>
            </a:endParaRPr>
          </a:p>
        </p:txBody>
      </p:sp>
      <p:pic>
        <p:nvPicPr>
          <p:cNvPr id="9" name="Picture 8">
            <a:extLst>
              <a:ext uri="{FF2B5EF4-FFF2-40B4-BE49-F238E27FC236}">
                <a16:creationId xmlns:a16="http://schemas.microsoft.com/office/drawing/2014/main" id="{B672322C-C1AD-825F-60AF-E33FCB9D6D57}"/>
              </a:ext>
            </a:extLst>
          </p:cNvPr>
          <p:cNvPicPr>
            <a:picLocks noChangeAspect="1"/>
          </p:cNvPicPr>
          <p:nvPr/>
        </p:nvPicPr>
        <p:blipFill>
          <a:blip r:embed="rId2"/>
          <a:srcRect l="10818"/>
          <a:stretch>
            <a:fillRect/>
          </a:stretch>
        </p:blipFill>
        <p:spPr>
          <a:xfrm>
            <a:off x="8109502" y="10"/>
            <a:ext cx="4082498" cy="6857990"/>
          </a:xfrm>
          <a:prstGeom prst="rect">
            <a:avLst/>
          </a:prstGeom>
        </p:spPr>
      </p:pic>
      <p:sp>
        <p:nvSpPr>
          <p:cNvPr id="7" name="Slide Number Placeholder 6">
            <a:extLst>
              <a:ext uri="{FF2B5EF4-FFF2-40B4-BE49-F238E27FC236}">
                <a16:creationId xmlns:a16="http://schemas.microsoft.com/office/drawing/2014/main" id="{6970A571-2E70-9195-F000-DA2047A0747F}"/>
              </a:ext>
            </a:extLst>
          </p:cNvPr>
          <p:cNvSpPr>
            <a:spLocks noGrp="1"/>
          </p:cNvSpPr>
          <p:nvPr>
            <p:ph type="sldNum" sz="quarter" idx="12"/>
          </p:nvPr>
        </p:nvSpPr>
        <p:spPr>
          <a:xfrm>
            <a:off x="11704320" y="6455664"/>
            <a:ext cx="448056" cy="365125"/>
          </a:xfrm>
        </p:spPr>
        <p:txBody>
          <a:bodyPr>
            <a:normAutofit/>
          </a:bodyPr>
          <a:lstStyle/>
          <a:p>
            <a:pPr>
              <a:spcAft>
                <a:spcPts val="600"/>
              </a:spcAft>
            </a:pPr>
            <a:fld id="{BA9B540C-44DA-4F69-89C9-7C84606640D3}" type="slidenum">
              <a:rPr lang="en-US" sz="1100">
                <a:solidFill>
                  <a:srgbClr val="FFFFFF"/>
                </a:solidFill>
              </a:rPr>
              <a:pPr>
                <a:spcAft>
                  <a:spcPts val="600"/>
                </a:spcAft>
              </a:pPr>
              <a:t>4</a:t>
            </a:fld>
            <a:endParaRPr lang="en-US" sz="1100">
              <a:solidFill>
                <a:srgbClr val="FFFFFF"/>
              </a:solidFill>
            </a:endParaRPr>
          </a:p>
        </p:txBody>
      </p:sp>
      <p:pic>
        <p:nvPicPr>
          <p:cNvPr id="6" name="Picture 5">
            <a:extLst>
              <a:ext uri="{FF2B5EF4-FFF2-40B4-BE49-F238E27FC236}">
                <a16:creationId xmlns:a16="http://schemas.microsoft.com/office/drawing/2014/main" id="{52AA833B-4760-F2E9-19ED-CE0EBF0500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25200" y="5781866"/>
            <a:ext cx="990600" cy="923735"/>
          </a:xfrm>
          <a:prstGeom prst="rect">
            <a:avLst/>
          </a:prstGeom>
        </p:spPr>
      </p:pic>
    </p:spTree>
    <p:extLst>
      <p:ext uri="{BB962C8B-B14F-4D97-AF65-F5344CB8AC3E}">
        <p14:creationId xmlns:p14="http://schemas.microsoft.com/office/powerpoint/2010/main" val="2183338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DDB57F-9487-3C89-3D6C-9FD091A6DFC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2795D23-B979-BE36-0090-49C4B67F5C56}"/>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ea typeface="Calibri"/>
                <a:cs typeface="Calibri"/>
              </a:rPr>
              <a:t>Why a Medical-Model Afterschool Program Matters </a:t>
            </a:r>
            <a:endParaRPr lang="en-US"/>
          </a:p>
        </p:txBody>
      </p:sp>
      <p:sp>
        <p:nvSpPr>
          <p:cNvPr id="3" name="Content Placeholder 2">
            <a:extLst>
              <a:ext uri="{FF2B5EF4-FFF2-40B4-BE49-F238E27FC236}">
                <a16:creationId xmlns:a16="http://schemas.microsoft.com/office/drawing/2014/main" id="{026FD227-8439-2AD7-46DA-FE03F361A14A}"/>
              </a:ext>
            </a:extLst>
          </p:cNvPr>
          <p:cNvSpPr>
            <a:spLocks noGrp="1"/>
          </p:cNvSpPr>
          <p:nvPr>
            <p:ph idx="1"/>
          </p:nvPr>
        </p:nvSpPr>
        <p:spPr>
          <a:xfrm>
            <a:off x="6503158" y="649480"/>
            <a:ext cx="4862447" cy="5546047"/>
          </a:xfrm>
        </p:spPr>
        <p:txBody>
          <a:bodyPr vert="horz" lIns="91440" tIns="45720" rIns="91440" bIns="45720" rtlCol="0" anchor="ctr">
            <a:normAutofit/>
          </a:bodyPr>
          <a:lstStyle/>
          <a:p>
            <a:pPr marL="0" indent="0">
              <a:buNone/>
            </a:pPr>
            <a:r>
              <a:rPr lang="en-US" sz="1100">
                <a:latin typeface="Segoe UI"/>
                <a:ea typeface="Calibri"/>
                <a:cs typeface="Segoe UI"/>
              </a:rPr>
              <a:t>For children with medical complexity, a traditional afterschool program may not have the staffing, clinical oversight, accessibility, or rehabilitative support necessary for safe and meaningful participation.</a:t>
            </a:r>
            <a:endParaRPr lang="en-US" sz="1100">
              <a:latin typeface="Calibri"/>
              <a:ea typeface="Calibri"/>
              <a:cs typeface="Calibri"/>
            </a:endParaRPr>
          </a:p>
          <a:p>
            <a:pPr marL="0" indent="0">
              <a:buNone/>
            </a:pPr>
            <a:endParaRPr lang="en-US" sz="1100" dirty="0">
              <a:latin typeface="Segoe UI"/>
              <a:ea typeface="Calibri"/>
              <a:cs typeface="Segoe UI"/>
            </a:endParaRPr>
          </a:p>
          <a:p>
            <a:pPr>
              <a:buFont typeface="Arial"/>
              <a:buChar char="•"/>
            </a:pPr>
            <a:r>
              <a:rPr lang="en-US" sz="1100">
                <a:latin typeface="Segoe UI"/>
                <a:ea typeface="Calibri"/>
                <a:cs typeface="Segoe UI"/>
              </a:rPr>
              <a:t>MDHC integrates nursing, rehabilitation, nutrition, recreation, and social opportunities into the participant’s afternoon. Therapeutic goals can be reinforced during shared meals, group activities, recreation, communication opportunities, self-care routines, and community experiences. </a:t>
            </a:r>
          </a:p>
          <a:p>
            <a:pPr>
              <a:buFont typeface="Arial"/>
              <a:buChar char="•"/>
            </a:pPr>
            <a:endParaRPr lang="en-US" sz="1100" dirty="0">
              <a:latin typeface="Segoe UI"/>
              <a:ea typeface="Calibri"/>
              <a:cs typeface="Segoe UI"/>
            </a:endParaRPr>
          </a:p>
          <a:p>
            <a:pPr marL="0" indent="0">
              <a:buNone/>
            </a:pPr>
            <a:r>
              <a:rPr lang="en-US" sz="1100" b="1" dirty="0">
                <a:latin typeface="Segoe UI"/>
                <a:ea typeface="Calibri"/>
                <a:cs typeface="Segoe UI"/>
              </a:rPr>
              <a:t>The difference is </a:t>
            </a:r>
            <a:r>
              <a:rPr lang="en-US" sz="1100" b="1">
                <a:latin typeface="Segoe UI"/>
                <a:ea typeface="Calibri"/>
                <a:cs typeface="Segoe UI"/>
              </a:rPr>
              <a:t>integration: </a:t>
            </a:r>
            <a:endParaRPr lang="en-US" sz="1100" b="1" dirty="0">
              <a:latin typeface="Segoe UI"/>
              <a:ea typeface="Calibri"/>
              <a:cs typeface="Segoe UI"/>
            </a:endParaRPr>
          </a:p>
          <a:p>
            <a:pPr marL="0" indent="0">
              <a:buNone/>
            </a:pPr>
            <a:endParaRPr lang="en-US" sz="1100" dirty="0">
              <a:latin typeface="Segoe UI"/>
              <a:ea typeface="Calibri"/>
              <a:cs typeface="Segoe UI"/>
            </a:endParaRPr>
          </a:p>
          <a:p>
            <a:pPr>
              <a:buFont typeface="Arial"/>
              <a:buChar char="•"/>
            </a:pPr>
            <a:r>
              <a:rPr lang="en-US" sz="1100">
                <a:latin typeface="Segoe UI"/>
                <a:ea typeface="Calibri"/>
                <a:cs typeface="Segoe UI"/>
              </a:rPr>
              <a:t>Therapy does not end when the formal session ends.</a:t>
            </a:r>
            <a:endParaRPr lang="en-US"/>
          </a:p>
          <a:p>
            <a:pPr>
              <a:buFont typeface="Arial"/>
              <a:buChar char="•"/>
            </a:pPr>
            <a:r>
              <a:rPr lang="en-US" sz="1100">
                <a:latin typeface="Segoe UI"/>
                <a:ea typeface="Calibri"/>
                <a:cs typeface="Segoe UI"/>
              </a:rPr>
              <a:t>Communication is practiced with peers and staff.</a:t>
            </a:r>
            <a:endParaRPr lang="en-US"/>
          </a:p>
          <a:p>
            <a:pPr>
              <a:buFont typeface="Arial"/>
              <a:buChar char="•"/>
            </a:pPr>
            <a:r>
              <a:rPr lang="en-US" sz="1100">
                <a:latin typeface="Segoe UI"/>
                <a:ea typeface="Calibri"/>
                <a:cs typeface="Segoe UI"/>
              </a:rPr>
              <a:t>Motor skills are used during play and recreation.</a:t>
            </a:r>
            <a:endParaRPr lang="en-US"/>
          </a:p>
          <a:p>
            <a:pPr>
              <a:buFont typeface="Arial"/>
              <a:buChar char="•"/>
            </a:pPr>
            <a:r>
              <a:rPr lang="en-US" sz="1100">
                <a:latin typeface="Segoe UI"/>
                <a:ea typeface="Calibri"/>
                <a:cs typeface="Segoe UI"/>
              </a:rPr>
              <a:t>Self-care skills are reinforced during daily routines.</a:t>
            </a:r>
            <a:endParaRPr lang="en-US"/>
          </a:p>
          <a:p>
            <a:pPr>
              <a:buFont typeface="Arial"/>
              <a:buChar char="•"/>
            </a:pPr>
            <a:r>
              <a:rPr lang="en-US" sz="1100">
                <a:latin typeface="Segoe UI"/>
                <a:ea typeface="Calibri"/>
                <a:cs typeface="Segoe UI"/>
              </a:rPr>
              <a:t>Social skills are practiced in natural group settings.</a:t>
            </a:r>
            <a:endParaRPr lang="en-US"/>
          </a:p>
          <a:p>
            <a:pPr>
              <a:buFont typeface="Arial"/>
              <a:buChar char="•"/>
            </a:pPr>
            <a:r>
              <a:rPr lang="en-US" sz="1100">
                <a:latin typeface="Segoe UI"/>
                <a:ea typeface="Calibri"/>
                <a:cs typeface="Segoe UI"/>
              </a:rPr>
              <a:t>Participants have opportunities to make choices and advocate for themselves.</a:t>
            </a:r>
            <a:endParaRPr lang="en-US"/>
          </a:p>
          <a:p>
            <a:pPr>
              <a:lnSpc>
                <a:spcPct val="90000"/>
              </a:lnSpc>
              <a:buFont typeface="Arial"/>
              <a:buChar char="•"/>
            </a:pPr>
            <a:endParaRPr lang="en-US" sz="1100" dirty="0">
              <a:latin typeface="Calibri"/>
              <a:ea typeface="Calibri"/>
              <a:cs typeface="Calibri"/>
            </a:endParaRPr>
          </a:p>
          <a:p>
            <a:pPr>
              <a:lnSpc>
                <a:spcPct val="90000"/>
              </a:lnSpc>
              <a:buNone/>
            </a:pPr>
            <a:endParaRPr lang="en-US" sz="1100">
              <a:latin typeface="Calibri"/>
              <a:ea typeface="Calibri"/>
              <a:cs typeface="Calibri"/>
            </a:endParaRPr>
          </a:p>
          <a:p>
            <a:pPr marL="0" indent="0">
              <a:lnSpc>
                <a:spcPct val="90000"/>
              </a:lnSpc>
              <a:buNone/>
            </a:pPr>
            <a:endParaRPr lang="en-US" sz="1100">
              <a:latin typeface="Calibri"/>
              <a:ea typeface="Calibri"/>
              <a:cs typeface="Calibri"/>
            </a:endParaRPr>
          </a:p>
          <a:p>
            <a:pPr marL="0" indent="0">
              <a:lnSpc>
                <a:spcPct val="90000"/>
              </a:lnSpc>
              <a:buNone/>
            </a:pPr>
            <a:endParaRPr lang="en-US" sz="1100">
              <a:latin typeface="Calibri"/>
              <a:ea typeface="Calibri"/>
              <a:cs typeface="Calibri"/>
            </a:endParaRPr>
          </a:p>
          <a:p>
            <a:pPr marL="0" indent="0">
              <a:lnSpc>
                <a:spcPct val="90000"/>
              </a:lnSpc>
              <a:buNone/>
            </a:pPr>
            <a:endParaRPr lang="en-US" sz="1100">
              <a:latin typeface="Calibri"/>
              <a:ea typeface="Calibri"/>
              <a:cs typeface="Calibri"/>
            </a:endParaRPr>
          </a:p>
        </p:txBody>
      </p:sp>
      <p:sp>
        <p:nvSpPr>
          <p:cNvPr id="5" name="Slide Number Placeholder 4">
            <a:extLst>
              <a:ext uri="{FF2B5EF4-FFF2-40B4-BE49-F238E27FC236}">
                <a16:creationId xmlns:a16="http://schemas.microsoft.com/office/drawing/2014/main" id="{83368C16-1E94-2691-3D07-B5A4ACC5BCBD}"/>
              </a:ext>
            </a:extLst>
          </p:cNvPr>
          <p:cNvSpPr>
            <a:spLocks noGrp="1"/>
          </p:cNvSpPr>
          <p:nvPr>
            <p:ph type="sldNum" sz="quarter" idx="12"/>
          </p:nvPr>
        </p:nvSpPr>
        <p:spPr>
          <a:xfrm>
            <a:off x="11704320" y="6455664"/>
            <a:ext cx="448056" cy="365125"/>
          </a:xfrm>
        </p:spPr>
        <p:txBody>
          <a:bodyPr>
            <a:normAutofit/>
          </a:bodyPr>
          <a:lstStyle/>
          <a:p>
            <a:pPr>
              <a:spcAft>
                <a:spcPts val="600"/>
              </a:spcAft>
            </a:pPr>
            <a:fld id="{BA9B540C-44DA-4F69-89C9-7C84606640D3}" type="slidenum">
              <a:rPr lang="en-US" sz="1100">
                <a:solidFill>
                  <a:schemeClr val="tx1">
                    <a:lumMod val="50000"/>
                    <a:lumOff val="50000"/>
                  </a:schemeClr>
                </a:solidFill>
              </a:rPr>
              <a:pPr>
                <a:spcAft>
                  <a:spcPts val="600"/>
                </a:spcAft>
              </a:pPr>
              <a:t>5</a:t>
            </a:fld>
            <a:endParaRPr lang="en-US" sz="1100">
              <a:solidFill>
                <a:schemeClr val="tx1">
                  <a:lumMod val="50000"/>
                  <a:lumOff val="50000"/>
                </a:schemeClr>
              </a:solidFill>
            </a:endParaRPr>
          </a:p>
        </p:txBody>
      </p:sp>
    </p:spTree>
    <p:extLst>
      <p:ext uri="{BB962C8B-B14F-4D97-AF65-F5344CB8AC3E}">
        <p14:creationId xmlns:p14="http://schemas.microsoft.com/office/powerpoint/2010/main" val="155127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D5262-C25E-9C1D-8B63-604A1FE0AC54}"/>
              </a:ext>
            </a:extLst>
          </p:cNvPr>
          <p:cNvSpPr>
            <a:spLocks noGrp="1"/>
          </p:cNvSpPr>
          <p:nvPr>
            <p:ph type="title"/>
          </p:nvPr>
        </p:nvSpPr>
        <p:spPr>
          <a:xfrm>
            <a:off x="971368" y="371719"/>
            <a:ext cx="6125964" cy="1906863"/>
          </a:xfrm>
        </p:spPr>
        <p:txBody>
          <a:bodyPr anchor="b">
            <a:normAutofit/>
          </a:bodyPr>
          <a:lstStyle/>
          <a:p>
            <a:r>
              <a:rPr lang="en-US" dirty="0">
                <a:ea typeface="Calibri"/>
                <a:cs typeface="Calibri"/>
              </a:rPr>
              <a:t>Building Meaningful Days </a:t>
            </a:r>
            <a:endParaRPr lang="en-US" dirty="0"/>
          </a:p>
        </p:txBody>
      </p:sp>
      <p:sp>
        <p:nvSpPr>
          <p:cNvPr id="3" name="Content Placeholder 2">
            <a:extLst>
              <a:ext uri="{FF2B5EF4-FFF2-40B4-BE49-F238E27FC236}">
                <a16:creationId xmlns:a16="http://schemas.microsoft.com/office/drawing/2014/main" id="{DD633BD8-F23C-5F7D-FC3B-09739C8CFB93}"/>
              </a:ext>
            </a:extLst>
          </p:cNvPr>
          <p:cNvSpPr>
            <a:spLocks noGrp="1"/>
          </p:cNvSpPr>
          <p:nvPr>
            <p:ph idx="1"/>
          </p:nvPr>
        </p:nvSpPr>
        <p:spPr>
          <a:xfrm>
            <a:off x="971368" y="2711395"/>
            <a:ext cx="4114801" cy="3465568"/>
          </a:xfrm>
        </p:spPr>
        <p:txBody>
          <a:bodyPr vert="horz" lIns="91440" tIns="45720" rIns="91440" bIns="45720" rtlCol="0" anchor="t">
            <a:normAutofit/>
          </a:bodyPr>
          <a:lstStyle/>
          <a:p>
            <a:pPr marL="0" indent="0">
              <a:lnSpc>
                <a:spcPct val="90000"/>
              </a:lnSpc>
              <a:buNone/>
            </a:pPr>
            <a:r>
              <a:rPr lang="en-US" sz="1700">
                <a:latin typeface="Segoe UI"/>
                <a:cs typeface="Segoe UI"/>
              </a:rPr>
              <a:t>MDHC creates purposeful programming, participants are provided with opportunities to learn, socialize, build confidence, develop skills, and engage in meaningful experiences that reflect their interests, abilities, and personal goals.</a:t>
            </a:r>
            <a:endParaRPr lang="en-US" sz="1700">
              <a:ea typeface="Calibri"/>
              <a:cs typeface="Calibri"/>
            </a:endParaRPr>
          </a:p>
          <a:p>
            <a:pPr lvl="1">
              <a:lnSpc>
                <a:spcPct val="90000"/>
              </a:lnSpc>
              <a:buFont typeface="Courier New" panose="020B0604020202020204" pitchFamily="34" charset="0"/>
              <a:buChar char="o"/>
            </a:pPr>
            <a:r>
              <a:rPr lang="en-US" sz="1700">
                <a:ea typeface="Calibri"/>
                <a:cs typeface="Calibri"/>
              </a:rPr>
              <a:t>Adaptive Recreation </a:t>
            </a:r>
          </a:p>
          <a:p>
            <a:pPr lvl="1">
              <a:lnSpc>
                <a:spcPct val="90000"/>
              </a:lnSpc>
              <a:buFont typeface="Courier New" panose="020B0604020202020204" pitchFamily="34" charset="0"/>
              <a:buChar char="o"/>
            </a:pPr>
            <a:r>
              <a:rPr lang="en-US" sz="1700">
                <a:ea typeface="Calibri"/>
                <a:cs typeface="Calibri"/>
              </a:rPr>
              <a:t>Sensory Experiences </a:t>
            </a:r>
          </a:p>
          <a:p>
            <a:pPr lvl="1">
              <a:lnSpc>
                <a:spcPct val="90000"/>
              </a:lnSpc>
              <a:buFont typeface="Courier New" panose="020B0604020202020204" pitchFamily="34" charset="0"/>
              <a:buChar char="o"/>
            </a:pPr>
            <a:r>
              <a:rPr lang="en-US" sz="1700">
                <a:ea typeface="Calibri"/>
                <a:cs typeface="Calibri"/>
              </a:rPr>
              <a:t>Cooking and Life Skills Groups </a:t>
            </a:r>
          </a:p>
          <a:p>
            <a:pPr lvl="1">
              <a:lnSpc>
                <a:spcPct val="90000"/>
              </a:lnSpc>
              <a:buFont typeface="Courier New" panose="020B0604020202020204" pitchFamily="34" charset="0"/>
              <a:buChar char="o"/>
            </a:pPr>
            <a:r>
              <a:rPr lang="en-US" sz="1700">
                <a:ea typeface="Calibri"/>
                <a:cs typeface="Calibri"/>
              </a:rPr>
              <a:t>Health and Wellness </a:t>
            </a:r>
          </a:p>
          <a:p>
            <a:pPr lvl="1">
              <a:lnSpc>
                <a:spcPct val="90000"/>
              </a:lnSpc>
              <a:buFont typeface="Courier New" panose="020B0604020202020204" pitchFamily="34" charset="0"/>
              <a:buChar char="o"/>
            </a:pPr>
            <a:r>
              <a:rPr lang="en-US" sz="1700">
                <a:ea typeface="Calibri"/>
                <a:cs typeface="Calibri"/>
              </a:rPr>
              <a:t>Vocational Experiences </a:t>
            </a:r>
          </a:p>
        </p:txBody>
      </p:sp>
      <p:pic>
        <p:nvPicPr>
          <p:cNvPr id="6" name="Picture 5">
            <a:extLst>
              <a:ext uri="{FF2B5EF4-FFF2-40B4-BE49-F238E27FC236}">
                <a16:creationId xmlns:a16="http://schemas.microsoft.com/office/drawing/2014/main" id="{168897C2-F63B-A93C-8637-46AAF151DF6F}"/>
              </a:ext>
            </a:extLst>
          </p:cNvPr>
          <p:cNvPicPr>
            <a:picLocks noChangeAspect="1"/>
          </p:cNvPicPr>
          <p:nvPr/>
        </p:nvPicPr>
        <p:blipFill>
          <a:blip r:embed="rId2"/>
          <a:srcRect t="31242" r="-1" b="5191"/>
          <a:stretch>
            <a:fillRect/>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7" name="Picture 6">
            <a:extLst>
              <a:ext uri="{FF2B5EF4-FFF2-40B4-BE49-F238E27FC236}">
                <a16:creationId xmlns:a16="http://schemas.microsoft.com/office/drawing/2014/main" id="{AD417229-ECBC-5D52-8B26-FCE96CA20C65}"/>
              </a:ext>
            </a:extLst>
          </p:cNvPr>
          <p:cNvPicPr>
            <a:picLocks noChangeAspect="1"/>
          </p:cNvPicPr>
          <p:nvPr/>
        </p:nvPicPr>
        <p:blipFill>
          <a:blip r:embed="rId3"/>
          <a:srcRect r="1" b="24613"/>
          <a:stretch>
            <a:fillRect/>
          </a:stretch>
        </p:blipFill>
        <p:spPr>
          <a:xfrm>
            <a:off x="5398276" y="2457970"/>
            <a:ext cx="3458367" cy="3476265"/>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8" name="Picture 7">
            <a:extLst>
              <a:ext uri="{FF2B5EF4-FFF2-40B4-BE49-F238E27FC236}">
                <a16:creationId xmlns:a16="http://schemas.microsoft.com/office/drawing/2014/main" id="{2C148B2D-AB0E-7515-DB67-B8137BFE0857}"/>
              </a:ext>
            </a:extLst>
          </p:cNvPr>
          <p:cNvPicPr>
            <a:picLocks noChangeAspect="1"/>
          </p:cNvPicPr>
          <p:nvPr/>
        </p:nvPicPr>
        <p:blipFill>
          <a:blip r:embed="rId4"/>
          <a:srcRect r="2870" b="-3"/>
          <a:stretch>
            <a:fillRect/>
          </a:stretch>
        </p:blipFill>
        <p:spPr>
          <a:xfrm>
            <a:off x="7621024" y="-5"/>
            <a:ext cx="4579876" cy="3536502"/>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
        <p:nvSpPr>
          <p:cNvPr id="4" name="Footer Placeholder 3">
            <a:extLst>
              <a:ext uri="{FF2B5EF4-FFF2-40B4-BE49-F238E27FC236}">
                <a16:creationId xmlns:a16="http://schemas.microsoft.com/office/drawing/2014/main" id="{64A3A164-A4EE-A565-F770-5B33689F2CA8}"/>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600">
                <a:latin typeface="Myriad Web"/>
              </a:rPr>
              <a:t>© [YEAR] ST. MARY’S HEALTHCARE SYSTEM FOR CHILDREN, INC. All rights reserved. This material is proprietary to St. May’s Healthcare System for Children, Inc. (including all subsidiaries and controlled affiliates) and may not be reproduced or redistributed without permission.</a:t>
            </a:r>
          </a:p>
        </p:txBody>
      </p:sp>
      <p:sp>
        <p:nvSpPr>
          <p:cNvPr id="5" name="Slide Number Placeholder 4">
            <a:extLst>
              <a:ext uri="{FF2B5EF4-FFF2-40B4-BE49-F238E27FC236}">
                <a16:creationId xmlns:a16="http://schemas.microsoft.com/office/drawing/2014/main" id="{350FDD38-10AE-4D47-F510-5847CE677903}"/>
              </a:ext>
            </a:extLst>
          </p:cNvPr>
          <p:cNvSpPr>
            <a:spLocks noGrp="1"/>
          </p:cNvSpPr>
          <p:nvPr>
            <p:ph type="sldNum" sz="quarter" idx="12"/>
          </p:nvPr>
        </p:nvSpPr>
        <p:spPr>
          <a:xfrm>
            <a:off x="9067800" y="6356350"/>
            <a:ext cx="2286000" cy="365125"/>
          </a:xfrm>
        </p:spPr>
        <p:txBody>
          <a:bodyPr>
            <a:normAutofit/>
          </a:bodyPr>
          <a:lstStyle/>
          <a:p>
            <a:pPr>
              <a:spcAft>
                <a:spcPts val="600"/>
              </a:spcAft>
            </a:pPr>
            <a:fld id="{BA9B540C-44DA-4F69-89C9-7C84606640D3}" type="slidenum">
              <a:rPr lang="en-US">
                <a:solidFill>
                  <a:srgbClr val="FFFFFF"/>
                </a:solidFill>
              </a:rPr>
              <a:pPr>
                <a:spcAft>
                  <a:spcPts val="600"/>
                </a:spcAft>
              </a:pPr>
              <a:t>6</a:t>
            </a:fld>
            <a:endParaRPr lang="en-US">
              <a:solidFill>
                <a:srgbClr val="FFFFFF"/>
              </a:solidFill>
            </a:endParaRPr>
          </a:p>
        </p:txBody>
      </p:sp>
    </p:spTree>
    <p:extLst>
      <p:ext uri="{BB962C8B-B14F-4D97-AF65-F5344CB8AC3E}">
        <p14:creationId xmlns:p14="http://schemas.microsoft.com/office/powerpoint/2010/main" val="773126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555A9F-F7CC-6B58-60F8-BAEBCB9F0D1D}"/>
              </a:ext>
            </a:extLst>
          </p:cNvPr>
          <p:cNvSpPr>
            <a:spLocks noGrp="1"/>
          </p:cNvSpPr>
          <p:nvPr>
            <p:ph type="title"/>
          </p:nvPr>
        </p:nvSpPr>
        <p:spPr>
          <a:xfrm>
            <a:off x="640080" y="325369"/>
            <a:ext cx="4368602" cy="1956841"/>
          </a:xfrm>
        </p:spPr>
        <p:txBody>
          <a:bodyPr anchor="b">
            <a:normAutofit/>
          </a:bodyPr>
          <a:lstStyle/>
          <a:p>
            <a:pPr>
              <a:lnSpc>
                <a:spcPct val="90000"/>
              </a:lnSpc>
            </a:pPr>
            <a:r>
              <a:rPr lang="en-US" sz="4200">
                <a:ea typeface="Calibri"/>
                <a:cs typeface="Calibri"/>
              </a:rPr>
              <a:t>Social Connection and Belonging</a:t>
            </a:r>
            <a:endParaRPr lang="en-US" sz="420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8B658A7-A7B5-211F-28F4-3406F2CF840C}"/>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lnSpc>
                <a:spcPct val="90000"/>
              </a:lnSpc>
              <a:buNone/>
            </a:pPr>
            <a:r>
              <a:rPr lang="en-US" sz="1200" dirty="0">
                <a:latin typeface="Segoe UI"/>
                <a:cs typeface="Segoe UI"/>
              </a:rPr>
              <a:t>At MDHC, social connection and belonging are at the heart of what we do. We strive to create a welcoming, inclusive environment where participants develop meaningful relationships, support one another, and feel valued as members of a community.</a:t>
            </a:r>
            <a:endParaRPr lang="en-US" sz="1200" dirty="0">
              <a:ea typeface="Calibri"/>
              <a:cs typeface="Calibri"/>
            </a:endParaRPr>
          </a:p>
          <a:p>
            <a:pPr marL="0" indent="0">
              <a:lnSpc>
                <a:spcPct val="90000"/>
              </a:lnSpc>
              <a:buNone/>
            </a:pPr>
            <a:r>
              <a:rPr lang="en-US" sz="1200" b="1" dirty="0"/>
              <a:t>How We Build Connections:</a:t>
            </a:r>
            <a:endParaRPr lang="en-US" sz="1200" dirty="0">
              <a:ea typeface="Calibri"/>
              <a:cs typeface="Calibri"/>
            </a:endParaRPr>
          </a:p>
          <a:p>
            <a:pPr>
              <a:lnSpc>
                <a:spcPct val="90000"/>
              </a:lnSpc>
            </a:pPr>
            <a:r>
              <a:rPr lang="en-US" sz="1200" dirty="0">
                <a:latin typeface="Segoe UI"/>
                <a:ea typeface="Calibri"/>
                <a:cs typeface="Segoe UI"/>
              </a:rPr>
              <a:t>Encouraging friendships, teamwork, and peer support</a:t>
            </a:r>
            <a:endParaRPr lang="en-US" sz="1200" dirty="0"/>
          </a:p>
          <a:p>
            <a:pPr>
              <a:lnSpc>
                <a:spcPct val="90000"/>
              </a:lnSpc>
            </a:pPr>
            <a:r>
              <a:rPr lang="en-US" sz="1200" dirty="0">
                <a:latin typeface="Segoe UI"/>
                <a:ea typeface="Calibri"/>
                <a:cs typeface="Segoe UI"/>
              </a:rPr>
              <a:t>Celebrating holidays, milestones, birthdays, and personal achievements</a:t>
            </a:r>
            <a:endParaRPr lang="en-US" sz="1200" dirty="0"/>
          </a:p>
          <a:p>
            <a:pPr>
              <a:lnSpc>
                <a:spcPct val="90000"/>
              </a:lnSpc>
            </a:pPr>
            <a:r>
              <a:rPr lang="en-US" sz="1200" dirty="0">
                <a:latin typeface="Segoe UI"/>
                <a:ea typeface="Calibri"/>
                <a:cs typeface="Segoe UI"/>
              </a:rPr>
              <a:t>Hosting prom, Summer Olympics, Family Fun Days, and other special events</a:t>
            </a:r>
            <a:endParaRPr lang="en-US" sz="1200" dirty="0"/>
          </a:p>
          <a:p>
            <a:pPr>
              <a:lnSpc>
                <a:spcPct val="90000"/>
              </a:lnSpc>
            </a:pPr>
            <a:r>
              <a:rPr lang="en-US" sz="1200" dirty="0">
                <a:latin typeface="Segoe UI"/>
                <a:ea typeface="Calibri"/>
                <a:cs typeface="Segoe UI"/>
              </a:rPr>
              <a:t>Providing inclusive experiences and community outings</a:t>
            </a:r>
            <a:endParaRPr lang="en-US" sz="1200" dirty="0"/>
          </a:p>
          <a:p>
            <a:pPr>
              <a:lnSpc>
                <a:spcPct val="90000"/>
              </a:lnSpc>
            </a:pPr>
            <a:r>
              <a:rPr lang="en-US" sz="1200" dirty="0">
                <a:latin typeface="Segoe UI"/>
                <a:ea typeface="Calibri"/>
                <a:cs typeface="Segoe UI"/>
              </a:rPr>
              <a:t>Maintaining open communication and family involvement in care planning and goal development</a:t>
            </a:r>
            <a:endParaRPr lang="en-US" sz="1200" dirty="0"/>
          </a:p>
          <a:p>
            <a:pPr>
              <a:lnSpc>
                <a:spcPct val="90000"/>
              </a:lnSpc>
            </a:pPr>
            <a:endParaRPr lang="en-US" sz="1200">
              <a:ea typeface="Calibri"/>
              <a:cs typeface="Calibri"/>
            </a:endParaRPr>
          </a:p>
        </p:txBody>
      </p:sp>
      <p:pic>
        <p:nvPicPr>
          <p:cNvPr id="6" name="Picture 5">
            <a:extLst>
              <a:ext uri="{FF2B5EF4-FFF2-40B4-BE49-F238E27FC236}">
                <a16:creationId xmlns:a16="http://schemas.microsoft.com/office/drawing/2014/main" id="{F9135ED4-3483-35CB-3052-68A2C1AC9923}"/>
              </a:ext>
            </a:extLst>
          </p:cNvPr>
          <p:cNvPicPr>
            <a:picLocks noChangeAspect="1"/>
          </p:cNvPicPr>
          <p:nvPr/>
        </p:nvPicPr>
        <p:blipFill>
          <a:blip r:embed="rId2"/>
          <a:srcRect b="1700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ABE66FF0-9D4D-CEA0-B3A6-FD067F28702E}"/>
              </a:ext>
            </a:extLst>
          </p:cNvPr>
          <p:cNvSpPr>
            <a:spLocks noGrp="1"/>
          </p:cNvSpPr>
          <p:nvPr>
            <p:ph type="ftr" sz="quarter" idx="11"/>
          </p:nvPr>
        </p:nvSpPr>
        <p:spPr>
          <a:xfrm>
            <a:off x="6248400" y="6356350"/>
            <a:ext cx="4114800" cy="365125"/>
          </a:xfrm>
        </p:spPr>
        <p:txBody>
          <a:bodyPr>
            <a:normAutofit/>
          </a:bodyPr>
          <a:lstStyle/>
          <a:p>
            <a:pPr algn="l"/>
            <a:endParaRPr lang="en-US">
              <a:solidFill>
                <a:srgbClr val="FFFFFF"/>
              </a:solidFill>
              <a:latin typeface="Myriad Web"/>
            </a:endParaRPr>
          </a:p>
        </p:txBody>
      </p:sp>
      <p:sp>
        <p:nvSpPr>
          <p:cNvPr id="5" name="Slide Number Placeholder 4">
            <a:extLst>
              <a:ext uri="{FF2B5EF4-FFF2-40B4-BE49-F238E27FC236}">
                <a16:creationId xmlns:a16="http://schemas.microsoft.com/office/drawing/2014/main" id="{994B3B6F-5AEC-4E53-8494-63EF5FCBA8BB}"/>
              </a:ext>
            </a:extLst>
          </p:cNvPr>
          <p:cNvSpPr>
            <a:spLocks noGrp="1"/>
          </p:cNvSpPr>
          <p:nvPr>
            <p:ph type="sldNum" sz="quarter" idx="12"/>
          </p:nvPr>
        </p:nvSpPr>
        <p:spPr>
          <a:xfrm>
            <a:off x="10439400" y="6356350"/>
            <a:ext cx="914400" cy="365125"/>
          </a:xfrm>
        </p:spPr>
        <p:txBody>
          <a:bodyPr>
            <a:normAutofit/>
          </a:bodyPr>
          <a:lstStyle/>
          <a:p>
            <a:pPr>
              <a:spcAft>
                <a:spcPts val="600"/>
              </a:spcAft>
            </a:pPr>
            <a:fld id="{BA9B540C-44DA-4F69-89C9-7C84606640D3}" type="slidenum">
              <a:rPr lang="en-US">
                <a:solidFill>
                  <a:srgbClr val="FFFFFF"/>
                </a:solidFill>
              </a:rPr>
              <a:pPr>
                <a:spcAft>
                  <a:spcPts val="600"/>
                </a:spcAft>
              </a:pPr>
              <a:t>7</a:t>
            </a:fld>
            <a:endParaRPr lang="en-US">
              <a:solidFill>
                <a:srgbClr val="FFFFFF"/>
              </a:solidFill>
            </a:endParaRPr>
          </a:p>
        </p:txBody>
      </p:sp>
    </p:spTree>
    <p:extLst>
      <p:ext uri="{BB962C8B-B14F-4D97-AF65-F5344CB8AC3E}">
        <p14:creationId xmlns:p14="http://schemas.microsoft.com/office/powerpoint/2010/main" val="344529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1F61C1-D29A-94C7-9522-0BD48AF4C398}"/>
              </a:ext>
            </a:extLst>
          </p:cNvPr>
          <p:cNvSpPr>
            <a:spLocks noGrp="1"/>
          </p:cNvSpPr>
          <p:nvPr>
            <p:ph type="title"/>
          </p:nvPr>
        </p:nvSpPr>
        <p:spPr>
          <a:xfrm>
            <a:off x="838201" y="345810"/>
            <a:ext cx="5120561" cy="1325563"/>
          </a:xfrm>
        </p:spPr>
        <p:txBody>
          <a:bodyPr>
            <a:normAutofit/>
          </a:bodyPr>
          <a:lstStyle/>
          <a:p>
            <a:r>
              <a:rPr lang="en-US">
                <a:ea typeface="Calibri"/>
                <a:cs typeface="Calibri"/>
              </a:rPr>
              <a:t>Supporting Families</a:t>
            </a:r>
            <a:endParaRPr lang="en-US"/>
          </a:p>
        </p:txBody>
      </p:sp>
      <p:sp>
        <p:nvSpPr>
          <p:cNvPr id="3" name="Content Placeholder 2">
            <a:extLst>
              <a:ext uri="{FF2B5EF4-FFF2-40B4-BE49-F238E27FC236}">
                <a16:creationId xmlns:a16="http://schemas.microsoft.com/office/drawing/2014/main" id="{DD299CB0-0035-F2D7-2AB5-D3EC853DE256}"/>
              </a:ext>
            </a:extLst>
          </p:cNvPr>
          <p:cNvSpPr>
            <a:spLocks noGrp="1"/>
          </p:cNvSpPr>
          <p:nvPr>
            <p:ph idx="1"/>
          </p:nvPr>
        </p:nvSpPr>
        <p:spPr>
          <a:xfrm>
            <a:off x="838201" y="1825625"/>
            <a:ext cx="5092194" cy="4351338"/>
          </a:xfrm>
        </p:spPr>
        <p:txBody>
          <a:bodyPr vert="horz" lIns="91440" tIns="45720" rIns="91440" bIns="45720" rtlCol="0" anchor="t">
            <a:normAutofit/>
          </a:bodyPr>
          <a:lstStyle/>
          <a:p>
            <a:pPr marL="0" indent="0">
              <a:lnSpc>
                <a:spcPct val="90000"/>
              </a:lnSpc>
              <a:buNone/>
            </a:pPr>
            <a:r>
              <a:rPr lang="en-US" sz="1500">
                <a:ea typeface="Calibri"/>
                <a:cs typeface="Calibri"/>
              </a:rPr>
              <a:t>The MDHC Program at St. Mary's provides families with</a:t>
            </a:r>
            <a:endParaRPr lang="en-US" sz="1500"/>
          </a:p>
          <a:p>
            <a:pPr>
              <a:lnSpc>
                <a:spcPct val="90000"/>
              </a:lnSpc>
              <a:buFont typeface="Arial"/>
              <a:buChar char="•"/>
            </a:pPr>
            <a:r>
              <a:rPr lang="en-US" sz="1500">
                <a:latin typeface="Segoe UI"/>
                <a:cs typeface="Segoe UI"/>
              </a:rPr>
              <a:t>A structured and supportive environment for their child</a:t>
            </a:r>
            <a:endParaRPr lang="en-US" sz="1500"/>
          </a:p>
          <a:p>
            <a:pPr>
              <a:lnSpc>
                <a:spcPct val="90000"/>
              </a:lnSpc>
              <a:buFont typeface="Arial"/>
              <a:buChar char="•"/>
            </a:pPr>
            <a:r>
              <a:rPr lang="en-US" sz="1500">
                <a:latin typeface="Segoe UI"/>
                <a:cs typeface="Segoe UI"/>
              </a:rPr>
              <a:t>Access to an interdisciplinary team</a:t>
            </a:r>
            <a:endParaRPr lang="en-US" sz="1500"/>
          </a:p>
          <a:p>
            <a:pPr>
              <a:lnSpc>
                <a:spcPct val="90000"/>
              </a:lnSpc>
              <a:buFont typeface="Arial"/>
              <a:buChar char="•"/>
            </a:pPr>
            <a:r>
              <a:rPr lang="en-US" sz="1500">
                <a:latin typeface="Segoe UI"/>
                <a:cs typeface="Segoe UI"/>
              </a:rPr>
              <a:t>Opportunities for their child to socialize safely</a:t>
            </a:r>
            <a:endParaRPr lang="en-US" sz="1500"/>
          </a:p>
          <a:p>
            <a:pPr>
              <a:lnSpc>
                <a:spcPct val="90000"/>
              </a:lnSpc>
              <a:buFont typeface="Arial"/>
              <a:buChar char="•"/>
            </a:pPr>
            <a:r>
              <a:rPr lang="en-US" sz="1500">
                <a:latin typeface="Segoe UI"/>
                <a:cs typeface="Segoe UI"/>
              </a:rPr>
              <a:t>Reinforcement of functional and therapeutic goals</a:t>
            </a:r>
            <a:endParaRPr lang="en-US" sz="1500"/>
          </a:p>
          <a:p>
            <a:pPr>
              <a:lnSpc>
                <a:spcPct val="90000"/>
              </a:lnSpc>
              <a:buFont typeface="Arial"/>
              <a:buChar char="•"/>
            </a:pPr>
            <a:r>
              <a:rPr lang="en-US" sz="1500">
                <a:latin typeface="Segoe UI"/>
                <a:cs typeface="Segoe UI"/>
              </a:rPr>
              <a:t>Transportation support</a:t>
            </a:r>
            <a:endParaRPr lang="en-US" sz="1500"/>
          </a:p>
          <a:p>
            <a:pPr>
              <a:lnSpc>
                <a:spcPct val="90000"/>
              </a:lnSpc>
              <a:buFont typeface="Arial"/>
              <a:buChar char="•"/>
            </a:pPr>
            <a:r>
              <a:rPr lang="en-US" sz="1500">
                <a:latin typeface="Segoe UI"/>
                <a:cs typeface="Segoe UI"/>
              </a:rPr>
              <a:t>Family communication and involvement</a:t>
            </a:r>
            <a:endParaRPr lang="en-US" sz="1500"/>
          </a:p>
          <a:p>
            <a:pPr>
              <a:lnSpc>
                <a:spcPct val="90000"/>
              </a:lnSpc>
              <a:buFont typeface="Arial"/>
              <a:buChar char="•"/>
            </a:pPr>
            <a:r>
              <a:rPr lang="en-US" sz="1500">
                <a:latin typeface="Segoe UI"/>
                <a:cs typeface="Segoe UI"/>
              </a:rPr>
              <a:t>Parent groups and educational opportunities</a:t>
            </a:r>
            <a:endParaRPr lang="en-US" sz="1500"/>
          </a:p>
          <a:p>
            <a:pPr>
              <a:lnSpc>
                <a:spcPct val="90000"/>
              </a:lnSpc>
              <a:buFont typeface="Arial"/>
              <a:buChar char="•"/>
            </a:pPr>
            <a:r>
              <a:rPr lang="en-US" sz="1500">
                <a:latin typeface="Segoe UI"/>
                <a:cs typeface="Segoe UI"/>
              </a:rPr>
              <a:t>Family Fun Days and shared program experiences</a:t>
            </a:r>
            <a:endParaRPr lang="en-US" sz="1500"/>
          </a:p>
          <a:p>
            <a:pPr marL="0" indent="0">
              <a:lnSpc>
                <a:spcPct val="90000"/>
              </a:lnSpc>
              <a:buNone/>
            </a:pPr>
            <a:endParaRPr lang="en-US" sz="1500">
              <a:ea typeface="Calibri"/>
              <a:cs typeface="Calibri"/>
            </a:endParaRPr>
          </a:p>
          <a:p>
            <a:pPr>
              <a:lnSpc>
                <a:spcPct val="90000"/>
              </a:lnSpc>
              <a:buNone/>
            </a:pPr>
            <a:r>
              <a:rPr lang="en-US" sz="1500">
                <a:latin typeface="Segoe UI"/>
                <a:ea typeface="Calibri"/>
                <a:cs typeface="Segoe UI"/>
              </a:rPr>
              <a:t>Family involvement is included in MDHC’s person-centered care approach, and your existing materials emphasize family communication, care planning, parent groups, and family events</a:t>
            </a:r>
            <a:endParaRPr lang="en-US" sz="1500"/>
          </a:p>
          <a:p>
            <a:pPr marL="0" indent="0">
              <a:lnSpc>
                <a:spcPct val="90000"/>
              </a:lnSpc>
              <a:buNone/>
            </a:pPr>
            <a:endParaRPr lang="en-US" sz="1500">
              <a:ea typeface="Calibri"/>
              <a:cs typeface="Calibri"/>
            </a:endParaRPr>
          </a:p>
        </p:txBody>
      </p:sp>
      <p:sp>
        <p:nvSpPr>
          <p:cNvPr id="22" name="Oval 21">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person holding flowers next to a person in a wheelchair&#10;&#10;AI-generated content may be incorrect.">
            <a:extLst>
              <a:ext uri="{FF2B5EF4-FFF2-40B4-BE49-F238E27FC236}">
                <a16:creationId xmlns:a16="http://schemas.microsoft.com/office/drawing/2014/main" id="{0CEB6688-EE54-A9F3-6A58-D4EBAEE4C1D7}"/>
              </a:ext>
            </a:extLst>
          </p:cNvPr>
          <p:cNvPicPr>
            <a:picLocks noChangeAspect="1"/>
          </p:cNvPicPr>
          <p:nvPr/>
        </p:nvPicPr>
        <p:blipFill>
          <a:blip r:embed="rId2"/>
          <a:srcRect l="10396" r="15585" b="-1"/>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3" name="Arc 22">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Picture 5" descr="Two women sitting at a table with wrapping paper&#10;&#10;AI-generated content may be incorrect.">
            <a:extLst>
              <a:ext uri="{FF2B5EF4-FFF2-40B4-BE49-F238E27FC236}">
                <a16:creationId xmlns:a16="http://schemas.microsoft.com/office/drawing/2014/main" id="{DC44623E-D876-7E0B-36AD-00CBFC9D493E}"/>
              </a:ext>
            </a:extLst>
          </p:cNvPr>
          <p:cNvPicPr>
            <a:picLocks noChangeAspect="1"/>
          </p:cNvPicPr>
          <p:nvPr/>
        </p:nvPicPr>
        <p:blipFill>
          <a:blip r:embed="rId3"/>
          <a:srcRect l="3375" r="8871" b="-4"/>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4" name="Footer Placeholder 3">
            <a:extLst>
              <a:ext uri="{FF2B5EF4-FFF2-40B4-BE49-F238E27FC236}">
                <a16:creationId xmlns:a16="http://schemas.microsoft.com/office/drawing/2014/main" id="{B478598C-79DA-978E-023B-3B242766C93E}"/>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600"/>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5" name="Slide Number Placeholder 4">
            <a:extLst>
              <a:ext uri="{FF2B5EF4-FFF2-40B4-BE49-F238E27FC236}">
                <a16:creationId xmlns:a16="http://schemas.microsoft.com/office/drawing/2014/main" id="{DC12432D-D60B-003E-0AC0-2D41853D5279}"/>
              </a:ext>
            </a:extLst>
          </p:cNvPr>
          <p:cNvSpPr>
            <a:spLocks noGrp="1"/>
          </p:cNvSpPr>
          <p:nvPr>
            <p:ph type="sldNum" sz="quarter" idx="12"/>
          </p:nvPr>
        </p:nvSpPr>
        <p:spPr>
          <a:xfrm>
            <a:off x="8610600" y="6356349"/>
            <a:ext cx="2743200" cy="365125"/>
          </a:xfrm>
        </p:spPr>
        <p:txBody>
          <a:bodyPr>
            <a:normAutofit/>
          </a:bodyPr>
          <a:lstStyle/>
          <a:p>
            <a:pPr>
              <a:spcAft>
                <a:spcPts val="600"/>
              </a:spcAft>
            </a:pPr>
            <a:fld id="{BA9B540C-44DA-4F69-89C9-7C84606640D3}" type="slidenum">
              <a:rPr lang="en-US">
                <a:solidFill>
                  <a:srgbClr val="FFFFFF"/>
                </a:solidFill>
              </a:rPr>
              <a:pPr>
                <a:spcAft>
                  <a:spcPts val="600"/>
                </a:spcAft>
              </a:pPr>
              <a:t>8</a:t>
            </a:fld>
            <a:endParaRPr lang="en-US">
              <a:solidFill>
                <a:srgbClr val="FFFFFF"/>
              </a:solidFill>
            </a:endParaRPr>
          </a:p>
        </p:txBody>
      </p:sp>
    </p:spTree>
    <p:extLst>
      <p:ext uri="{BB962C8B-B14F-4D97-AF65-F5344CB8AC3E}">
        <p14:creationId xmlns:p14="http://schemas.microsoft.com/office/powerpoint/2010/main" val="3744967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3974B3-F43C-861E-8F13-1C0582CBB96B}"/>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615E9F7A-B64C-4192-8930-A05D1E23F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BB2E809-868A-B6E3-6764-A3ADA6662E4B}"/>
              </a:ext>
            </a:extLst>
          </p:cNvPr>
          <p:cNvPicPr>
            <a:picLocks noChangeAspect="1"/>
          </p:cNvPicPr>
          <p:nvPr/>
        </p:nvPicPr>
        <p:blipFill>
          <a:blip r:embed="rId2"/>
          <a:srcRect l="39798" r="3" b="3"/>
          <a:stretch>
            <a:fillRect/>
          </a:stretch>
        </p:blipFill>
        <p:spPr>
          <a:xfrm>
            <a:off x="20" y="853"/>
            <a:ext cx="2743179" cy="3417511"/>
          </a:xfrm>
          <a:prstGeom prst="rect">
            <a:avLst/>
          </a:prstGeom>
        </p:spPr>
      </p:pic>
      <p:pic>
        <p:nvPicPr>
          <p:cNvPr id="11" name="Picture 10">
            <a:extLst>
              <a:ext uri="{FF2B5EF4-FFF2-40B4-BE49-F238E27FC236}">
                <a16:creationId xmlns:a16="http://schemas.microsoft.com/office/drawing/2014/main" id="{77FA5428-D111-F463-1D66-78D90304899E}"/>
              </a:ext>
            </a:extLst>
          </p:cNvPr>
          <p:cNvPicPr>
            <a:picLocks noChangeAspect="1"/>
          </p:cNvPicPr>
          <p:nvPr/>
        </p:nvPicPr>
        <p:blipFill>
          <a:blip r:embed="rId3"/>
          <a:srcRect l="18366" r="21833" b="2"/>
          <a:stretch>
            <a:fillRect/>
          </a:stretch>
        </p:blipFill>
        <p:spPr>
          <a:xfrm>
            <a:off x="20" y="3417677"/>
            <a:ext cx="2743179" cy="3440324"/>
          </a:xfrm>
          <a:prstGeom prst="rect">
            <a:avLst/>
          </a:prstGeom>
        </p:spPr>
      </p:pic>
      <p:sp>
        <p:nvSpPr>
          <p:cNvPr id="30" name="Rectangle 29">
            <a:extLst>
              <a:ext uri="{FF2B5EF4-FFF2-40B4-BE49-F238E27FC236}">
                <a16:creationId xmlns:a16="http://schemas.microsoft.com/office/drawing/2014/main" id="{793EB161-5CFE-4D7E-B34B-06C90F9B1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00" y="-1"/>
            <a:ext cx="6744336" cy="687718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18147C2-BF02-44AA-81D8-FD7776FA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5964" y="685799"/>
            <a:ext cx="5358808"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9CF624-435F-E8D4-7B38-919E3FD4C94E}"/>
              </a:ext>
            </a:extLst>
          </p:cNvPr>
          <p:cNvSpPr>
            <a:spLocks noGrp="1"/>
          </p:cNvSpPr>
          <p:nvPr>
            <p:ph type="title"/>
          </p:nvPr>
        </p:nvSpPr>
        <p:spPr>
          <a:xfrm>
            <a:off x="4040372" y="1015409"/>
            <a:ext cx="4231758" cy="1125102"/>
          </a:xfrm>
        </p:spPr>
        <p:txBody>
          <a:bodyPr anchor="b">
            <a:normAutofit/>
          </a:bodyPr>
          <a:lstStyle/>
          <a:p>
            <a:r>
              <a:rPr lang="en-US" sz="3200">
                <a:solidFill>
                  <a:schemeClr val="tx1">
                    <a:lumMod val="65000"/>
                    <a:lumOff val="35000"/>
                  </a:schemeClr>
                </a:solidFill>
                <a:ea typeface="Calibri"/>
                <a:cs typeface="Calibri"/>
              </a:rPr>
              <a:t>Creating an Inclusive Social Environment </a:t>
            </a:r>
            <a:endParaRPr lang="en-US">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C5AAA82A-54AE-82D2-16D8-998FEC16AFAC}"/>
              </a:ext>
            </a:extLst>
          </p:cNvPr>
          <p:cNvSpPr>
            <a:spLocks noGrp="1"/>
          </p:cNvSpPr>
          <p:nvPr>
            <p:ph idx="1"/>
          </p:nvPr>
        </p:nvSpPr>
        <p:spPr>
          <a:xfrm>
            <a:off x="3436948" y="2215021"/>
            <a:ext cx="5237175" cy="3234456"/>
          </a:xfrm>
        </p:spPr>
        <p:txBody>
          <a:bodyPr vert="horz" lIns="91440" tIns="45720" rIns="91440" bIns="45720" rtlCol="0" anchor="t">
            <a:normAutofit fontScale="92500"/>
          </a:bodyPr>
          <a:lstStyle/>
          <a:p>
            <a:pPr marL="0" indent="0">
              <a:lnSpc>
                <a:spcPct val="90000"/>
              </a:lnSpc>
              <a:buNone/>
            </a:pPr>
            <a:r>
              <a:rPr lang="en-US" sz="1100" dirty="0">
                <a:solidFill>
                  <a:schemeClr val="tx1">
                    <a:lumMod val="65000"/>
                    <a:lumOff val="35000"/>
                  </a:schemeClr>
                </a:solidFill>
                <a:latin typeface="Segoe UI"/>
                <a:cs typeface="Segoe UI"/>
              </a:rPr>
              <a:t>At MDHC, independence looks different for every participant. Through individualized supports, skill-building opportunities, adaptive equipment, and therapeutic interventions, we help participants maximize their abilities, increase self-confidence, and achieve meaningful personal goals.</a:t>
            </a:r>
            <a:endParaRPr lang="en-US" sz="1100">
              <a:solidFill>
                <a:schemeClr val="tx1">
                  <a:lumMod val="65000"/>
                  <a:lumOff val="35000"/>
                </a:schemeClr>
              </a:solidFill>
              <a:ea typeface="Calibri"/>
              <a:cs typeface="Calibri"/>
            </a:endParaRPr>
          </a:p>
          <a:p>
            <a:pPr marL="0" indent="0">
              <a:lnSpc>
                <a:spcPct val="90000"/>
              </a:lnSpc>
              <a:buNone/>
            </a:pPr>
            <a:endParaRPr lang="en-US" sz="1100" dirty="0">
              <a:solidFill>
                <a:schemeClr val="tx1">
                  <a:lumMod val="65000"/>
                  <a:lumOff val="35000"/>
                </a:schemeClr>
              </a:solidFill>
              <a:latin typeface="Segoe UI"/>
              <a:cs typeface="Segoe UI"/>
            </a:endParaRPr>
          </a:p>
          <a:p>
            <a:pPr>
              <a:lnSpc>
                <a:spcPct val="90000"/>
              </a:lnSpc>
              <a:buFont typeface="Arial"/>
              <a:buChar char="•"/>
            </a:pPr>
            <a:r>
              <a:rPr lang="en-US" sz="1100" b="1" dirty="0">
                <a:solidFill>
                  <a:schemeClr val="tx1">
                    <a:lumMod val="65000"/>
                    <a:lumOff val="35000"/>
                  </a:schemeClr>
                </a:solidFill>
                <a:latin typeface="Segoe UI"/>
                <a:cs typeface="Segoe UI"/>
              </a:rPr>
              <a:t>Communication:</a:t>
            </a:r>
            <a:r>
              <a:rPr lang="en-US" sz="1100" dirty="0">
                <a:solidFill>
                  <a:schemeClr val="tx1">
                    <a:lumMod val="65000"/>
                    <a:lumOff val="35000"/>
                  </a:schemeClr>
                </a:solidFill>
                <a:latin typeface="Segoe UI"/>
                <a:cs typeface="Segoe UI"/>
              </a:rPr>
              <a:t> Using AAC devices to express choices, advocate for needs, and connect with peers</a:t>
            </a:r>
            <a:endParaRPr lang="en-US" sz="1100">
              <a:solidFill>
                <a:schemeClr val="tx1">
                  <a:lumMod val="65000"/>
                  <a:lumOff val="35000"/>
                </a:schemeClr>
              </a:solidFill>
              <a:ea typeface="Calibri"/>
              <a:cs typeface="Calibri"/>
            </a:endParaRPr>
          </a:p>
          <a:p>
            <a:pPr>
              <a:lnSpc>
                <a:spcPct val="90000"/>
              </a:lnSpc>
              <a:buFont typeface="Arial"/>
              <a:buChar char="•"/>
            </a:pPr>
            <a:r>
              <a:rPr lang="en-US" sz="1100" b="1" dirty="0">
                <a:solidFill>
                  <a:schemeClr val="tx1">
                    <a:lumMod val="65000"/>
                    <a:lumOff val="35000"/>
                  </a:schemeClr>
                </a:solidFill>
                <a:latin typeface="Segoe UI"/>
                <a:cs typeface="Segoe UI"/>
              </a:rPr>
              <a:t>Vocational Skills:</a:t>
            </a:r>
            <a:r>
              <a:rPr lang="en-US" sz="1100" dirty="0">
                <a:solidFill>
                  <a:schemeClr val="tx1">
                    <a:lumMod val="65000"/>
                    <a:lumOff val="35000"/>
                  </a:schemeClr>
                </a:solidFill>
                <a:latin typeface="Segoe UI"/>
                <a:cs typeface="Segoe UI"/>
              </a:rPr>
              <a:t> Weekly groups throughout the facility focusing on sequencing, money management, customer relations, teamwork, and task completion</a:t>
            </a:r>
            <a:endParaRPr lang="en-US" sz="1100">
              <a:solidFill>
                <a:schemeClr val="tx1">
                  <a:lumMod val="65000"/>
                  <a:lumOff val="35000"/>
                </a:schemeClr>
              </a:solidFill>
              <a:ea typeface="Calibri"/>
              <a:cs typeface="Calibri"/>
            </a:endParaRPr>
          </a:p>
          <a:p>
            <a:pPr>
              <a:lnSpc>
                <a:spcPct val="90000"/>
              </a:lnSpc>
              <a:buFont typeface="Arial"/>
              <a:buChar char="•"/>
            </a:pPr>
            <a:r>
              <a:rPr lang="en-US" sz="1100" b="1" dirty="0">
                <a:solidFill>
                  <a:schemeClr val="tx1">
                    <a:lumMod val="65000"/>
                    <a:lumOff val="35000"/>
                  </a:schemeClr>
                </a:solidFill>
                <a:latin typeface="Segoe UI"/>
                <a:cs typeface="Segoe UI"/>
              </a:rPr>
              <a:t>Life Skills:</a:t>
            </a:r>
            <a:r>
              <a:rPr lang="en-US" sz="1100" dirty="0">
                <a:solidFill>
                  <a:schemeClr val="tx1">
                    <a:lumMod val="65000"/>
                    <a:lumOff val="35000"/>
                  </a:schemeClr>
                </a:solidFill>
                <a:latin typeface="Segoe UI"/>
                <a:cs typeface="Segoe UI"/>
              </a:rPr>
              <a:t> Practicing decision-making, self-care, and everyday responsibilities</a:t>
            </a:r>
            <a:endParaRPr lang="en-US" sz="1100">
              <a:solidFill>
                <a:schemeClr val="tx1">
                  <a:lumMod val="65000"/>
                  <a:lumOff val="35000"/>
                </a:schemeClr>
              </a:solidFill>
              <a:ea typeface="Calibri"/>
              <a:cs typeface="Calibri"/>
            </a:endParaRPr>
          </a:p>
          <a:p>
            <a:pPr>
              <a:lnSpc>
                <a:spcPct val="90000"/>
              </a:lnSpc>
              <a:buFont typeface="Arial"/>
              <a:buChar char="•"/>
            </a:pPr>
            <a:r>
              <a:rPr lang="en-US" sz="1100" b="1" dirty="0">
                <a:solidFill>
                  <a:schemeClr val="tx1">
                    <a:lumMod val="65000"/>
                    <a:lumOff val="35000"/>
                  </a:schemeClr>
                </a:solidFill>
                <a:latin typeface="Segoe UI"/>
                <a:cs typeface="Segoe UI"/>
              </a:rPr>
              <a:t>Adaptive Technology:</a:t>
            </a:r>
            <a:r>
              <a:rPr lang="en-US" sz="1100" dirty="0">
                <a:solidFill>
                  <a:schemeClr val="tx1">
                    <a:lumMod val="65000"/>
                    <a:lumOff val="35000"/>
                  </a:schemeClr>
                </a:solidFill>
                <a:latin typeface="Segoe UI"/>
                <a:cs typeface="Segoe UI"/>
              </a:rPr>
              <a:t> Exploring communication, feeding, mobility, and recreational devices that increase independence and participation</a:t>
            </a:r>
          </a:p>
          <a:p>
            <a:pPr>
              <a:lnSpc>
                <a:spcPct val="90000"/>
              </a:lnSpc>
              <a:buFont typeface="Arial"/>
              <a:buChar char="•"/>
            </a:pPr>
            <a:r>
              <a:rPr lang="en-US" sz="1100">
                <a:solidFill>
                  <a:schemeClr val="tx1">
                    <a:lumMod val="65000"/>
                    <a:lumOff val="35000"/>
                  </a:schemeClr>
                </a:solidFill>
                <a:latin typeface="Segoe UI"/>
                <a:cs typeface="Segoe UI"/>
              </a:rPr>
              <a:t>Sensory supports</a:t>
            </a:r>
            <a:endParaRPr lang="en-US" sz="1100" dirty="0">
              <a:solidFill>
                <a:schemeClr val="tx1">
                  <a:lumMod val="65000"/>
                  <a:lumOff val="35000"/>
                </a:schemeClr>
              </a:solidFill>
              <a:latin typeface="Segoe UI"/>
              <a:cs typeface="Segoe UI"/>
            </a:endParaRPr>
          </a:p>
          <a:p>
            <a:pPr>
              <a:lnSpc>
                <a:spcPct val="90000"/>
              </a:lnSpc>
              <a:buFont typeface="Arial"/>
              <a:buChar char="•"/>
            </a:pPr>
            <a:r>
              <a:rPr lang="en-US" sz="1100">
                <a:solidFill>
                  <a:schemeClr val="tx1">
                    <a:lumMod val="65000"/>
                    <a:lumOff val="35000"/>
                  </a:schemeClr>
                </a:solidFill>
                <a:latin typeface="Segoe UI"/>
                <a:cs typeface="Segoe UI"/>
              </a:rPr>
              <a:t>Recognizing engagement in different forms</a:t>
            </a:r>
            <a:endParaRPr lang="en-US" sz="1100" dirty="0">
              <a:solidFill>
                <a:schemeClr val="tx1">
                  <a:lumMod val="65000"/>
                  <a:lumOff val="35000"/>
                </a:schemeClr>
              </a:solidFill>
              <a:latin typeface="Segoe UI"/>
              <a:cs typeface="Segoe UI"/>
            </a:endParaRPr>
          </a:p>
          <a:p>
            <a:pPr>
              <a:lnSpc>
                <a:spcPct val="90000"/>
              </a:lnSpc>
              <a:buFont typeface="Arial"/>
              <a:buChar char="•"/>
            </a:pPr>
            <a:endParaRPr lang="en-US" sz="1100" dirty="0">
              <a:solidFill>
                <a:schemeClr val="tx1">
                  <a:lumMod val="65000"/>
                  <a:lumOff val="35000"/>
                </a:schemeClr>
              </a:solidFill>
              <a:latin typeface="Segoe UI"/>
              <a:cs typeface="Segoe UI"/>
            </a:endParaRPr>
          </a:p>
          <a:p>
            <a:pPr>
              <a:buNone/>
            </a:pPr>
            <a:r>
              <a:rPr lang="en-US" sz="1100" b="1">
                <a:solidFill>
                  <a:schemeClr val="tx1">
                    <a:lumMod val="65000"/>
                    <a:lumOff val="35000"/>
                  </a:schemeClr>
                </a:solidFill>
                <a:latin typeface="Segoe UI"/>
                <a:ea typeface="Calibri"/>
                <a:cs typeface="Segoe UI"/>
              </a:rPr>
              <a:t>Participation does not have to look the same for everyone. One participant may lead a conversation, another may make a choice using an AAC device, and another may engage through facial expressions, movement, or sensory exploration. Each form of participation matters.</a:t>
            </a:r>
            <a:endParaRPr lang="en-US" b="1">
              <a:solidFill>
                <a:schemeClr val="tx1">
                  <a:lumMod val="65000"/>
                  <a:lumOff val="35000"/>
                </a:schemeClr>
              </a:solidFill>
              <a:ea typeface="Calibri"/>
              <a:cs typeface="Calibri"/>
            </a:endParaRPr>
          </a:p>
          <a:p>
            <a:pPr marL="0" indent="0">
              <a:lnSpc>
                <a:spcPct val="90000"/>
              </a:lnSpc>
              <a:buNone/>
            </a:pPr>
            <a:endParaRPr lang="en-US" sz="1000" dirty="0">
              <a:solidFill>
                <a:schemeClr val="tx1">
                  <a:lumMod val="65000"/>
                  <a:lumOff val="35000"/>
                </a:schemeClr>
              </a:solidFill>
              <a:ea typeface="Calibri"/>
              <a:cs typeface="Calibri"/>
            </a:endParaRPr>
          </a:p>
        </p:txBody>
      </p:sp>
      <p:pic>
        <p:nvPicPr>
          <p:cNvPr id="10" name="Picture 9">
            <a:extLst>
              <a:ext uri="{FF2B5EF4-FFF2-40B4-BE49-F238E27FC236}">
                <a16:creationId xmlns:a16="http://schemas.microsoft.com/office/drawing/2014/main" id="{3ECAFC75-9130-6CA6-56C9-C3515D0BF316}"/>
              </a:ext>
            </a:extLst>
          </p:cNvPr>
          <p:cNvPicPr>
            <a:picLocks noChangeAspect="1"/>
          </p:cNvPicPr>
          <p:nvPr/>
        </p:nvPicPr>
        <p:blipFill>
          <a:blip r:embed="rId4"/>
          <a:srcRect r="1" b="5204"/>
          <a:stretch>
            <a:fillRect/>
          </a:stretch>
        </p:blipFill>
        <p:spPr>
          <a:xfrm>
            <a:off x="9487538" y="10"/>
            <a:ext cx="2704462" cy="3418353"/>
          </a:xfrm>
          <a:prstGeom prst="rect">
            <a:avLst/>
          </a:prstGeom>
        </p:spPr>
      </p:pic>
      <p:pic>
        <p:nvPicPr>
          <p:cNvPr id="9" name="Picture 8">
            <a:extLst>
              <a:ext uri="{FF2B5EF4-FFF2-40B4-BE49-F238E27FC236}">
                <a16:creationId xmlns:a16="http://schemas.microsoft.com/office/drawing/2014/main" id="{75E1BA7F-E684-07B9-A962-DFEF3BD7D151}"/>
              </a:ext>
            </a:extLst>
          </p:cNvPr>
          <p:cNvPicPr>
            <a:picLocks noChangeAspect="1"/>
          </p:cNvPicPr>
          <p:nvPr/>
        </p:nvPicPr>
        <p:blipFill>
          <a:blip r:embed="rId5"/>
          <a:srcRect t="25141" r="1" b="3305"/>
          <a:stretch>
            <a:fillRect/>
          </a:stretch>
        </p:blipFill>
        <p:spPr>
          <a:xfrm>
            <a:off x="9487536" y="3417676"/>
            <a:ext cx="2704463" cy="3440324"/>
          </a:xfrm>
          <a:prstGeom prst="rect">
            <a:avLst/>
          </a:prstGeom>
        </p:spPr>
      </p:pic>
      <p:sp>
        <p:nvSpPr>
          <p:cNvPr id="5" name="Slide Number Placeholder 4">
            <a:extLst>
              <a:ext uri="{FF2B5EF4-FFF2-40B4-BE49-F238E27FC236}">
                <a16:creationId xmlns:a16="http://schemas.microsoft.com/office/drawing/2014/main" id="{80CD64A5-707E-6B1B-83BE-059958E3984C}"/>
              </a:ext>
            </a:extLst>
          </p:cNvPr>
          <p:cNvSpPr>
            <a:spLocks noGrp="1"/>
          </p:cNvSpPr>
          <p:nvPr>
            <p:ph type="sldNum" sz="quarter" idx="12"/>
          </p:nvPr>
        </p:nvSpPr>
        <p:spPr>
          <a:xfrm>
            <a:off x="9180576" y="6356350"/>
            <a:ext cx="2743200" cy="365125"/>
          </a:xfrm>
        </p:spPr>
        <p:txBody>
          <a:bodyPr>
            <a:normAutofit/>
          </a:bodyPr>
          <a:lstStyle/>
          <a:p>
            <a:pPr>
              <a:spcAft>
                <a:spcPts val="600"/>
              </a:spcAft>
            </a:pPr>
            <a:fld id="{BA9B540C-44DA-4F69-89C9-7C84606640D3}" type="slidenum">
              <a:rPr lang="en-US" sz="900">
                <a:solidFill>
                  <a:srgbClr val="FFFFFF"/>
                </a:solidFill>
              </a:rPr>
              <a:pPr>
                <a:spcAft>
                  <a:spcPts val="600"/>
                </a:spcAft>
              </a:pPr>
              <a:t>9</a:t>
            </a:fld>
            <a:endParaRPr lang="en-US" sz="900">
              <a:solidFill>
                <a:srgbClr val="FFFFFF"/>
              </a:solidFill>
            </a:endParaRPr>
          </a:p>
        </p:txBody>
      </p:sp>
    </p:spTree>
    <p:extLst>
      <p:ext uri="{BB962C8B-B14F-4D97-AF65-F5344CB8AC3E}">
        <p14:creationId xmlns:p14="http://schemas.microsoft.com/office/powerpoint/2010/main" val="584696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FC6599-E354-4E4C-BA3D-0F1A454B49F6}"/>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2448324-BF72-42C3-97F5-DACB81BE8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79C7591-1FE0-4F56-9939-37007F8BF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AA78F4-E17D-0C48-B5C7-27F5CBD632B0}"/>
              </a:ext>
            </a:extLst>
          </p:cNvPr>
          <p:cNvSpPr>
            <a:spLocks noGrp="1"/>
          </p:cNvSpPr>
          <p:nvPr>
            <p:ph type="title"/>
          </p:nvPr>
        </p:nvSpPr>
        <p:spPr>
          <a:xfrm>
            <a:off x="1137032" y="609599"/>
            <a:ext cx="5417939" cy="1330841"/>
          </a:xfrm>
        </p:spPr>
        <p:txBody>
          <a:bodyPr>
            <a:normAutofit/>
          </a:bodyPr>
          <a:lstStyle/>
          <a:p>
            <a:pPr>
              <a:lnSpc>
                <a:spcPct val="90000"/>
              </a:lnSpc>
            </a:pPr>
            <a:r>
              <a:rPr lang="en-US" dirty="0">
                <a:ea typeface="Calibri"/>
                <a:cs typeface="Calibri"/>
              </a:rPr>
              <a:t>Living Life Beyond Our walls </a:t>
            </a:r>
            <a:endParaRPr lang="en-US"/>
          </a:p>
        </p:txBody>
      </p:sp>
      <p:sp>
        <p:nvSpPr>
          <p:cNvPr id="3" name="Content Placeholder 2">
            <a:extLst>
              <a:ext uri="{FF2B5EF4-FFF2-40B4-BE49-F238E27FC236}">
                <a16:creationId xmlns:a16="http://schemas.microsoft.com/office/drawing/2014/main" id="{2C65409F-AE9B-B871-BC96-1C2454C1CE33}"/>
              </a:ext>
            </a:extLst>
          </p:cNvPr>
          <p:cNvSpPr>
            <a:spLocks noGrp="1"/>
          </p:cNvSpPr>
          <p:nvPr>
            <p:ph idx="1"/>
          </p:nvPr>
        </p:nvSpPr>
        <p:spPr>
          <a:xfrm>
            <a:off x="1137033" y="2194103"/>
            <a:ext cx="4958967" cy="3908585"/>
          </a:xfrm>
        </p:spPr>
        <p:txBody>
          <a:bodyPr vert="horz" lIns="91440" tIns="45720" rIns="91440" bIns="45720" rtlCol="0" anchor="t">
            <a:normAutofit/>
          </a:bodyPr>
          <a:lstStyle/>
          <a:p>
            <a:pPr marL="0" indent="0">
              <a:lnSpc>
                <a:spcPct val="90000"/>
              </a:lnSpc>
              <a:buNone/>
            </a:pPr>
            <a:r>
              <a:rPr lang="en-US" sz="1000" dirty="0">
                <a:latin typeface="Segoe UI"/>
                <a:cs typeface="Segoe UI"/>
              </a:rPr>
              <a:t>At MDHC, community integration is an important part of person-centered care and quality of life. Participants enjoy a wide variety of community outings designed around their individual interests, abilities, goals, and support needs.</a:t>
            </a:r>
            <a:endParaRPr lang="en-US" sz="1000" dirty="0">
              <a:ea typeface="Calibri"/>
              <a:cs typeface="Calibri"/>
            </a:endParaRPr>
          </a:p>
          <a:p>
            <a:pPr marL="0" indent="0">
              <a:lnSpc>
                <a:spcPct val="90000"/>
              </a:lnSpc>
              <a:buNone/>
            </a:pPr>
            <a:r>
              <a:rPr lang="en-US" sz="1000" b="1" dirty="0"/>
              <a:t>Community Outings May Include:</a:t>
            </a:r>
            <a:endParaRPr lang="en-US" sz="1000" dirty="0">
              <a:ea typeface="Calibri"/>
              <a:cs typeface="Calibri"/>
            </a:endParaRPr>
          </a:p>
          <a:p>
            <a:pPr>
              <a:lnSpc>
                <a:spcPct val="90000"/>
              </a:lnSpc>
            </a:pPr>
            <a:r>
              <a:rPr lang="en-US" sz="1000" dirty="0">
                <a:latin typeface="Segoe UI"/>
                <a:ea typeface="Calibri"/>
                <a:cs typeface="Segoe UI"/>
              </a:rPr>
              <a:t>Volunteering and participating in community service projects at Crocheron Park</a:t>
            </a:r>
            <a:endParaRPr lang="en-US" sz="1000" dirty="0"/>
          </a:p>
          <a:p>
            <a:pPr>
              <a:lnSpc>
                <a:spcPct val="90000"/>
              </a:lnSpc>
            </a:pPr>
            <a:r>
              <a:rPr lang="en-US" sz="1000" dirty="0">
                <a:latin typeface="Segoe UI"/>
                <a:ea typeface="Calibri"/>
                <a:cs typeface="Segoe UI"/>
              </a:rPr>
              <a:t>Visiting museums and cultural attractions</a:t>
            </a:r>
            <a:endParaRPr lang="en-US" sz="1000" dirty="0"/>
          </a:p>
          <a:p>
            <a:pPr>
              <a:lnSpc>
                <a:spcPct val="90000"/>
              </a:lnSpc>
            </a:pPr>
            <a:r>
              <a:rPr lang="en-US" sz="1000" dirty="0">
                <a:latin typeface="Segoe UI"/>
                <a:ea typeface="Calibri"/>
                <a:cs typeface="Segoe UI"/>
              </a:rPr>
              <a:t>Dining at restaurants and cafés</a:t>
            </a:r>
            <a:endParaRPr lang="en-US" sz="1000" dirty="0"/>
          </a:p>
          <a:p>
            <a:pPr>
              <a:lnSpc>
                <a:spcPct val="90000"/>
              </a:lnSpc>
            </a:pPr>
            <a:r>
              <a:rPr lang="en-US" sz="1000" dirty="0">
                <a:latin typeface="Segoe UI"/>
                <a:ea typeface="Calibri"/>
                <a:cs typeface="Segoe UI"/>
              </a:rPr>
              <a:t>Shopping at local stores</a:t>
            </a:r>
            <a:endParaRPr lang="en-US" sz="1000" dirty="0"/>
          </a:p>
          <a:p>
            <a:pPr>
              <a:lnSpc>
                <a:spcPct val="90000"/>
              </a:lnSpc>
            </a:pPr>
            <a:r>
              <a:rPr lang="en-US" sz="1000" dirty="0">
                <a:latin typeface="Segoe UI"/>
                <a:ea typeface="Calibri"/>
                <a:cs typeface="Segoe UI"/>
              </a:rPr>
              <a:t>Attending sporting events, shows, and seasonal celebrations</a:t>
            </a:r>
            <a:endParaRPr lang="en-US" sz="1000" dirty="0"/>
          </a:p>
          <a:p>
            <a:pPr>
              <a:lnSpc>
                <a:spcPct val="90000"/>
              </a:lnSpc>
            </a:pPr>
            <a:r>
              <a:rPr lang="en-US" sz="1000" dirty="0">
                <a:latin typeface="Segoe UI"/>
                <a:ea typeface="Calibri"/>
                <a:cs typeface="Segoe UI"/>
              </a:rPr>
              <a:t>Visiting libraries and community centers</a:t>
            </a:r>
            <a:endParaRPr lang="en-US" sz="1000" dirty="0"/>
          </a:p>
          <a:p>
            <a:pPr>
              <a:lnSpc>
                <a:spcPct val="90000"/>
              </a:lnSpc>
            </a:pPr>
            <a:r>
              <a:rPr lang="en-US" sz="1000" dirty="0">
                <a:latin typeface="Segoe UI"/>
                <a:ea typeface="Calibri"/>
                <a:cs typeface="Segoe UI"/>
              </a:rPr>
              <a:t>Participating in recreational, educational, and vocational experiences</a:t>
            </a:r>
            <a:endParaRPr lang="en-US" sz="1000" dirty="0"/>
          </a:p>
          <a:p>
            <a:pPr marL="0" indent="0">
              <a:lnSpc>
                <a:spcPct val="90000"/>
              </a:lnSpc>
              <a:buNone/>
            </a:pPr>
            <a:r>
              <a:rPr lang="en-US" sz="1000" b="1" dirty="0"/>
              <a:t>More Than Just an Outing</a:t>
            </a:r>
            <a:endParaRPr lang="en-US" sz="1000" dirty="0">
              <a:ea typeface="Calibri"/>
              <a:cs typeface="Calibri"/>
            </a:endParaRPr>
          </a:p>
          <a:p>
            <a:pPr>
              <a:lnSpc>
                <a:spcPct val="90000"/>
              </a:lnSpc>
            </a:pPr>
            <a:r>
              <a:rPr lang="en-US" sz="1000" dirty="0">
                <a:latin typeface="Segoe UI"/>
                <a:ea typeface="Calibri"/>
                <a:cs typeface="Segoe UI"/>
              </a:rPr>
              <a:t>Each community experience provides opportunities for participants to:</a:t>
            </a:r>
            <a:endParaRPr lang="en-US" sz="1000" dirty="0"/>
          </a:p>
          <a:p>
            <a:pPr>
              <a:lnSpc>
                <a:spcPct val="90000"/>
              </a:lnSpc>
            </a:pPr>
            <a:r>
              <a:rPr lang="en-US" sz="1000" dirty="0">
                <a:latin typeface="Segoe UI"/>
                <a:ea typeface="Calibri"/>
                <a:cs typeface="Segoe UI"/>
              </a:rPr>
              <a:t>Practice communication and social skills</a:t>
            </a:r>
            <a:endParaRPr lang="en-US" sz="1000" dirty="0"/>
          </a:p>
          <a:p>
            <a:pPr>
              <a:lnSpc>
                <a:spcPct val="90000"/>
              </a:lnSpc>
            </a:pPr>
            <a:r>
              <a:rPr lang="en-US" sz="1000" dirty="0">
                <a:latin typeface="Segoe UI"/>
                <a:ea typeface="Calibri"/>
                <a:cs typeface="Segoe UI"/>
              </a:rPr>
              <a:t>Make choices and express personal preferences</a:t>
            </a:r>
            <a:endParaRPr lang="en-US" sz="1000" dirty="0"/>
          </a:p>
          <a:p>
            <a:pPr>
              <a:lnSpc>
                <a:spcPct val="90000"/>
              </a:lnSpc>
            </a:pPr>
            <a:r>
              <a:rPr lang="en-US" sz="1000" dirty="0">
                <a:latin typeface="Segoe UI"/>
                <a:ea typeface="Calibri"/>
                <a:cs typeface="Segoe UI"/>
              </a:rPr>
              <a:t>Develop independence and self-confidence</a:t>
            </a:r>
            <a:endParaRPr lang="en-US" sz="1000" dirty="0"/>
          </a:p>
          <a:p>
            <a:pPr>
              <a:lnSpc>
                <a:spcPct val="90000"/>
              </a:lnSpc>
            </a:pPr>
            <a:r>
              <a:rPr lang="en-US" sz="1000" dirty="0">
                <a:latin typeface="Segoe UI"/>
                <a:ea typeface="Calibri"/>
                <a:cs typeface="Segoe UI"/>
              </a:rPr>
              <a:t>Strengthen daily living and money-management skills</a:t>
            </a:r>
            <a:endParaRPr lang="en-US" sz="1000" dirty="0"/>
          </a:p>
          <a:p>
            <a:pPr>
              <a:lnSpc>
                <a:spcPct val="90000"/>
              </a:lnSpc>
            </a:pPr>
            <a:r>
              <a:rPr lang="en-US" sz="1000" dirty="0">
                <a:latin typeface="Segoe UI"/>
                <a:ea typeface="Calibri"/>
                <a:cs typeface="Segoe UI"/>
              </a:rPr>
              <a:t>Give back through volunteering and community service</a:t>
            </a:r>
            <a:endParaRPr lang="en-US" sz="1000" dirty="0"/>
          </a:p>
          <a:p>
            <a:pPr>
              <a:lnSpc>
                <a:spcPct val="90000"/>
              </a:lnSpc>
            </a:pPr>
            <a:r>
              <a:rPr lang="en-US" sz="1000" dirty="0">
                <a:latin typeface="Segoe UI"/>
                <a:ea typeface="Calibri"/>
                <a:cs typeface="Segoe UI"/>
              </a:rPr>
              <a:t>Explore new interests and experiences</a:t>
            </a:r>
            <a:endParaRPr lang="en-US" sz="1000" dirty="0"/>
          </a:p>
          <a:p>
            <a:pPr>
              <a:lnSpc>
                <a:spcPct val="90000"/>
              </a:lnSpc>
            </a:pPr>
            <a:r>
              <a:rPr lang="en-US" sz="1000" dirty="0">
                <a:latin typeface="Segoe UI"/>
                <a:ea typeface="Calibri"/>
                <a:cs typeface="Segoe UI"/>
              </a:rPr>
              <a:t>Build relationships and a sense of belonging</a:t>
            </a:r>
            <a:endParaRPr lang="en-US" sz="1000" dirty="0"/>
          </a:p>
          <a:p>
            <a:pPr>
              <a:lnSpc>
                <a:spcPct val="90000"/>
              </a:lnSpc>
            </a:pPr>
            <a:endParaRPr lang="en-US" sz="1000">
              <a:ea typeface="Calibri"/>
              <a:cs typeface="Calibri"/>
            </a:endParaRPr>
          </a:p>
        </p:txBody>
      </p:sp>
      <p:pic>
        <p:nvPicPr>
          <p:cNvPr id="7" name="Picture 6">
            <a:extLst>
              <a:ext uri="{FF2B5EF4-FFF2-40B4-BE49-F238E27FC236}">
                <a16:creationId xmlns:a16="http://schemas.microsoft.com/office/drawing/2014/main" id="{8390A8E5-C07F-EE22-AE24-1CA6E54F95F0}"/>
              </a:ext>
            </a:extLst>
          </p:cNvPr>
          <p:cNvPicPr>
            <a:picLocks noChangeAspect="1"/>
          </p:cNvPicPr>
          <p:nvPr/>
        </p:nvPicPr>
        <p:blipFill>
          <a:blip r:embed="rId2"/>
          <a:srcRect r="-5" b="7224"/>
          <a:stretch>
            <a:fillRect/>
          </a:stretch>
        </p:blipFill>
        <p:spPr>
          <a:xfrm>
            <a:off x="6728043" y="10"/>
            <a:ext cx="2772145" cy="3428990"/>
          </a:xfrm>
          <a:custGeom>
            <a:avLst/>
            <a:gdLst/>
            <a:ahLst/>
            <a:cxnLst/>
            <a:rect l="l" t="t" r="r" b="b"/>
            <a:pathLst>
              <a:path w="2772145" h="3429000">
                <a:moveTo>
                  <a:pt x="156004" y="0"/>
                </a:moveTo>
                <a:lnTo>
                  <a:pt x="2034238" y="0"/>
                </a:lnTo>
                <a:lnTo>
                  <a:pt x="2772145" y="0"/>
                </a:lnTo>
                <a:lnTo>
                  <a:pt x="2772145" y="3429000"/>
                </a:lnTo>
                <a:lnTo>
                  <a:pt x="0" y="3429000"/>
                </a:lnTo>
                <a:lnTo>
                  <a:pt x="38" y="3428691"/>
                </a:lnTo>
                <a:cubicBezTo>
                  <a:pt x="78" y="3428676"/>
                  <a:pt x="117" y="3428659"/>
                  <a:pt x="155" y="3428643"/>
                </a:cubicBezTo>
                <a:cubicBezTo>
                  <a:pt x="508" y="3427720"/>
                  <a:pt x="785" y="3426206"/>
                  <a:pt x="979" y="3423760"/>
                </a:cubicBezTo>
                <a:cubicBezTo>
                  <a:pt x="1018" y="3422535"/>
                  <a:pt x="1057" y="3421310"/>
                  <a:pt x="1096" y="3420085"/>
                </a:cubicBezTo>
                <a:lnTo>
                  <a:pt x="2223" y="3410930"/>
                </a:lnTo>
                <a:lnTo>
                  <a:pt x="3316" y="3408092"/>
                </a:lnTo>
                <a:lnTo>
                  <a:pt x="4768" y="3407419"/>
                </a:lnTo>
                <a:cubicBezTo>
                  <a:pt x="4755" y="3407119"/>
                  <a:pt x="4741" y="3406820"/>
                  <a:pt x="4727" y="3406520"/>
                </a:cubicBezTo>
                <a:cubicBezTo>
                  <a:pt x="3245" y="3399306"/>
                  <a:pt x="180" y="3396220"/>
                  <a:pt x="10424" y="3391015"/>
                </a:cubicBezTo>
                <a:cubicBezTo>
                  <a:pt x="8572" y="3374996"/>
                  <a:pt x="14548" y="3373934"/>
                  <a:pt x="19165" y="3354361"/>
                </a:cubicBezTo>
                <a:cubicBezTo>
                  <a:pt x="16710" y="3344737"/>
                  <a:pt x="18867" y="3338360"/>
                  <a:pt x="22533" y="3332639"/>
                </a:cubicBezTo>
                <a:cubicBezTo>
                  <a:pt x="23448" y="3312409"/>
                  <a:pt x="29712" y="3295747"/>
                  <a:pt x="33553" y="3273935"/>
                </a:cubicBezTo>
                <a:cubicBezTo>
                  <a:pt x="32052" y="3248488"/>
                  <a:pt x="41904" y="3238943"/>
                  <a:pt x="45972" y="3215621"/>
                </a:cubicBezTo>
                <a:cubicBezTo>
                  <a:pt x="40678" y="3192522"/>
                  <a:pt x="55095" y="3201000"/>
                  <a:pt x="59800" y="3189909"/>
                </a:cubicBezTo>
                <a:lnTo>
                  <a:pt x="60530" y="3186579"/>
                </a:lnTo>
                <a:lnTo>
                  <a:pt x="60522" y="3177264"/>
                </a:lnTo>
                <a:lnTo>
                  <a:pt x="60190" y="3173723"/>
                </a:lnTo>
                <a:cubicBezTo>
                  <a:pt x="60083" y="3171299"/>
                  <a:pt x="60171" y="3169704"/>
                  <a:pt x="60404" y="3168622"/>
                </a:cubicBezTo>
                <a:lnTo>
                  <a:pt x="60515" y="3168508"/>
                </a:lnTo>
                <a:cubicBezTo>
                  <a:pt x="60514" y="3166907"/>
                  <a:pt x="60513" y="3165307"/>
                  <a:pt x="60511" y="3163706"/>
                </a:cubicBezTo>
                <a:cubicBezTo>
                  <a:pt x="60263" y="3155577"/>
                  <a:pt x="59796" y="3147642"/>
                  <a:pt x="59164" y="3140064"/>
                </a:cubicBezTo>
                <a:cubicBezTo>
                  <a:pt x="65291" y="3134408"/>
                  <a:pt x="59468" y="3106027"/>
                  <a:pt x="70416" y="3110288"/>
                </a:cubicBezTo>
                <a:cubicBezTo>
                  <a:pt x="69892" y="3100106"/>
                  <a:pt x="65541" y="3093497"/>
                  <a:pt x="72666" y="3097704"/>
                </a:cubicBezTo>
                <a:cubicBezTo>
                  <a:pt x="72701" y="3094376"/>
                  <a:pt x="73401" y="3092401"/>
                  <a:pt x="74428" y="3091047"/>
                </a:cubicBezTo>
                <a:lnTo>
                  <a:pt x="74900" y="3090672"/>
                </a:lnTo>
                <a:lnTo>
                  <a:pt x="73556" y="3068004"/>
                </a:lnTo>
                <a:lnTo>
                  <a:pt x="74222" y="3065087"/>
                </a:lnTo>
                <a:lnTo>
                  <a:pt x="72266" y="3050191"/>
                </a:lnTo>
                <a:cubicBezTo>
                  <a:pt x="72122" y="3047647"/>
                  <a:pt x="71977" y="3045103"/>
                  <a:pt x="71833" y="3042559"/>
                </a:cubicBezTo>
                <a:lnTo>
                  <a:pt x="70521" y="3040271"/>
                </a:lnTo>
                <a:cubicBezTo>
                  <a:pt x="69764" y="3037872"/>
                  <a:pt x="69532" y="3034528"/>
                  <a:pt x="70484" y="3029072"/>
                </a:cubicBezTo>
                <a:lnTo>
                  <a:pt x="70927" y="3027835"/>
                </a:lnTo>
                <a:cubicBezTo>
                  <a:pt x="70144" y="3024705"/>
                  <a:pt x="68232" y="2982922"/>
                  <a:pt x="68374" y="2964245"/>
                </a:cubicBezTo>
                <a:cubicBezTo>
                  <a:pt x="78064" y="2933904"/>
                  <a:pt x="68955" y="2949568"/>
                  <a:pt x="71783" y="2915772"/>
                </a:cubicBezTo>
                <a:cubicBezTo>
                  <a:pt x="71339" y="2877552"/>
                  <a:pt x="69639" y="2850992"/>
                  <a:pt x="69846" y="2825842"/>
                </a:cubicBezTo>
                <a:cubicBezTo>
                  <a:pt x="69017" y="2814032"/>
                  <a:pt x="68572" y="2727859"/>
                  <a:pt x="73028" y="2734957"/>
                </a:cubicBezTo>
                <a:cubicBezTo>
                  <a:pt x="64353" y="2698391"/>
                  <a:pt x="76506" y="2677127"/>
                  <a:pt x="73532" y="2636572"/>
                </a:cubicBezTo>
                <a:cubicBezTo>
                  <a:pt x="85512" y="2615986"/>
                  <a:pt x="74763" y="2626668"/>
                  <a:pt x="77754" y="2604260"/>
                </a:cubicBezTo>
                <a:cubicBezTo>
                  <a:pt x="77855" y="2587221"/>
                  <a:pt x="85716" y="2599786"/>
                  <a:pt x="85818" y="2582747"/>
                </a:cubicBezTo>
                <a:cubicBezTo>
                  <a:pt x="60857" y="2545890"/>
                  <a:pt x="87626" y="2525479"/>
                  <a:pt x="80772" y="2478755"/>
                </a:cubicBezTo>
                <a:lnTo>
                  <a:pt x="85123" y="2451804"/>
                </a:lnTo>
                <a:cubicBezTo>
                  <a:pt x="83387" y="2443087"/>
                  <a:pt x="83642" y="2414879"/>
                  <a:pt x="87117" y="2408801"/>
                </a:cubicBezTo>
                <a:cubicBezTo>
                  <a:pt x="87877" y="2402768"/>
                  <a:pt x="86656" y="2396183"/>
                  <a:pt x="90374" y="2392670"/>
                </a:cubicBezTo>
                <a:cubicBezTo>
                  <a:pt x="92561" y="2379564"/>
                  <a:pt x="97590" y="2349549"/>
                  <a:pt x="100239" y="2330165"/>
                </a:cubicBezTo>
                <a:cubicBezTo>
                  <a:pt x="95559" y="2319718"/>
                  <a:pt x="105063" y="2303314"/>
                  <a:pt x="106274" y="2276363"/>
                </a:cubicBezTo>
                <a:cubicBezTo>
                  <a:pt x="100861" y="2264930"/>
                  <a:pt x="107165" y="2258198"/>
                  <a:pt x="99995" y="2236310"/>
                </a:cubicBezTo>
                <a:cubicBezTo>
                  <a:pt x="100735" y="2235412"/>
                  <a:pt x="101425" y="2234293"/>
                  <a:pt x="102040" y="2232984"/>
                </a:cubicBezTo>
                <a:cubicBezTo>
                  <a:pt x="105619" y="2225381"/>
                  <a:pt x="106010" y="2213194"/>
                  <a:pt x="102912" y="2205763"/>
                </a:cubicBezTo>
                <a:cubicBezTo>
                  <a:pt x="93427" y="2170883"/>
                  <a:pt x="102299" y="2175442"/>
                  <a:pt x="100848" y="2145703"/>
                </a:cubicBezTo>
                <a:cubicBezTo>
                  <a:pt x="100358" y="2112090"/>
                  <a:pt x="109136" y="2134724"/>
                  <a:pt x="100322" y="2092533"/>
                </a:cubicBezTo>
                <a:cubicBezTo>
                  <a:pt x="104553" y="2088154"/>
                  <a:pt x="99707" y="2066396"/>
                  <a:pt x="97957" y="2057359"/>
                </a:cubicBezTo>
                <a:cubicBezTo>
                  <a:pt x="98027" y="2041038"/>
                  <a:pt x="108353" y="2032807"/>
                  <a:pt x="102534" y="2016105"/>
                </a:cubicBezTo>
                <a:cubicBezTo>
                  <a:pt x="108025" y="2019262"/>
                  <a:pt x="105473" y="1975377"/>
                  <a:pt x="111068" y="1983129"/>
                </a:cubicBezTo>
                <a:cubicBezTo>
                  <a:pt x="116409" y="1972692"/>
                  <a:pt x="108194" y="1967129"/>
                  <a:pt x="112868" y="1956745"/>
                </a:cubicBezTo>
                <a:cubicBezTo>
                  <a:pt x="114198" y="1944884"/>
                  <a:pt x="106746" y="1963350"/>
                  <a:pt x="106671" y="1950160"/>
                </a:cubicBezTo>
                <a:lnTo>
                  <a:pt x="117647" y="1879546"/>
                </a:lnTo>
                <a:cubicBezTo>
                  <a:pt x="114689" y="1869846"/>
                  <a:pt x="116529" y="1862247"/>
                  <a:pt x="119918" y="1854893"/>
                </a:cubicBezTo>
                <a:cubicBezTo>
                  <a:pt x="119802" y="1832625"/>
                  <a:pt x="125241" y="1812578"/>
                  <a:pt x="127982" y="1787684"/>
                </a:cubicBezTo>
                <a:cubicBezTo>
                  <a:pt x="125174" y="1760490"/>
                  <a:pt x="134579" y="1747069"/>
                  <a:pt x="137472" y="1720464"/>
                </a:cubicBezTo>
                <a:cubicBezTo>
                  <a:pt x="130045" y="1693643"/>
                  <a:pt x="150585" y="1703686"/>
                  <a:pt x="151076" y="1681196"/>
                </a:cubicBezTo>
                <a:cubicBezTo>
                  <a:pt x="144932" y="1644243"/>
                  <a:pt x="157983" y="1682451"/>
                  <a:pt x="158014" y="1625881"/>
                </a:cubicBezTo>
                <a:cubicBezTo>
                  <a:pt x="156845" y="1622619"/>
                  <a:pt x="158559" y="1615868"/>
                  <a:pt x="160345" y="1616704"/>
                </a:cubicBezTo>
                <a:cubicBezTo>
                  <a:pt x="160280" y="1604306"/>
                  <a:pt x="172364" y="1569256"/>
                  <a:pt x="171065" y="1551493"/>
                </a:cubicBezTo>
                <a:cubicBezTo>
                  <a:pt x="177885" y="1517303"/>
                  <a:pt x="169999" y="1500132"/>
                  <a:pt x="172706" y="1475233"/>
                </a:cubicBezTo>
                <a:cubicBezTo>
                  <a:pt x="180242" y="1446677"/>
                  <a:pt x="186780" y="1430031"/>
                  <a:pt x="202839" y="1380155"/>
                </a:cubicBezTo>
                <a:lnTo>
                  <a:pt x="248907" y="1210871"/>
                </a:lnTo>
                <a:cubicBezTo>
                  <a:pt x="282887" y="1148093"/>
                  <a:pt x="264428" y="1066841"/>
                  <a:pt x="266931" y="1028427"/>
                </a:cubicBezTo>
                <a:cubicBezTo>
                  <a:pt x="256824" y="1012506"/>
                  <a:pt x="268030" y="999600"/>
                  <a:pt x="263922" y="980383"/>
                </a:cubicBezTo>
                <a:cubicBezTo>
                  <a:pt x="261699" y="937629"/>
                  <a:pt x="250216" y="895192"/>
                  <a:pt x="258000" y="839699"/>
                </a:cubicBezTo>
                <a:cubicBezTo>
                  <a:pt x="226361" y="814685"/>
                  <a:pt x="245433" y="749644"/>
                  <a:pt x="227362" y="696545"/>
                </a:cubicBezTo>
                <a:cubicBezTo>
                  <a:pt x="223674" y="665722"/>
                  <a:pt x="239386" y="617297"/>
                  <a:pt x="222316" y="606615"/>
                </a:cubicBezTo>
                <a:cubicBezTo>
                  <a:pt x="232763" y="592509"/>
                  <a:pt x="215887" y="579307"/>
                  <a:pt x="214389" y="563889"/>
                </a:cubicBezTo>
                <a:cubicBezTo>
                  <a:pt x="221032" y="551582"/>
                  <a:pt x="215287" y="545475"/>
                  <a:pt x="214009" y="534294"/>
                </a:cubicBezTo>
                <a:cubicBezTo>
                  <a:pt x="218107" y="529230"/>
                  <a:pt x="217894" y="519767"/>
                  <a:pt x="213088" y="516548"/>
                </a:cubicBezTo>
                <a:cubicBezTo>
                  <a:pt x="202005" y="521116"/>
                  <a:pt x="207534" y="488251"/>
                  <a:pt x="199891" y="485808"/>
                </a:cubicBezTo>
                <a:cubicBezTo>
                  <a:pt x="198298" y="466733"/>
                  <a:pt x="208000" y="383903"/>
                  <a:pt x="195766" y="369873"/>
                </a:cubicBezTo>
                <a:cubicBezTo>
                  <a:pt x="189957" y="331308"/>
                  <a:pt x="209420" y="275570"/>
                  <a:pt x="209077" y="259180"/>
                </a:cubicBezTo>
                <a:cubicBezTo>
                  <a:pt x="231427" y="242918"/>
                  <a:pt x="172526" y="163766"/>
                  <a:pt x="171274" y="94173"/>
                </a:cubicBezTo>
                <a:cubicBezTo>
                  <a:pt x="173431" y="84795"/>
                  <a:pt x="173402" y="79782"/>
                  <a:pt x="168308" y="77267"/>
                </a:cubicBezTo>
                <a:cubicBezTo>
                  <a:pt x="166836" y="68220"/>
                  <a:pt x="164898" y="54774"/>
                  <a:pt x="162459" y="38856"/>
                </a:cubicBezTo>
                <a:close/>
              </a:path>
            </a:pathLst>
          </a:custGeom>
        </p:spPr>
      </p:pic>
      <p:pic>
        <p:nvPicPr>
          <p:cNvPr id="9" name="Picture 8">
            <a:extLst>
              <a:ext uri="{FF2B5EF4-FFF2-40B4-BE49-F238E27FC236}">
                <a16:creationId xmlns:a16="http://schemas.microsoft.com/office/drawing/2014/main" id="{32BAC917-3C03-688C-5EB8-860F0F792BC3}"/>
              </a:ext>
            </a:extLst>
          </p:cNvPr>
          <p:cNvPicPr>
            <a:picLocks noChangeAspect="1"/>
          </p:cNvPicPr>
          <p:nvPr/>
        </p:nvPicPr>
        <p:blipFill>
          <a:blip r:embed="rId3"/>
          <a:srcRect r="3" b="4463"/>
          <a:stretch>
            <a:fillRect/>
          </a:stretch>
        </p:blipFill>
        <p:spPr>
          <a:xfrm>
            <a:off x="9500189" y="1"/>
            <a:ext cx="2691812" cy="3429000"/>
          </a:xfrm>
          <a:prstGeom prst="rect">
            <a:avLst/>
          </a:prstGeom>
        </p:spPr>
      </p:pic>
      <p:pic>
        <p:nvPicPr>
          <p:cNvPr id="6" name="Picture 5">
            <a:extLst>
              <a:ext uri="{FF2B5EF4-FFF2-40B4-BE49-F238E27FC236}">
                <a16:creationId xmlns:a16="http://schemas.microsoft.com/office/drawing/2014/main" id="{B7F4F6E0-0BD5-7D5B-2A76-65AEC4CE86CF}"/>
              </a:ext>
            </a:extLst>
          </p:cNvPr>
          <p:cNvPicPr>
            <a:picLocks noChangeAspect="1"/>
          </p:cNvPicPr>
          <p:nvPr/>
        </p:nvPicPr>
        <p:blipFill>
          <a:blip r:embed="rId4"/>
          <a:srcRect l="18872" r="16644"/>
          <a:stretch>
            <a:fillRect/>
          </a:stretch>
        </p:blipFill>
        <p:spPr>
          <a:xfrm>
            <a:off x="6554972" y="3429000"/>
            <a:ext cx="2945217" cy="3429000"/>
          </a:xfrm>
          <a:custGeom>
            <a:avLst/>
            <a:gdLst/>
            <a:ahLst/>
            <a:cxnLst/>
            <a:rect l="l" t="t" r="r" b="b"/>
            <a:pathLst>
              <a:path w="2945217" h="3429000">
                <a:moveTo>
                  <a:pt x="173072" y="0"/>
                </a:moveTo>
                <a:lnTo>
                  <a:pt x="2945217" y="0"/>
                </a:lnTo>
                <a:lnTo>
                  <a:pt x="2945217" y="3429000"/>
                </a:lnTo>
                <a:lnTo>
                  <a:pt x="153029" y="3429000"/>
                </a:lnTo>
                <a:cubicBezTo>
                  <a:pt x="153037" y="3428920"/>
                  <a:pt x="153046" y="3428839"/>
                  <a:pt x="153053" y="3428759"/>
                </a:cubicBezTo>
                <a:lnTo>
                  <a:pt x="155879" y="3423129"/>
                </a:lnTo>
                <a:lnTo>
                  <a:pt x="150541" y="3401335"/>
                </a:lnTo>
                <a:cubicBezTo>
                  <a:pt x="148679" y="3390600"/>
                  <a:pt x="147445" y="3379301"/>
                  <a:pt x="146882" y="3367707"/>
                </a:cubicBezTo>
                <a:cubicBezTo>
                  <a:pt x="150643" y="3365106"/>
                  <a:pt x="145299" y="3356006"/>
                  <a:pt x="144241" y="3351725"/>
                </a:cubicBezTo>
                <a:cubicBezTo>
                  <a:pt x="146698" y="3351680"/>
                  <a:pt x="147875" y="3342195"/>
                  <a:pt x="145844" y="3338829"/>
                </a:cubicBezTo>
                <a:cubicBezTo>
                  <a:pt x="137064" y="3268090"/>
                  <a:pt x="160009" y="3307894"/>
                  <a:pt x="146250" y="3265444"/>
                </a:cubicBezTo>
                <a:cubicBezTo>
                  <a:pt x="145533" y="3258342"/>
                  <a:pt x="146764" y="3253014"/>
                  <a:pt x="148798" y="3248569"/>
                </a:cubicBezTo>
                <a:lnTo>
                  <a:pt x="153875" y="3240571"/>
                </a:lnTo>
                <a:lnTo>
                  <a:pt x="152064" y="3234304"/>
                </a:lnTo>
                <a:cubicBezTo>
                  <a:pt x="151921" y="3210651"/>
                  <a:pt x="157125" y="3203678"/>
                  <a:pt x="151883" y="3189916"/>
                </a:cubicBezTo>
                <a:cubicBezTo>
                  <a:pt x="162778" y="3169580"/>
                  <a:pt x="152970" y="3176428"/>
                  <a:pt x="151303" y="3160960"/>
                </a:cubicBezTo>
                <a:cubicBezTo>
                  <a:pt x="149130" y="3148758"/>
                  <a:pt x="144950" y="3171160"/>
                  <a:pt x="144333" y="3159200"/>
                </a:cubicBezTo>
                <a:cubicBezTo>
                  <a:pt x="147146" y="3146263"/>
                  <a:pt x="138411" y="3146871"/>
                  <a:pt x="141850" y="3133416"/>
                </a:cubicBezTo>
                <a:cubicBezTo>
                  <a:pt x="148430" y="3136685"/>
                  <a:pt x="140574" y="3106866"/>
                  <a:pt x="146325" y="3105939"/>
                </a:cubicBezTo>
                <a:cubicBezTo>
                  <a:pt x="138103" y="3094511"/>
                  <a:pt x="148230" y="3088769"/>
                  <a:pt x="145697" y="3073552"/>
                </a:cubicBezTo>
                <a:cubicBezTo>
                  <a:pt x="142587" y="3066386"/>
                  <a:pt x="142053" y="3061216"/>
                  <a:pt x="145398" y="3054172"/>
                </a:cubicBezTo>
                <a:cubicBezTo>
                  <a:pt x="130256" y="3021162"/>
                  <a:pt x="144720" y="3034202"/>
                  <a:pt x="138898" y="3003309"/>
                </a:cubicBezTo>
                <a:cubicBezTo>
                  <a:pt x="132774" y="2976695"/>
                  <a:pt x="128800" y="2946524"/>
                  <a:pt x="114181" y="2920783"/>
                </a:cubicBezTo>
                <a:cubicBezTo>
                  <a:pt x="110039" y="2916058"/>
                  <a:pt x="108471" y="2904456"/>
                  <a:pt x="110679" y="2894872"/>
                </a:cubicBezTo>
                <a:cubicBezTo>
                  <a:pt x="111059" y="2893225"/>
                  <a:pt x="111540" y="2891698"/>
                  <a:pt x="112105" y="2890343"/>
                </a:cubicBezTo>
                <a:cubicBezTo>
                  <a:pt x="109867" y="2868089"/>
                  <a:pt x="99880" y="2786694"/>
                  <a:pt x="97261" y="2761348"/>
                </a:cubicBezTo>
                <a:cubicBezTo>
                  <a:pt x="102582" y="2759296"/>
                  <a:pt x="92979" y="2746479"/>
                  <a:pt x="96391" y="2738269"/>
                </a:cubicBezTo>
                <a:cubicBezTo>
                  <a:pt x="99385" y="2732389"/>
                  <a:pt x="97169" y="2727128"/>
                  <a:pt x="96935" y="2720986"/>
                </a:cubicBezTo>
                <a:cubicBezTo>
                  <a:pt x="99286" y="2712894"/>
                  <a:pt x="95038" y="2686502"/>
                  <a:pt x="91989" y="2679622"/>
                </a:cubicBezTo>
                <a:cubicBezTo>
                  <a:pt x="81399" y="2663179"/>
                  <a:pt x="89263" y="2625816"/>
                  <a:pt x="81148" y="2612155"/>
                </a:cubicBezTo>
                <a:cubicBezTo>
                  <a:pt x="79959" y="2607198"/>
                  <a:pt x="79477" y="2602348"/>
                  <a:pt x="79437" y="2597587"/>
                </a:cubicBezTo>
                <a:lnTo>
                  <a:pt x="80330" y="2584265"/>
                </a:lnTo>
                <a:lnTo>
                  <a:pt x="82598" y="2580478"/>
                </a:lnTo>
                <a:lnTo>
                  <a:pt x="82036" y="2572336"/>
                </a:lnTo>
                <a:cubicBezTo>
                  <a:pt x="82151" y="2571558"/>
                  <a:pt x="82268" y="2570781"/>
                  <a:pt x="82382" y="2570003"/>
                </a:cubicBezTo>
                <a:cubicBezTo>
                  <a:pt x="83051" y="2565547"/>
                  <a:pt x="83633" y="2561148"/>
                  <a:pt x="83863" y="2556795"/>
                </a:cubicBezTo>
                <a:cubicBezTo>
                  <a:pt x="72488" y="2562520"/>
                  <a:pt x="83948" y="2520705"/>
                  <a:pt x="74748" y="2532758"/>
                </a:cubicBezTo>
                <a:cubicBezTo>
                  <a:pt x="74036" y="2509832"/>
                  <a:pt x="65468" y="2527319"/>
                  <a:pt x="73635" y="2499761"/>
                </a:cubicBezTo>
                <a:cubicBezTo>
                  <a:pt x="71274" y="2470676"/>
                  <a:pt x="65249" y="2394590"/>
                  <a:pt x="60578" y="2358247"/>
                </a:cubicBezTo>
                <a:cubicBezTo>
                  <a:pt x="48098" y="2321058"/>
                  <a:pt x="51871" y="2307292"/>
                  <a:pt x="45608" y="2281700"/>
                </a:cubicBezTo>
                <a:cubicBezTo>
                  <a:pt x="42561" y="2231911"/>
                  <a:pt x="27606" y="2234675"/>
                  <a:pt x="38596" y="2212754"/>
                </a:cubicBezTo>
                <a:cubicBezTo>
                  <a:pt x="35914" y="2179358"/>
                  <a:pt x="22255" y="2208338"/>
                  <a:pt x="26682" y="2173326"/>
                </a:cubicBezTo>
                <a:cubicBezTo>
                  <a:pt x="24890" y="2172239"/>
                  <a:pt x="18217" y="2144144"/>
                  <a:pt x="16929" y="2141885"/>
                </a:cubicBezTo>
                <a:lnTo>
                  <a:pt x="8964" y="2114492"/>
                </a:lnTo>
                <a:lnTo>
                  <a:pt x="4722" y="2102024"/>
                </a:lnTo>
                <a:lnTo>
                  <a:pt x="4895" y="2098845"/>
                </a:lnTo>
                <a:lnTo>
                  <a:pt x="0" y="2078724"/>
                </a:lnTo>
                <a:lnTo>
                  <a:pt x="390" y="2078045"/>
                </a:lnTo>
                <a:cubicBezTo>
                  <a:pt x="1156" y="2076065"/>
                  <a:pt x="1510" y="2073734"/>
                  <a:pt x="1014" y="2070619"/>
                </a:cubicBezTo>
                <a:cubicBezTo>
                  <a:pt x="8491" y="2069516"/>
                  <a:pt x="3283" y="2066435"/>
                  <a:pt x="1159" y="2057342"/>
                </a:cubicBezTo>
                <a:cubicBezTo>
                  <a:pt x="12299" y="2053600"/>
                  <a:pt x="2214" y="2031320"/>
                  <a:pt x="7167" y="2021755"/>
                </a:cubicBezTo>
                <a:cubicBezTo>
                  <a:pt x="5357" y="2015157"/>
                  <a:pt x="3647" y="2008113"/>
                  <a:pt x="2116" y="2000732"/>
                </a:cubicBezTo>
                <a:lnTo>
                  <a:pt x="1347" y="1941432"/>
                </a:lnTo>
                <a:lnTo>
                  <a:pt x="10317" y="1879330"/>
                </a:lnTo>
                <a:cubicBezTo>
                  <a:pt x="10514" y="1856359"/>
                  <a:pt x="13844" y="1836468"/>
                  <a:pt x="11494" y="1817026"/>
                </a:cubicBezTo>
                <a:cubicBezTo>
                  <a:pt x="14087" y="1809129"/>
                  <a:pt x="15133" y="1801685"/>
                  <a:pt x="11255" y="1794468"/>
                </a:cubicBezTo>
                <a:cubicBezTo>
                  <a:pt x="12549" y="1773031"/>
                  <a:pt x="18087" y="1767842"/>
                  <a:pt x="13767" y="1754258"/>
                </a:cubicBezTo>
                <a:cubicBezTo>
                  <a:pt x="22727" y="1742214"/>
                  <a:pt x="19307" y="1741502"/>
                  <a:pt x="16741" y="1735842"/>
                </a:cubicBezTo>
                <a:cubicBezTo>
                  <a:pt x="16680" y="1735573"/>
                  <a:pt x="16620" y="1735303"/>
                  <a:pt x="16558" y="1735034"/>
                </a:cubicBezTo>
                <a:lnTo>
                  <a:pt x="17839" y="1733388"/>
                </a:lnTo>
                <a:lnTo>
                  <a:pt x="18432" y="1729981"/>
                </a:lnTo>
                <a:lnTo>
                  <a:pt x="18049" y="1720681"/>
                </a:lnTo>
                <a:lnTo>
                  <a:pt x="17577" y="1717183"/>
                </a:lnTo>
                <a:cubicBezTo>
                  <a:pt x="17372" y="1714774"/>
                  <a:pt x="17395" y="1713173"/>
                  <a:pt x="17585" y="1712065"/>
                </a:cubicBezTo>
                <a:lnTo>
                  <a:pt x="17691" y="1711937"/>
                </a:lnTo>
                <a:cubicBezTo>
                  <a:pt x="17627" y="1710339"/>
                  <a:pt x="17561" y="1708742"/>
                  <a:pt x="17495" y="1707144"/>
                </a:cubicBezTo>
                <a:cubicBezTo>
                  <a:pt x="16921" y="1699055"/>
                  <a:pt x="16135" y="1691182"/>
                  <a:pt x="15202" y="1683689"/>
                </a:cubicBezTo>
                <a:cubicBezTo>
                  <a:pt x="21083" y="1677353"/>
                  <a:pt x="14136" y="1649666"/>
                  <a:pt x="25222" y="1652696"/>
                </a:cubicBezTo>
                <a:cubicBezTo>
                  <a:pt x="24292" y="1642588"/>
                  <a:pt x="19689" y="1636475"/>
                  <a:pt x="26960" y="1639879"/>
                </a:cubicBezTo>
                <a:cubicBezTo>
                  <a:pt x="26863" y="1636551"/>
                  <a:pt x="27480" y="1634501"/>
                  <a:pt x="28448" y="1633033"/>
                </a:cubicBezTo>
                <a:lnTo>
                  <a:pt x="28903" y="1632608"/>
                </a:lnTo>
                <a:lnTo>
                  <a:pt x="24652" y="1592480"/>
                </a:lnTo>
                <a:lnTo>
                  <a:pt x="23913" y="1584906"/>
                </a:lnTo>
                <a:lnTo>
                  <a:pt x="22514" y="1582767"/>
                </a:lnTo>
                <a:cubicBezTo>
                  <a:pt x="21664" y="1580457"/>
                  <a:pt x="21296" y="1577147"/>
                  <a:pt x="22026" y="1571592"/>
                </a:cubicBezTo>
                <a:lnTo>
                  <a:pt x="22419" y="1570307"/>
                </a:lnTo>
                <a:lnTo>
                  <a:pt x="20346" y="1561090"/>
                </a:lnTo>
                <a:cubicBezTo>
                  <a:pt x="19389" y="1558122"/>
                  <a:pt x="18171" y="1555494"/>
                  <a:pt x="16592" y="1553366"/>
                </a:cubicBezTo>
                <a:cubicBezTo>
                  <a:pt x="25031" y="1521984"/>
                  <a:pt x="17310" y="1492373"/>
                  <a:pt x="18769" y="1458310"/>
                </a:cubicBezTo>
                <a:cubicBezTo>
                  <a:pt x="15781" y="1419813"/>
                  <a:pt x="16520" y="1400570"/>
                  <a:pt x="14180" y="1378298"/>
                </a:cubicBezTo>
                <a:cubicBezTo>
                  <a:pt x="14048" y="1374627"/>
                  <a:pt x="12975" y="1344874"/>
                  <a:pt x="17655" y="1350990"/>
                </a:cubicBezTo>
                <a:cubicBezTo>
                  <a:pt x="16842" y="1317827"/>
                  <a:pt x="20548" y="1269305"/>
                  <a:pt x="19640" y="1235237"/>
                </a:cubicBezTo>
                <a:cubicBezTo>
                  <a:pt x="30758" y="1213340"/>
                  <a:pt x="10125" y="1192318"/>
                  <a:pt x="12205" y="1169607"/>
                </a:cubicBezTo>
                <a:cubicBezTo>
                  <a:pt x="1970" y="1175819"/>
                  <a:pt x="17947" y="1119010"/>
                  <a:pt x="6396" y="1117768"/>
                </a:cubicBezTo>
                <a:lnTo>
                  <a:pt x="13079" y="1093182"/>
                </a:lnTo>
                <a:lnTo>
                  <a:pt x="15536" y="1080768"/>
                </a:lnTo>
                <a:cubicBezTo>
                  <a:pt x="16069" y="1076118"/>
                  <a:pt x="16192" y="1071115"/>
                  <a:pt x="15653" y="1065586"/>
                </a:cubicBezTo>
                <a:cubicBezTo>
                  <a:pt x="11077" y="1051984"/>
                  <a:pt x="16686" y="1030805"/>
                  <a:pt x="16347" y="1011649"/>
                </a:cubicBezTo>
                <a:lnTo>
                  <a:pt x="14930" y="1002853"/>
                </a:lnTo>
                <a:lnTo>
                  <a:pt x="17293" y="974141"/>
                </a:lnTo>
                <a:cubicBezTo>
                  <a:pt x="17406" y="958638"/>
                  <a:pt x="17518" y="943134"/>
                  <a:pt x="17632" y="927631"/>
                </a:cubicBezTo>
                <a:cubicBezTo>
                  <a:pt x="17528" y="920062"/>
                  <a:pt x="14238" y="910045"/>
                  <a:pt x="18234" y="910937"/>
                </a:cubicBezTo>
                <a:lnTo>
                  <a:pt x="16849" y="902435"/>
                </a:lnTo>
                <a:cubicBezTo>
                  <a:pt x="17539" y="899277"/>
                  <a:pt x="21627" y="895711"/>
                  <a:pt x="22373" y="891990"/>
                </a:cubicBezTo>
                <a:lnTo>
                  <a:pt x="21325" y="880111"/>
                </a:lnTo>
                <a:cubicBezTo>
                  <a:pt x="21945" y="870527"/>
                  <a:pt x="25240" y="842878"/>
                  <a:pt x="26093" y="834489"/>
                </a:cubicBezTo>
                <a:cubicBezTo>
                  <a:pt x="26209" y="832918"/>
                  <a:pt x="26326" y="831346"/>
                  <a:pt x="26443" y="829775"/>
                </a:cubicBezTo>
                <a:lnTo>
                  <a:pt x="30281" y="819512"/>
                </a:lnTo>
                <a:cubicBezTo>
                  <a:pt x="33185" y="812044"/>
                  <a:pt x="35140" y="806167"/>
                  <a:pt x="33565" y="799644"/>
                </a:cubicBezTo>
                <a:cubicBezTo>
                  <a:pt x="37315" y="788526"/>
                  <a:pt x="47825" y="780759"/>
                  <a:pt x="45021" y="764665"/>
                </a:cubicBezTo>
                <a:cubicBezTo>
                  <a:pt x="49783" y="769550"/>
                  <a:pt x="45598" y="746793"/>
                  <a:pt x="50489" y="744105"/>
                </a:cubicBezTo>
                <a:cubicBezTo>
                  <a:pt x="54427" y="742863"/>
                  <a:pt x="54075" y="735671"/>
                  <a:pt x="55528" y="730194"/>
                </a:cubicBezTo>
                <a:cubicBezTo>
                  <a:pt x="59550" y="726290"/>
                  <a:pt x="63223" y="698730"/>
                  <a:pt x="62644" y="689135"/>
                </a:cubicBezTo>
                <a:cubicBezTo>
                  <a:pt x="58641" y="662091"/>
                  <a:pt x="74836" y="640336"/>
                  <a:pt x="72053" y="618713"/>
                </a:cubicBezTo>
                <a:cubicBezTo>
                  <a:pt x="76087" y="591435"/>
                  <a:pt x="82744" y="569420"/>
                  <a:pt x="86856" y="551780"/>
                </a:cubicBezTo>
                <a:cubicBezTo>
                  <a:pt x="88575" y="548851"/>
                  <a:pt x="95382" y="516259"/>
                  <a:pt x="96726" y="512872"/>
                </a:cubicBezTo>
                <a:cubicBezTo>
                  <a:pt x="100419" y="493504"/>
                  <a:pt x="100672" y="501219"/>
                  <a:pt x="106424" y="468465"/>
                </a:cubicBezTo>
                <a:cubicBezTo>
                  <a:pt x="112311" y="440981"/>
                  <a:pt x="114701" y="412768"/>
                  <a:pt x="120891" y="382132"/>
                </a:cubicBezTo>
                <a:cubicBezTo>
                  <a:pt x="129222" y="349601"/>
                  <a:pt x="127107" y="330343"/>
                  <a:pt x="130626" y="317540"/>
                </a:cubicBezTo>
                <a:cubicBezTo>
                  <a:pt x="140831" y="290637"/>
                  <a:pt x="132678" y="282291"/>
                  <a:pt x="131710" y="241275"/>
                </a:cubicBezTo>
                <a:cubicBezTo>
                  <a:pt x="138492" y="209754"/>
                  <a:pt x="136031" y="176028"/>
                  <a:pt x="148874" y="151981"/>
                </a:cubicBezTo>
                <a:cubicBezTo>
                  <a:pt x="147745" y="148837"/>
                  <a:pt x="147032" y="145469"/>
                  <a:pt x="146614" y="141960"/>
                </a:cubicBezTo>
                <a:lnTo>
                  <a:pt x="146157" y="131693"/>
                </a:lnTo>
                <a:lnTo>
                  <a:pt x="146726" y="130743"/>
                </a:lnTo>
                <a:cubicBezTo>
                  <a:pt x="148289" y="125949"/>
                  <a:pt x="148475" y="122528"/>
                  <a:pt x="148054" y="119721"/>
                </a:cubicBezTo>
                <a:lnTo>
                  <a:pt x="147094" y="116693"/>
                </a:lnTo>
                <a:lnTo>
                  <a:pt x="147613" y="108938"/>
                </a:lnTo>
                <a:cubicBezTo>
                  <a:pt x="147601" y="103672"/>
                  <a:pt x="147590" y="98407"/>
                  <a:pt x="147578" y="93141"/>
                </a:cubicBezTo>
                <a:lnTo>
                  <a:pt x="148563" y="90672"/>
                </a:lnTo>
                <a:lnTo>
                  <a:pt x="150053" y="67604"/>
                </a:lnTo>
                <a:lnTo>
                  <a:pt x="150543" y="67517"/>
                </a:lnTo>
                <a:cubicBezTo>
                  <a:pt x="151678" y="66796"/>
                  <a:pt x="152579" y="65272"/>
                  <a:pt x="153018" y="62023"/>
                </a:cubicBezTo>
                <a:cubicBezTo>
                  <a:pt x="159234" y="70391"/>
                  <a:pt x="155928" y="61314"/>
                  <a:pt x="156674" y="50998"/>
                </a:cubicBezTo>
                <a:cubicBezTo>
                  <a:pt x="166493" y="61692"/>
                  <a:pt x="164448" y="30350"/>
                  <a:pt x="170922" y="28434"/>
                </a:cubicBezTo>
                <a:cubicBezTo>
                  <a:pt x="171248" y="20617"/>
                  <a:pt x="171772" y="12542"/>
                  <a:pt x="172528" y="4411"/>
                </a:cubicBezTo>
                <a:close/>
              </a:path>
            </a:pathLst>
          </a:custGeom>
        </p:spPr>
      </p:pic>
      <p:sp>
        <p:nvSpPr>
          <p:cNvPr id="4" name="Footer Placeholder 3">
            <a:extLst>
              <a:ext uri="{FF2B5EF4-FFF2-40B4-BE49-F238E27FC236}">
                <a16:creationId xmlns:a16="http://schemas.microsoft.com/office/drawing/2014/main" id="{9ED0B115-4F44-EFB3-ACC4-090E45E9EE32}"/>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sz="1000">
                <a:latin typeface="Myriad Web"/>
              </a:rPr>
              <a:t>.</a:t>
            </a:r>
          </a:p>
        </p:txBody>
      </p:sp>
      <p:pic>
        <p:nvPicPr>
          <p:cNvPr id="8" name="Picture 7">
            <a:extLst>
              <a:ext uri="{FF2B5EF4-FFF2-40B4-BE49-F238E27FC236}">
                <a16:creationId xmlns:a16="http://schemas.microsoft.com/office/drawing/2014/main" id="{BF2010C4-13A1-1DD7-F8EE-C553B16B234D}"/>
              </a:ext>
            </a:extLst>
          </p:cNvPr>
          <p:cNvPicPr>
            <a:picLocks noChangeAspect="1"/>
          </p:cNvPicPr>
          <p:nvPr/>
        </p:nvPicPr>
        <p:blipFill>
          <a:blip r:embed="rId5"/>
          <a:srcRect t="4460" r="3" b="3"/>
          <a:stretch>
            <a:fillRect/>
          </a:stretch>
        </p:blipFill>
        <p:spPr>
          <a:xfrm>
            <a:off x="9500189" y="3429000"/>
            <a:ext cx="2691812" cy="3429000"/>
          </a:xfrm>
          <a:prstGeom prst="rect">
            <a:avLst/>
          </a:prstGeom>
        </p:spPr>
      </p:pic>
      <p:sp>
        <p:nvSpPr>
          <p:cNvPr id="5" name="Slide Number Placeholder 4">
            <a:extLst>
              <a:ext uri="{FF2B5EF4-FFF2-40B4-BE49-F238E27FC236}">
                <a16:creationId xmlns:a16="http://schemas.microsoft.com/office/drawing/2014/main" id="{8FE1CFDA-32D2-4426-BE30-7C80870D8B7A}"/>
              </a:ext>
            </a:extLst>
          </p:cNvPr>
          <p:cNvSpPr>
            <a:spLocks noGrp="1"/>
          </p:cNvSpPr>
          <p:nvPr>
            <p:ph type="sldNum" sz="quarter" idx="12"/>
          </p:nvPr>
        </p:nvSpPr>
        <p:spPr>
          <a:xfrm>
            <a:off x="8610600" y="6356350"/>
            <a:ext cx="2743200" cy="365125"/>
          </a:xfrm>
        </p:spPr>
        <p:txBody>
          <a:bodyPr>
            <a:normAutofit/>
          </a:bodyPr>
          <a:lstStyle/>
          <a:p>
            <a:pPr>
              <a:spcAft>
                <a:spcPts val="600"/>
              </a:spcAft>
            </a:pPr>
            <a:fld id="{BA9B540C-44DA-4F69-89C9-7C84606640D3}" type="slidenum">
              <a:rPr lang="en-US" sz="1000">
                <a:solidFill>
                  <a:srgbClr val="FFFFFF"/>
                </a:solidFill>
              </a:rPr>
              <a:pPr>
                <a:spcAft>
                  <a:spcPts val="600"/>
                </a:spcAft>
              </a:pPr>
              <a:t>10</a:t>
            </a:fld>
            <a:endParaRPr lang="en-US" sz="1000">
              <a:solidFill>
                <a:srgbClr val="FFFFFF"/>
              </a:solidFill>
            </a:endParaRPr>
          </a:p>
        </p:txBody>
      </p:sp>
    </p:spTree>
    <p:extLst>
      <p:ext uri="{BB962C8B-B14F-4D97-AF65-F5344CB8AC3E}">
        <p14:creationId xmlns:p14="http://schemas.microsoft.com/office/powerpoint/2010/main" val="2747822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women in a store&#10;&#10;AI-generated content may be incorrect.">
            <a:extLst>
              <a:ext uri="{FF2B5EF4-FFF2-40B4-BE49-F238E27FC236}">
                <a16:creationId xmlns:a16="http://schemas.microsoft.com/office/drawing/2014/main" id="{92F55B15-F1D3-BEED-FD1A-A25184B37359}"/>
              </a:ext>
            </a:extLst>
          </p:cNvPr>
          <p:cNvPicPr>
            <a:picLocks noChangeAspect="1"/>
          </p:cNvPicPr>
          <p:nvPr/>
        </p:nvPicPr>
        <p:blipFill>
          <a:blip r:embed="rId2"/>
          <a:srcRect t="5436"/>
          <a:stretch>
            <a:fillRect/>
          </a:stretch>
        </p:blipFill>
        <p:spPr>
          <a:xfrm>
            <a:off x="2522356" y="10"/>
            <a:ext cx="9669642" cy="6857990"/>
          </a:xfrm>
          <a:prstGeom prst="rect">
            <a:avLst/>
          </a:prstGeom>
        </p:spPr>
      </p:pic>
      <p:sp>
        <p:nvSpPr>
          <p:cNvPr id="22"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6A69D03-16EF-7C79-C780-DFBF10F64DB5}"/>
              </a:ext>
            </a:extLst>
          </p:cNvPr>
          <p:cNvSpPr>
            <a:spLocks noGrp="1"/>
          </p:cNvSpPr>
          <p:nvPr>
            <p:ph type="title"/>
          </p:nvPr>
        </p:nvSpPr>
        <p:spPr>
          <a:xfrm>
            <a:off x="838200" y="365125"/>
            <a:ext cx="3822189" cy="1899912"/>
          </a:xfrm>
        </p:spPr>
        <p:txBody>
          <a:bodyPr>
            <a:normAutofit/>
          </a:bodyPr>
          <a:lstStyle/>
          <a:p>
            <a:pPr>
              <a:lnSpc>
                <a:spcPct val="90000"/>
              </a:lnSpc>
            </a:pPr>
            <a:r>
              <a:rPr lang="en-US" sz="4000">
                <a:ea typeface="Calibri"/>
                <a:cs typeface="Calibri"/>
              </a:rPr>
              <a:t>Why Community Integration is Important: </a:t>
            </a:r>
          </a:p>
        </p:txBody>
      </p:sp>
      <p:sp>
        <p:nvSpPr>
          <p:cNvPr id="3" name="Content Placeholder 2">
            <a:extLst>
              <a:ext uri="{FF2B5EF4-FFF2-40B4-BE49-F238E27FC236}">
                <a16:creationId xmlns:a16="http://schemas.microsoft.com/office/drawing/2014/main" id="{B9B2086C-3BAD-11A6-B9A3-D70D774C45E3}"/>
              </a:ext>
            </a:extLst>
          </p:cNvPr>
          <p:cNvSpPr>
            <a:spLocks noGrp="1"/>
          </p:cNvSpPr>
          <p:nvPr>
            <p:ph idx="1"/>
          </p:nvPr>
        </p:nvSpPr>
        <p:spPr>
          <a:xfrm>
            <a:off x="838200" y="2434201"/>
            <a:ext cx="3822189" cy="3742762"/>
          </a:xfrm>
        </p:spPr>
        <p:txBody>
          <a:bodyPr vert="horz" lIns="91440" tIns="45720" rIns="91440" bIns="45720" rtlCol="0">
            <a:normAutofit/>
          </a:bodyPr>
          <a:lstStyle/>
          <a:p>
            <a:pPr marL="0" indent="0">
              <a:lnSpc>
                <a:spcPct val="90000"/>
              </a:lnSpc>
              <a:buNone/>
            </a:pPr>
            <a:r>
              <a:rPr lang="en-US" sz="1100">
                <a:latin typeface="Segoe UI"/>
                <a:cs typeface="Segoe UI"/>
              </a:rPr>
              <a:t>Community experiences create opportunities for participants to practice:</a:t>
            </a:r>
            <a:endParaRPr lang="en-US" sz="1100">
              <a:ea typeface="Calibri"/>
              <a:cs typeface="Calibri"/>
            </a:endParaRPr>
          </a:p>
          <a:p>
            <a:pPr>
              <a:lnSpc>
                <a:spcPct val="90000"/>
              </a:lnSpc>
            </a:pPr>
            <a:r>
              <a:rPr lang="en-US" sz="1100">
                <a:latin typeface="Segoe UI"/>
                <a:cs typeface="Segoe UI"/>
              </a:rPr>
              <a:t>Communicating with unfamiliar people</a:t>
            </a:r>
            <a:endParaRPr lang="en-US" sz="1100"/>
          </a:p>
          <a:p>
            <a:pPr>
              <a:lnSpc>
                <a:spcPct val="90000"/>
              </a:lnSpc>
            </a:pPr>
            <a:r>
              <a:rPr lang="en-US" sz="1100">
                <a:latin typeface="Segoe UI"/>
                <a:cs typeface="Segoe UI"/>
              </a:rPr>
              <a:t>Making purchases</a:t>
            </a:r>
            <a:endParaRPr lang="en-US" sz="1100"/>
          </a:p>
          <a:p>
            <a:pPr>
              <a:lnSpc>
                <a:spcPct val="90000"/>
              </a:lnSpc>
            </a:pPr>
            <a:r>
              <a:rPr lang="en-US" sz="1100">
                <a:latin typeface="Segoe UI"/>
                <a:cs typeface="Segoe UI"/>
              </a:rPr>
              <a:t>Handling money</a:t>
            </a:r>
            <a:endParaRPr lang="en-US" sz="1100"/>
          </a:p>
          <a:p>
            <a:pPr>
              <a:lnSpc>
                <a:spcPct val="90000"/>
              </a:lnSpc>
            </a:pPr>
            <a:r>
              <a:rPr lang="en-US" sz="1100">
                <a:latin typeface="Segoe UI"/>
                <a:cs typeface="Segoe UI"/>
              </a:rPr>
              <a:t>Ordering food</a:t>
            </a:r>
            <a:endParaRPr lang="en-US" sz="1100"/>
          </a:p>
          <a:p>
            <a:pPr>
              <a:lnSpc>
                <a:spcPct val="90000"/>
              </a:lnSpc>
            </a:pPr>
            <a:r>
              <a:rPr lang="en-US" sz="1100">
                <a:latin typeface="Segoe UI"/>
                <a:cs typeface="Segoe UI"/>
              </a:rPr>
              <a:t>Making choices</a:t>
            </a:r>
            <a:endParaRPr lang="en-US" sz="1100"/>
          </a:p>
          <a:p>
            <a:pPr>
              <a:lnSpc>
                <a:spcPct val="90000"/>
              </a:lnSpc>
            </a:pPr>
            <a:r>
              <a:rPr lang="en-US" sz="1100">
                <a:latin typeface="Segoe UI"/>
                <a:cs typeface="Segoe UI"/>
              </a:rPr>
              <a:t>Navigating public spaces</a:t>
            </a:r>
            <a:endParaRPr lang="en-US" sz="1100"/>
          </a:p>
          <a:p>
            <a:pPr>
              <a:lnSpc>
                <a:spcPct val="90000"/>
              </a:lnSpc>
            </a:pPr>
            <a:r>
              <a:rPr lang="en-US" sz="1100">
                <a:latin typeface="Segoe UI"/>
                <a:cs typeface="Segoe UI"/>
              </a:rPr>
              <a:t>Following safety expectations</a:t>
            </a:r>
            <a:endParaRPr lang="en-US" sz="1100"/>
          </a:p>
          <a:p>
            <a:pPr>
              <a:lnSpc>
                <a:spcPct val="90000"/>
              </a:lnSpc>
            </a:pPr>
            <a:r>
              <a:rPr lang="en-US" sz="1100">
                <a:latin typeface="Segoe UI"/>
                <a:cs typeface="Segoe UI"/>
              </a:rPr>
              <a:t>Waiting in lines</a:t>
            </a:r>
            <a:endParaRPr lang="en-US" sz="1100"/>
          </a:p>
          <a:p>
            <a:pPr>
              <a:lnSpc>
                <a:spcPct val="90000"/>
              </a:lnSpc>
            </a:pPr>
            <a:r>
              <a:rPr lang="en-US" sz="1100">
                <a:latin typeface="Segoe UI"/>
                <a:cs typeface="Segoe UI"/>
              </a:rPr>
              <a:t>Managing sensory demands</a:t>
            </a:r>
            <a:endParaRPr lang="en-US" sz="1100"/>
          </a:p>
          <a:p>
            <a:pPr>
              <a:lnSpc>
                <a:spcPct val="90000"/>
              </a:lnSpc>
            </a:pPr>
            <a:r>
              <a:rPr lang="en-US" sz="1100">
                <a:latin typeface="Segoe UI"/>
                <a:cs typeface="Segoe UI"/>
              </a:rPr>
              <a:t>Traveling with a group</a:t>
            </a:r>
            <a:endParaRPr lang="en-US" sz="1100"/>
          </a:p>
          <a:p>
            <a:pPr>
              <a:lnSpc>
                <a:spcPct val="90000"/>
              </a:lnSpc>
            </a:pPr>
            <a:r>
              <a:rPr lang="en-US" sz="1100">
                <a:latin typeface="Segoe UI"/>
                <a:cs typeface="Segoe UI"/>
              </a:rPr>
              <a:t>Advocating for assistance</a:t>
            </a:r>
            <a:endParaRPr lang="en-US" sz="1100"/>
          </a:p>
          <a:p>
            <a:pPr>
              <a:lnSpc>
                <a:spcPct val="90000"/>
              </a:lnSpc>
            </a:pPr>
            <a:r>
              <a:rPr lang="en-US" sz="1100">
                <a:latin typeface="Segoe UI"/>
                <a:cs typeface="Segoe UI"/>
              </a:rPr>
              <a:t>Developing confidence in unfamiliar environments</a:t>
            </a:r>
            <a:endParaRPr lang="en-US" sz="1100"/>
          </a:p>
          <a:p>
            <a:pPr>
              <a:lnSpc>
                <a:spcPct val="90000"/>
              </a:lnSpc>
            </a:pPr>
            <a:r>
              <a:rPr lang="en-US" sz="1100">
                <a:latin typeface="Segoe UI"/>
                <a:cs typeface="Segoe UI"/>
              </a:rPr>
              <a:t>Community outings also help reduce isolation and ensure that children and young adults with medical complexity are visible, included, and welcomed within their communities.</a:t>
            </a:r>
            <a:endParaRPr lang="en-US" sz="1100"/>
          </a:p>
          <a:p>
            <a:pPr>
              <a:lnSpc>
                <a:spcPct val="90000"/>
              </a:lnSpc>
            </a:pPr>
            <a:endParaRPr lang="en-US" sz="1100">
              <a:ea typeface="Calibri"/>
              <a:cs typeface="Calibri"/>
            </a:endParaRPr>
          </a:p>
        </p:txBody>
      </p:sp>
      <p:sp>
        <p:nvSpPr>
          <p:cNvPr id="4" name="Footer Placeholder 3">
            <a:extLst>
              <a:ext uri="{FF2B5EF4-FFF2-40B4-BE49-F238E27FC236}">
                <a16:creationId xmlns:a16="http://schemas.microsoft.com/office/drawing/2014/main" id="{1B95A54B-1A10-8891-C5CD-589F8577A52D}"/>
              </a:ext>
            </a:extLst>
          </p:cNvPr>
          <p:cNvSpPr>
            <a:spLocks noGrp="1"/>
          </p:cNvSpPr>
          <p:nvPr>
            <p:ph type="ftr" sz="quarter" idx="11"/>
          </p:nvPr>
        </p:nvSpPr>
        <p:spPr>
          <a:xfrm>
            <a:off x="4038600" y="6356350"/>
            <a:ext cx="4114800" cy="365125"/>
          </a:xfrm>
        </p:spPr>
        <p:txBody>
          <a:bodyPr>
            <a:normAutofit/>
          </a:bodyPr>
          <a:lstStyle/>
          <a:p>
            <a:pPr>
              <a:lnSpc>
                <a:spcPct val="90000"/>
              </a:lnSpc>
              <a:spcAft>
                <a:spcPts val="600"/>
              </a:spcAft>
            </a:pPr>
            <a:r>
              <a:rPr lang="en-US" sz="600">
                <a:solidFill>
                  <a:srgbClr val="FFFFFF"/>
                </a:solidFill>
              </a:rPr>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5" name="Slide Number Placeholder 4">
            <a:extLst>
              <a:ext uri="{FF2B5EF4-FFF2-40B4-BE49-F238E27FC236}">
                <a16:creationId xmlns:a16="http://schemas.microsoft.com/office/drawing/2014/main" id="{0C970018-E37F-287B-3A82-25154F49C017}"/>
              </a:ext>
            </a:extLst>
          </p:cNvPr>
          <p:cNvSpPr>
            <a:spLocks noGrp="1"/>
          </p:cNvSpPr>
          <p:nvPr>
            <p:ph type="sldNum" sz="quarter" idx="12"/>
          </p:nvPr>
        </p:nvSpPr>
        <p:spPr>
          <a:xfrm>
            <a:off x="8610600" y="6356350"/>
            <a:ext cx="2743200" cy="365125"/>
          </a:xfrm>
        </p:spPr>
        <p:txBody>
          <a:bodyPr>
            <a:normAutofit/>
          </a:bodyPr>
          <a:lstStyle/>
          <a:p>
            <a:pPr>
              <a:spcAft>
                <a:spcPts val="600"/>
              </a:spcAft>
            </a:pPr>
            <a:fld id="{BA9B540C-44DA-4F69-89C9-7C84606640D3}" type="slidenum">
              <a:rPr lang="en-US">
                <a:solidFill>
                  <a:srgbClr val="FFFFFF"/>
                </a:solidFill>
              </a:rPr>
              <a:pPr>
                <a:spcAft>
                  <a:spcPts val="600"/>
                </a:spcAft>
              </a:pPr>
              <a:t>11</a:t>
            </a:fld>
            <a:endParaRPr lang="en-US">
              <a:solidFill>
                <a:srgbClr val="FFFFFF"/>
              </a:solidFill>
            </a:endParaRPr>
          </a:p>
        </p:txBody>
      </p:sp>
    </p:spTree>
    <p:extLst>
      <p:ext uri="{BB962C8B-B14F-4D97-AF65-F5344CB8AC3E}">
        <p14:creationId xmlns:p14="http://schemas.microsoft.com/office/powerpoint/2010/main" val="845691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2A2AE2-91F3-C180-D06E-5A23BDA0844D}"/>
              </a:ext>
            </a:extLst>
          </p:cNvPr>
          <p:cNvSpPr>
            <a:spLocks noGrp="1"/>
          </p:cNvSpPr>
          <p:nvPr>
            <p:ph type="title"/>
          </p:nvPr>
        </p:nvSpPr>
        <p:spPr>
          <a:xfrm>
            <a:off x="1371599" y="294538"/>
            <a:ext cx="9895951" cy="1033669"/>
          </a:xfrm>
        </p:spPr>
        <p:txBody>
          <a:bodyPr>
            <a:normAutofit/>
          </a:bodyPr>
          <a:lstStyle/>
          <a:p>
            <a:r>
              <a:rPr lang="en-US" sz="4000">
                <a:solidFill>
                  <a:srgbClr val="FFFFFF"/>
                </a:solidFill>
                <a:ea typeface="Calibri"/>
                <a:cs typeface="Calibri"/>
              </a:rPr>
              <a:t>From the Activity Room To the Community</a:t>
            </a:r>
            <a:endParaRPr lang="en-US" sz="4000">
              <a:solidFill>
                <a:srgbClr val="FFFFFF"/>
              </a:solidFill>
            </a:endParaRPr>
          </a:p>
        </p:txBody>
      </p:sp>
      <p:sp>
        <p:nvSpPr>
          <p:cNvPr id="4" name="Footer Placeholder 3">
            <a:extLst>
              <a:ext uri="{FF2B5EF4-FFF2-40B4-BE49-F238E27FC236}">
                <a16:creationId xmlns:a16="http://schemas.microsoft.com/office/drawing/2014/main" id="{118299C2-E491-E122-FA89-6FC86933628B}"/>
              </a:ext>
            </a:extLst>
          </p:cNvPr>
          <p:cNvSpPr>
            <a:spLocks noGrp="1"/>
          </p:cNvSpPr>
          <p:nvPr>
            <p:ph type="ftr" sz="quarter" idx="11"/>
          </p:nvPr>
        </p:nvSpPr>
        <p:spPr>
          <a:xfrm rot="5400000">
            <a:off x="-1827725" y="1984248"/>
            <a:ext cx="4114800" cy="365125"/>
          </a:xfrm>
        </p:spPr>
        <p:txBody>
          <a:bodyPr>
            <a:normAutofit/>
          </a:bodyPr>
          <a:lstStyle/>
          <a:p>
            <a:pPr algn="l">
              <a:lnSpc>
                <a:spcPct val="90000"/>
              </a:lnSpc>
              <a:spcAft>
                <a:spcPts val="600"/>
              </a:spcAft>
            </a:pPr>
            <a:r>
              <a:rPr lang="en-US" sz="600">
                <a:solidFill>
                  <a:srgbClr val="FFFFFF"/>
                </a:solidFill>
              </a:rPr>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3" name="Content Placeholder 2">
            <a:extLst>
              <a:ext uri="{FF2B5EF4-FFF2-40B4-BE49-F238E27FC236}">
                <a16:creationId xmlns:a16="http://schemas.microsoft.com/office/drawing/2014/main" id="{284CA9AB-8DEA-CBED-5974-90F49C22E1BD}"/>
              </a:ext>
            </a:extLst>
          </p:cNvPr>
          <p:cNvSpPr>
            <a:spLocks noGrp="1"/>
          </p:cNvSpPr>
          <p:nvPr>
            <p:ph idx="1"/>
          </p:nvPr>
        </p:nvSpPr>
        <p:spPr>
          <a:xfrm>
            <a:off x="1371599" y="2318197"/>
            <a:ext cx="9724031" cy="3683358"/>
          </a:xfrm>
        </p:spPr>
        <p:txBody>
          <a:bodyPr vert="horz" lIns="91440" tIns="45720" rIns="91440" bIns="45720" rtlCol="0" anchor="ctr">
            <a:normAutofit/>
          </a:bodyPr>
          <a:lstStyle/>
          <a:p>
            <a:pPr marL="0" indent="0">
              <a:lnSpc>
                <a:spcPct val="90000"/>
              </a:lnSpc>
              <a:buNone/>
            </a:pPr>
            <a:r>
              <a:rPr lang="en-US" sz="1700">
                <a:latin typeface="Segoe UI"/>
                <a:cs typeface="Segoe UI"/>
              </a:rPr>
              <a:t>A skill may begin in therapy or in the activity room, but it becomes more meaningful when it can be used in daily life.</a:t>
            </a:r>
            <a:endParaRPr lang="en-US" sz="1700">
              <a:ea typeface="Calibri"/>
              <a:cs typeface="Calibri"/>
            </a:endParaRPr>
          </a:p>
          <a:p>
            <a:pPr marL="0" indent="0">
              <a:lnSpc>
                <a:spcPct val="90000"/>
              </a:lnSpc>
              <a:buNone/>
            </a:pPr>
            <a:r>
              <a:rPr lang="en-US" sz="1700"/>
              <a:t>Examples:</a:t>
            </a:r>
            <a:endParaRPr lang="en-US" sz="1700">
              <a:ea typeface="Calibri"/>
              <a:cs typeface="Calibri"/>
            </a:endParaRPr>
          </a:p>
          <a:p>
            <a:pPr>
              <a:lnSpc>
                <a:spcPct val="90000"/>
              </a:lnSpc>
            </a:pPr>
            <a:r>
              <a:rPr lang="en-US" sz="1700">
                <a:latin typeface="Segoe UI"/>
                <a:cs typeface="Segoe UI"/>
              </a:rPr>
              <a:t>Practicing communication in speech therapy, then ordering food during an outing</a:t>
            </a:r>
            <a:endParaRPr lang="en-US" sz="1700"/>
          </a:p>
          <a:p>
            <a:pPr>
              <a:lnSpc>
                <a:spcPct val="90000"/>
              </a:lnSpc>
            </a:pPr>
            <a:r>
              <a:rPr lang="en-US" sz="1700">
                <a:latin typeface="Segoe UI"/>
                <a:cs typeface="Segoe UI"/>
              </a:rPr>
              <a:t>Working on dressing skills in occupational therapy, then preparing for a community trip</a:t>
            </a:r>
            <a:endParaRPr lang="en-US" sz="1700"/>
          </a:p>
          <a:p>
            <a:pPr>
              <a:lnSpc>
                <a:spcPct val="90000"/>
              </a:lnSpc>
            </a:pPr>
            <a:r>
              <a:rPr lang="en-US" sz="1700">
                <a:latin typeface="Segoe UI"/>
                <a:cs typeface="Segoe UI"/>
              </a:rPr>
              <a:t>Practicing mobility in physical therapy, then navigating a store or park</a:t>
            </a:r>
            <a:endParaRPr lang="en-US" sz="1700"/>
          </a:p>
          <a:p>
            <a:pPr>
              <a:lnSpc>
                <a:spcPct val="90000"/>
              </a:lnSpc>
            </a:pPr>
            <a:r>
              <a:rPr lang="en-US" sz="1700">
                <a:latin typeface="Segoe UI"/>
                <a:cs typeface="Segoe UI"/>
              </a:rPr>
              <a:t>Learning turn-taking during a game, then waiting appropriately in a community setting</a:t>
            </a:r>
            <a:endParaRPr lang="en-US" sz="1700"/>
          </a:p>
          <a:p>
            <a:pPr>
              <a:lnSpc>
                <a:spcPct val="90000"/>
              </a:lnSpc>
            </a:pPr>
            <a:r>
              <a:rPr lang="en-US" sz="1700">
                <a:latin typeface="Segoe UI"/>
                <a:cs typeface="Segoe UI"/>
              </a:rPr>
              <a:t>Practicing money skills in a vocational group, then making a purchase</a:t>
            </a:r>
            <a:endParaRPr lang="en-US" sz="1700"/>
          </a:p>
          <a:p>
            <a:pPr>
              <a:lnSpc>
                <a:spcPct val="90000"/>
              </a:lnSpc>
            </a:pPr>
            <a:r>
              <a:rPr lang="en-US" sz="1700">
                <a:latin typeface="Segoe UI"/>
                <a:cs typeface="Segoe UI"/>
              </a:rPr>
              <a:t>Learning kitchen safety in a cooking group, then helping prepare food at home</a:t>
            </a:r>
            <a:endParaRPr lang="en-US" sz="1700"/>
          </a:p>
          <a:p>
            <a:pPr>
              <a:lnSpc>
                <a:spcPct val="90000"/>
              </a:lnSpc>
            </a:pPr>
            <a:r>
              <a:rPr lang="en-US" sz="1700">
                <a:latin typeface="Segoe UI"/>
                <a:cs typeface="Segoe UI"/>
              </a:rPr>
              <a:t>Practicing AAC use in a structured group, then communicating choices with peers and community members</a:t>
            </a:r>
            <a:endParaRPr lang="en-US" sz="1700"/>
          </a:p>
          <a:p>
            <a:pPr>
              <a:lnSpc>
                <a:spcPct val="90000"/>
              </a:lnSpc>
            </a:pPr>
            <a:endParaRPr lang="en-US" sz="1700">
              <a:ea typeface="Calibri"/>
              <a:cs typeface="Calibri"/>
            </a:endParaRPr>
          </a:p>
        </p:txBody>
      </p:sp>
      <p:sp>
        <p:nvSpPr>
          <p:cNvPr id="5" name="Slide Number Placeholder 4">
            <a:extLst>
              <a:ext uri="{FF2B5EF4-FFF2-40B4-BE49-F238E27FC236}">
                <a16:creationId xmlns:a16="http://schemas.microsoft.com/office/drawing/2014/main" id="{AAFCC831-1770-9DE9-AA2E-C6AACAB6F601}"/>
              </a:ext>
            </a:extLst>
          </p:cNvPr>
          <p:cNvSpPr>
            <a:spLocks noGrp="1"/>
          </p:cNvSpPr>
          <p:nvPr>
            <p:ph type="sldNum" sz="quarter" idx="12"/>
          </p:nvPr>
        </p:nvSpPr>
        <p:spPr>
          <a:xfrm>
            <a:off x="11704320" y="6455431"/>
            <a:ext cx="445913" cy="365125"/>
          </a:xfrm>
        </p:spPr>
        <p:txBody>
          <a:bodyPr>
            <a:normAutofit/>
          </a:bodyPr>
          <a:lstStyle/>
          <a:p>
            <a:pPr>
              <a:spcAft>
                <a:spcPts val="600"/>
              </a:spcAft>
            </a:pPr>
            <a:fld id="{BA9B540C-44DA-4F69-89C9-7C84606640D3}" type="slidenum">
              <a:rPr lang="en-US" sz="1100">
                <a:solidFill>
                  <a:schemeClr val="tx1">
                    <a:lumMod val="50000"/>
                    <a:lumOff val="50000"/>
                  </a:schemeClr>
                </a:solidFill>
              </a:rPr>
              <a:pPr>
                <a:spcAft>
                  <a:spcPts val="600"/>
                </a:spcAft>
              </a:pPr>
              <a:t>12</a:t>
            </a:fld>
            <a:endParaRPr lang="en-US" sz="1100">
              <a:solidFill>
                <a:schemeClr val="tx1">
                  <a:lumMod val="50000"/>
                  <a:lumOff val="50000"/>
                </a:schemeClr>
              </a:solidFill>
            </a:endParaRPr>
          </a:p>
        </p:txBody>
      </p:sp>
    </p:spTree>
    <p:extLst>
      <p:ext uri="{BB962C8B-B14F-4D97-AF65-F5344CB8AC3E}">
        <p14:creationId xmlns:p14="http://schemas.microsoft.com/office/powerpoint/2010/main" val="1656989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1AA5FE-1668-FDFE-BD27-7EECF26C77C9}"/>
              </a:ext>
            </a:extLst>
          </p:cNvPr>
          <p:cNvSpPr>
            <a:spLocks noGrp="1"/>
          </p:cNvSpPr>
          <p:nvPr>
            <p:ph type="title"/>
          </p:nvPr>
        </p:nvSpPr>
        <p:spPr>
          <a:xfrm>
            <a:off x="1371599" y="294538"/>
            <a:ext cx="9895951" cy="1033669"/>
          </a:xfrm>
        </p:spPr>
        <p:txBody>
          <a:bodyPr vert="horz" lIns="91440" tIns="45720" rIns="91440" bIns="45720" rtlCol="0" anchor="ctr">
            <a:noAutofit/>
          </a:bodyPr>
          <a:lstStyle/>
          <a:p>
            <a:r>
              <a:rPr lang="en-US" sz="4800">
                <a:solidFill>
                  <a:schemeClr val="bg1"/>
                </a:solidFill>
                <a:latin typeface="Segoe UI"/>
                <a:ea typeface="Calibri"/>
                <a:cs typeface="Segoe UI"/>
              </a:rPr>
              <a:t>Fun with Purpose </a:t>
            </a:r>
            <a:br>
              <a:rPr lang="en-US" sz="4800" dirty="0">
                <a:latin typeface="Segoe UI"/>
                <a:ea typeface="Calibri"/>
                <a:cs typeface="Segoe UI"/>
              </a:rPr>
            </a:br>
            <a:r>
              <a:rPr lang="en-US" sz="1600">
                <a:solidFill>
                  <a:schemeClr val="bg1"/>
                </a:solidFill>
                <a:latin typeface="Segoe UI"/>
                <a:ea typeface="Calibri"/>
                <a:cs typeface="Segoe UI"/>
              </a:rPr>
              <a:t>Afterschool activities should be enjoyable, age-appropriate and connected to the participants' interests &amp; needs.</a:t>
            </a:r>
          </a:p>
          <a:p>
            <a:endParaRPr lang="en-US" sz="4000" dirty="0">
              <a:solidFill>
                <a:srgbClr val="FFFFFF"/>
              </a:solidFill>
              <a:ea typeface="Calibri"/>
              <a:cs typeface="Calibri"/>
            </a:endParaRPr>
          </a:p>
        </p:txBody>
      </p:sp>
      <p:sp>
        <p:nvSpPr>
          <p:cNvPr id="4" name="Footer Placeholder 3">
            <a:extLst>
              <a:ext uri="{FF2B5EF4-FFF2-40B4-BE49-F238E27FC236}">
                <a16:creationId xmlns:a16="http://schemas.microsoft.com/office/drawing/2014/main" id="{EDA21D03-2A6B-CF0E-E68B-EBA9EC0529AD}"/>
              </a:ext>
            </a:extLst>
          </p:cNvPr>
          <p:cNvSpPr>
            <a:spLocks noGrp="1"/>
          </p:cNvSpPr>
          <p:nvPr>
            <p:ph type="ftr" sz="quarter" idx="11"/>
          </p:nvPr>
        </p:nvSpPr>
        <p:spPr>
          <a:xfrm rot="5400000">
            <a:off x="-3554925" y="1963928"/>
            <a:ext cx="4114800" cy="365125"/>
          </a:xfrm>
        </p:spPr>
        <p:txBody>
          <a:bodyPr>
            <a:normAutofit/>
          </a:bodyPr>
          <a:lstStyle/>
          <a:p>
            <a:pPr algn="l"/>
            <a:endParaRPr lang="en-US" sz="1100">
              <a:solidFill>
                <a:srgbClr val="FFFFFF"/>
              </a:solidFill>
            </a:endParaRPr>
          </a:p>
        </p:txBody>
      </p:sp>
      <p:sp>
        <p:nvSpPr>
          <p:cNvPr id="23" name="Content Placeholder 2">
            <a:extLst>
              <a:ext uri="{FF2B5EF4-FFF2-40B4-BE49-F238E27FC236}">
                <a16:creationId xmlns:a16="http://schemas.microsoft.com/office/drawing/2014/main" id="{F52C2B7E-445B-0D4C-067E-F2E02BBF423B}"/>
              </a:ext>
            </a:extLst>
          </p:cNvPr>
          <p:cNvSpPr>
            <a:spLocks noGrp="1"/>
          </p:cNvSpPr>
          <p:nvPr>
            <p:ph idx="1"/>
          </p:nvPr>
        </p:nvSpPr>
        <p:spPr>
          <a:xfrm>
            <a:off x="457199" y="1596837"/>
            <a:ext cx="10638431" cy="4404718"/>
          </a:xfrm>
        </p:spPr>
        <p:txBody>
          <a:bodyPr vert="horz" lIns="91440" tIns="45720" rIns="91440" bIns="45720" rtlCol="0" anchor="ctr">
            <a:noAutofit/>
          </a:bodyPr>
          <a:lstStyle/>
          <a:p>
            <a:pPr>
              <a:lnSpc>
                <a:spcPct val="90000"/>
              </a:lnSpc>
              <a:buNone/>
            </a:pPr>
            <a:r>
              <a:rPr lang="en-US" sz="2000" b="1"/>
              <a:t>Participants with Higher Support Needs May</a:t>
            </a:r>
          </a:p>
          <a:p>
            <a:pPr>
              <a:lnSpc>
                <a:spcPct val="90000"/>
              </a:lnSpc>
              <a:buNone/>
            </a:pPr>
            <a:r>
              <a:rPr lang="en-US" sz="2000" b="1"/>
              <a:t> Benefit From:</a:t>
            </a:r>
            <a:endParaRPr lang="en-US" sz="2000" b="1">
              <a:ea typeface="Calibri"/>
              <a:cs typeface="Calibri"/>
            </a:endParaRPr>
          </a:p>
          <a:p>
            <a:pPr>
              <a:lnSpc>
                <a:spcPct val="90000"/>
              </a:lnSpc>
              <a:buFont typeface="Arial"/>
              <a:buChar char="•"/>
            </a:pPr>
            <a:r>
              <a:rPr lang="en-US" sz="1000">
                <a:latin typeface="Segoe UI"/>
                <a:ea typeface="Calibri"/>
                <a:cs typeface="Segoe UI"/>
              </a:rPr>
              <a:t>Sensory-based activities</a:t>
            </a:r>
            <a:endParaRPr lang="en-US" sz="1000">
              <a:ea typeface="Calibri"/>
              <a:cs typeface="Calibri"/>
            </a:endParaRPr>
          </a:p>
          <a:p>
            <a:pPr>
              <a:lnSpc>
                <a:spcPct val="90000"/>
              </a:lnSpc>
              <a:buFont typeface="Arial"/>
              <a:buChar char="•"/>
            </a:pPr>
            <a:r>
              <a:rPr lang="en-US" sz="1000">
                <a:latin typeface="Segoe UI"/>
                <a:ea typeface="Calibri"/>
                <a:cs typeface="Segoe UI"/>
              </a:rPr>
              <a:t>Music and movement</a:t>
            </a:r>
            <a:endParaRPr lang="en-US" sz="1000">
              <a:ea typeface="Calibri"/>
              <a:cs typeface="Calibri"/>
            </a:endParaRPr>
          </a:p>
          <a:p>
            <a:pPr>
              <a:lnSpc>
                <a:spcPct val="90000"/>
              </a:lnSpc>
              <a:buFont typeface="Arial"/>
              <a:buChar char="•"/>
            </a:pPr>
            <a:r>
              <a:rPr lang="en-US" sz="1000">
                <a:latin typeface="Segoe UI"/>
                <a:ea typeface="Calibri"/>
                <a:cs typeface="Segoe UI"/>
              </a:rPr>
              <a:t>Adaptive technology and switch-access activities</a:t>
            </a:r>
            <a:endParaRPr lang="en-US" sz="1000">
              <a:ea typeface="Calibri"/>
              <a:cs typeface="Calibri"/>
            </a:endParaRPr>
          </a:p>
          <a:p>
            <a:pPr>
              <a:lnSpc>
                <a:spcPct val="90000"/>
              </a:lnSpc>
              <a:buFont typeface="Arial"/>
              <a:buChar char="•"/>
            </a:pPr>
            <a:r>
              <a:rPr lang="en-US" sz="1000">
                <a:latin typeface="Segoe UI"/>
                <a:ea typeface="Calibri"/>
                <a:cs typeface="Segoe UI"/>
              </a:rPr>
              <a:t>Interactive storytelling</a:t>
            </a:r>
            <a:endParaRPr lang="en-US" sz="1000">
              <a:ea typeface="Calibri"/>
              <a:cs typeface="Calibri"/>
            </a:endParaRPr>
          </a:p>
          <a:p>
            <a:pPr>
              <a:lnSpc>
                <a:spcPct val="90000"/>
              </a:lnSpc>
              <a:buFont typeface="Arial"/>
              <a:buChar char="•"/>
            </a:pPr>
            <a:r>
              <a:rPr lang="en-US" sz="1000">
                <a:latin typeface="Segoe UI"/>
                <a:ea typeface="Calibri"/>
                <a:cs typeface="Segoe UI"/>
              </a:rPr>
              <a:t>Cause-and-effect games</a:t>
            </a:r>
            <a:endParaRPr lang="en-US" sz="1000">
              <a:ea typeface="Calibri"/>
              <a:cs typeface="Calibri"/>
            </a:endParaRPr>
          </a:p>
          <a:p>
            <a:pPr>
              <a:lnSpc>
                <a:spcPct val="90000"/>
              </a:lnSpc>
              <a:buFont typeface="Arial"/>
              <a:buChar char="•"/>
            </a:pPr>
            <a:r>
              <a:rPr lang="en-US" sz="1000">
                <a:latin typeface="Segoe UI"/>
                <a:ea typeface="Calibri"/>
                <a:cs typeface="Segoe UI"/>
              </a:rPr>
              <a:t>Adapted arts and crafts</a:t>
            </a:r>
            <a:endParaRPr lang="en-US" sz="1000">
              <a:ea typeface="Calibri"/>
              <a:cs typeface="Calibri"/>
            </a:endParaRPr>
          </a:p>
          <a:p>
            <a:pPr>
              <a:lnSpc>
                <a:spcPct val="90000"/>
              </a:lnSpc>
              <a:buFont typeface="Arial"/>
              <a:buChar char="•"/>
            </a:pPr>
            <a:r>
              <a:rPr lang="en-US" sz="1000">
                <a:latin typeface="Segoe UI"/>
                <a:ea typeface="Calibri"/>
                <a:cs typeface="Segoe UI"/>
              </a:rPr>
              <a:t>Small group social experiences</a:t>
            </a:r>
            <a:endParaRPr lang="en-US" sz="1000">
              <a:ea typeface="Calibri"/>
              <a:cs typeface="Calibri"/>
            </a:endParaRPr>
          </a:p>
          <a:p>
            <a:pPr>
              <a:lnSpc>
                <a:spcPct val="90000"/>
              </a:lnSpc>
              <a:buFont typeface="Arial"/>
              <a:buChar char="•"/>
            </a:pPr>
            <a:r>
              <a:rPr lang="en-US" sz="1000">
                <a:latin typeface="Segoe UI"/>
                <a:ea typeface="Calibri"/>
                <a:cs typeface="Segoe UI"/>
              </a:rPr>
              <a:t>Multisensory exploration</a:t>
            </a:r>
            <a:endParaRPr lang="en-US" sz="1000">
              <a:ea typeface="Calibri"/>
              <a:cs typeface="Calibri"/>
            </a:endParaRPr>
          </a:p>
          <a:p>
            <a:pPr>
              <a:lnSpc>
                <a:spcPct val="90000"/>
              </a:lnSpc>
              <a:buFont typeface="Arial"/>
              <a:buChar char="•"/>
            </a:pPr>
            <a:r>
              <a:rPr lang="en-US" sz="1000">
                <a:latin typeface="Segoe UI"/>
                <a:ea typeface="Calibri"/>
                <a:cs typeface="Segoe UI"/>
              </a:rPr>
              <a:t>Therapeutic recreation with increased staff support</a:t>
            </a:r>
          </a:p>
          <a:p>
            <a:pPr>
              <a:lnSpc>
                <a:spcPct val="90000"/>
              </a:lnSpc>
              <a:buFont typeface="Arial"/>
              <a:buChar char="•"/>
            </a:pPr>
            <a:r>
              <a:rPr lang="en-US" sz="1000">
                <a:latin typeface="Segoe UI"/>
                <a:ea typeface="Calibri"/>
                <a:cs typeface="Segoe UI"/>
              </a:rPr>
              <a:t>RN Oversight </a:t>
            </a:r>
          </a:p>
          <a:p>
            <a:pPr>
              <a:lnSpc>
                <a:spcPct val="90000"/>
              </a:lnSpc>
              <a:buFont typeface="Arial"/>
              <a:buChar char="•"/>
            </a:pPr>
            <a:r>
              <a:rPr lang="en-US" sz="1000">
                <a:latin typeface="Segoe UI"/>
                <a:ea typeface="Calibri"/>
                <a:cs typeface="Segoe UI"/>
              </a:rPr>
              <a:t>Assistance with all ADL's</a:t>
            </a:r>
          </a:p>
          <a:p>
            <a:pPr>
              <a:lnSpc>
                <a:spcPct val="90000"/>
              </a:lnSpc>
              <a:buFont typeface="Arial"/>
              <a:buChar char="•"/>
            </a:pPr>
            <a:r>
              <a:rPr lang="en-US" sz="1600" b="1"/>
              <a:t>Participants with Moderate Support Needs May Benefit From:</a:t>
            </a:r>
            <a:endParaRPr lang="en-US" sz="1600" b="1">
              <a:ea typeface="Calibri"/>
              <a:cs typeface="Calibri"/>
            </a:endParaRPr>
          </a:p>
          <a:p>
            <a:pPr>
              <a:lnSpc>
                <a:spcPct val="90000"/>
              </a:lnSpc>
              <a:buFont typeface="Arial"/>
              <a:buChar char="•"/>
            </a:pPr>
            <a:r>
              <a:rPr lang="en-US" sz="1000">
                <a:latin typeface="Segoe UI"/>
                <a:ea typeface="Calibri"/>
                <a:cs typeface="Segoe UI"/>
              </a:rPr>
              <a:t>Group games and recreation</a:t>
            </a:r>
            <a:endParaRPr lang="en-US" sz="1000">
              <a:ea typeface="Calibri"/>
              <a:cs typeface="Calibri"/>
            </a:endParaRPr>
          </a:p>
          <a:p>
            <a:pPr>
              <a:lnSpc>
                <a:spcPct val="90000"/>
              </a:lnSpc>
              <a:buFont typeface="Arial"/>
              <a:buChar char="•"/>
            </a:pPr>
            <a:r>
              <a:rPr lang="en-US" sz="1000">
                <a:latin typeface="Segoe UI"/>
                <a:ea typeface="Calibri"/>
                <a:cs typeface="Segoe UI"/>
              </a:rPr>
              <a:t>Cooking and life skills activities</a:t>
            </a:r>
            <a:endParaRPr lang="en-US" sz="1000">
              <a:ea typeface="Calibri"/>
              <a:cs typeface="Calibri"/>
            </a:endParaRPr>
          </a:p>
          <a:p>
            <a:pPr>
              <a:lnSpc>
                <a:spcPct val="90000"/>
              </a:lnSpc>
              <a:buFont typeface="Arial"/>
              <a:buChar char="•"/>
            </a:pPr>
            <a:r>
              <a:rPr lang="en-US" sz="1000">
                <a:latin typeface="Segoe UI"/>
                <a:ea typeface="Calibri"/>
                <a:cs typeface="Segoe UI"/>
              </a:rPr>
              <a:t>Adaptive sports and fitness</a:t>
            </a:r>
            <a:endParaRPr lang="en-US" sz="1000">
              <a:ea typeface="Calibri"/>
              <a:cs typeface="Calibri"/>
            </a:endParaRPr>
          </a:p>
          <a:p>
            <a:pPr>
              <a:lnSpc>
                <a:spcPct val="90000"/>
              </a:lnSpc>
              <a:buFont typeface="Arial"/>
              <a:buChar char="•"/>
            </a:pPr>
            <a:r>
              <a:rPr lang="en-US" sz="1000">
                <a:latin typeface="Segoe UI"/>
                <a:ea typeface="Calibri"/>
                <a:cs typeface="Segoe UI"/>
              </a:rPr>
              <a:t>Community outings</a:t>
            </a:r>
            <a:endParaRPr lang="en-US" sz="1000">
              <a:ea typeface="Calibri"/>
              <a:cs typeface="Calibri"/>
            </a:endParaRPr>
          </a:p>
          <a:p>
            <a:pPr>
              <a:lnSpc>
                <a:spcPct val="90000"/>
              </a:lnSpc>
              <a:buFont typeface="Arial"/>
              <a:buChar char="•"/>
            </a:pPr>
            <a:r>
              <a:rPr lang="en-US" sz="1000">
                <a:latin typeface="Segoe UI"/>
                <a:ea typeface="Calibri"/>
                <a:cs typeface="Segoe UI"/>
              </a:rPr>
              <a:t>Social groups</a:t>
            </a:r>
            <a:endParaRPr lang="en-US" sz="1000">
              <a:ea typeface="Calibri"/>
              <a:cs typeface="Calibri"/>
            </a:endParaRPr>
          </a:p>
          <a:p>
            <a:pPr>
              <a:lnSpc>
                <a:spcPct val="90000"/>
              </a:lnSpc>
              <a:buFont typeface="Arial"/>
              <a:buChar char="•"/>
            </a:pPr>
            <a:r>
              <a:rPr lang="en-US" sz="1000">
                <a:latin typeface="Segoe UI"/>
                <a:ea typeface="Calibri"/>
                <a:cs typeface="Segoe UI"/>
              </a:rPr>
              <a:t>Fitness classes</a:t>
            </a:r>
            <a:endParaRPr lang="en-US" sz="1000">
              <a:ea typeface="Calibri"/>
              <a:cs typeface="Calibri"/>
            </a:endParaRPr>
          </a:p>
          <a:p>
            <a:pPr>
              <a:lnSpc>
                <a:spcPct val="90000"/>
              </a:lnSpc>
              <a:buFont typeface="Arial"/>
              <a:buChar char="•"/>
            </a:pPr>
            <a:r>
              <a:rPr lang="en-US" sz="1000">
                <a:latin typeface="Segoe UI"/>
                <a:ea typeface="Calibri"/>
                <a:cs typeface="Segoe UI"/>
              </a:rPr>
              <a:t>Creative arts programs</a:t>
            </a:r>
            <a:endParaRPr lang="en-US" sz="1000">
              <a:ea typeface="Calibri"/>
              <a:cs typeface="Calibri"/>
            </a:endParaRPr>
          </a:p>
          <a:p>
            <a:pPr>
              <a:lnSpc>
                <a:spcPct val="90000"/>
              </a:lnSpc>
              <a:buFont typeface="Arial"/>
              <a:buChar char="•"/>
            </a:pPr>
            <a:r>
              <a:rPr lang="en-US" sz="1000">
                <a:latin typeface="Segoe UI"/>
                <a:ea typeface="Calibri"/>
                <a:cs typeface="Segoe UI"/>
              </a:rPr>
              <a:t>Functional communication opportunities</a:t>
            </a:r>
            <a:endParaRPr lang="en-US" sz="1000">
              <a:ea typeface="Calibri"/>
              <a:cs typeface="Calibri"/>
            </a:endParaRPr>
          </a:p>
          <a:p>
            <a:pPr indent="0">
              <a:lnSpc>
                <a:spcPct val="90000"/>
              </a:lnSpc>
              <a:buNone/>
            </a:pPr>
            <a:endParaRPr lang="en-US" sz="700">
              <a:ea typeface="Calibri"/>
              <a:cs typeface="Calibri"/>
            </a:endParaRPr>
          </a:p>
        </p:txBody>
      </p:sp>
      <p:sp>
        <p:nvSpPr>
          <p:cNvPr id="5" name="Slide Number Placeholder 4">
            <a:extLst>
              <a:ext uri="{FF2B5EF4-FFF2-40B4-BE49-F238E27FC236}">
                <a16:creationId xmlns:a16="http://schemas.microsoft.com/office/drawing/2014/main" id="{98E3F4AF-8918-BD5E-EA44-E69C5F3F48A8}"/>
              </a:ext>
            </a:extLst>
          </p:cNvPr>
          <p:cNvSpPr>
            <a:spLocks noGrp="1"/>
          </p:cNvSpPr>
          <p:nvPr>
            <p:ph type="sldNum" sz="quarter" idx="12"/>
          </p:nvPr>
        </p:nvSpPr>
        <p:spPr>
          <a:xfrm>
            <a:off x="11704320" y="6455431"/>
            <a:ext cx="445913" cy="365125"/>
          </a:xfrm>
        </p:spPr>
        <p:txBody>
          <a:bodyPr>
            <a:normAutofit/>
          </a:bodyPr>
          <a:lstStyle/>
          <a:p>
            <a:pPr>
              <a:spcAft>
                <a:spcPts val="600"/>
              </a:spcAft>
            </a:pPr>
            <a:fld id="{BA9B540C-44DA-4F69-89C9-7C84606640D3}" type="slidenum">
              <a:rPr lang="en-US" sz="1100">
                <a:solidFill>
                  <a:schemeClr val="tx1">
                    <a:lumMod val="50000"/>
                    <a:lumOff val="50000"/>
                  </a:schemeClr>
                </a:solidFill>
              </a:rPr>
              <a:pPr>
                <a:spcAft>
                  <a:spcPts val="600"/>
                </a:spcAft>
              </a:pPr>
              <a:t>13</a:t>
            </a:fld>
            <a:endParaRPr lang="en-US" sz="1100">
              <a:solidFill>
                <a:schemeClr val="tx1">
                  <a:lumMod val="50000"/>
                  <a:lumOff val="50000"/>
                </a:schemeClr>
              </a:solidFill>
            </a:endParaRPr>
          </a:p>
        </p:txBody>
      </p:sp>
      <p:sp>
        <p:nvSpPr>
          <p:cNvPr id="37" name="TextBox 36">
            <a:extLst>
              <a:ext uri="{FF2B5EF4-FFF2-40B4-BE49-F238E27FC236}">
                <a16:creationId xmlns:a16="http://schemas.microsoft.com/office/drawing/2014/main" id="{9F88C10E-6212-AA6F-7ECD-420BC3A1805A}"/>
              </a:ext>
            </a:extLst>
          </p:cNvPr>
          <p:cNvSpPr txBox="1"/>
          <p:nvPr/>
        </p:nvSpPr>
        <p:spPr>
          <a:xfrm>
            <a:off x="6607810" y="1716616"/>
            <a:ext cx="5101166" cy="44227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algn="l">
              <a:lnSpc>
                <a:spcPct val="90000"/>
              </a:lnSpc>
              <a:spcBef>
                <a:spcPct val="20000"/>
              </a:spcBef>
              <a:spcAft>
                <a:spcPts val="0"/>
              </a:spcAft>
            </a:pPr>
            <a:r>
              <a:rPr lang="en-US" sz="1800" b="1">
                <a:solidFill>
                  <a:srgbClr val="000000"/>
                </a:solidFill>
                <a:latin typeface="Calibri"/>
                <a:ea typeface="Calibri"/>
                <a:cs typeface="Calibri"/>
              </a:rPr>
              <a:t>Participants Seeking Greater Independence May Benefit From:</a:t>
            </a:r>
            <a:endParaRPr lang="en-US" sz="1800">
              <a:solidFill>
                <a:srgbClr val="000000"/>
              </a:solidFill>
              <a:latin typeface="Calibri"/>
              <a:ea typeface="Calibri"/>
              <a:cs typeface="Calibri"/>
            </a:endParaRP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Vocational and pre-vocational opportunities</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Volunteer experiences</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Community-based instruction</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Leadership opportunities</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Money management activities</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Travel training concepts</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Community recreation programs</a:t>
            </a:r>
          </a:p>
          <a:p>
            <a:pPr marL="285750" indent="-285750" algn="l">
              <a:lnSpc>
                <a:spcPct val="90000"/>
              </a:lnSpc>
              <a:spcBef>
                <a:spcPct val="20000"/>
              </a:spcBef>
              <a:spcAft>
                <a:spcPts val="0"/>
              </a:spcAft>
              <a:buFont typeface="Arial,Sans-Serif"/>
              <a:buChar char="•"/>
            </a:pPr>
            <a:r>
              <a:rPr lang="en-US" sz="1000">
                <a:solidFill>
                  <a:srgbClr val="000000"/>
                </a:solidFill>
                <a:latin typeface="Segoe UI"/>
                <a:cs typeface="Segoe UI"/>
              </a:rPr>
              <a:t>Self-advocacy groups</a:t>
            </a:r>
          </a:p>
          <a:p>
            <a:pPr algn="l"/>
            <a:endParaRPr lang="en-US" dirty="0">
              <a:latin typeface="Myriad Web"/>
            </a:endParaRPr>
          </a:p>
          <a:p>
            <a:pPr algn="l"/>
            <a:r>
              <a:rPr lang="en-US">
                <a:latin typeface="Myriad Web"/>
              </a:rPr>
              <a:t>The Goal</a:t>
            </a:r>
          </a:p>
          <a:p>
            <a:pPr algn="l"/>
            <a:r>
              <a:rPr lang="en-US" sz="1100">
                <a:latin typeface="Segoe UI"/>
                <a:cs typeface="Segoe UI"/>
              </a:rPr>
              <a:t>Activities should be: </a:t>
            </a:r>
            <a:endParaRPr lang="en-US">
              <a:cs typeface="Segoe UI"/>
            </a:endParaRPr>
          </a:p>
          <a:p>
            <a:pPr algn="l"/>
            <a:r>
              <a:rPr lang="en-US" sz="1100">
                <a:latin typeface="Segoe UI"/>
                <a:cs typeface="Segoe UI"/>
              </a:rPr>
              <a:t>✅ Age-appropriate</a:t>
            </a:r>
            <a:endParaRPr lang="en-US"/>
          </a:p>
          <a:p>
            <a:pPr algn="l"/>
            <a:r>
              <a:rPr lang="en-US" sz="1100">
                <a:latin typeface="Segoe UI"/>
                <a:cs typeface="Segoe UI"/>
              </a:rPr>
              <a:t>✅ Accessible</a:t>
            </a:r>
            <a:endParaRPr lang="en-US"/>
          </a:p>
          <a:p>
            <a:pPr algn="l"/>
            <a:r>
              <a:rPr lang="en-US" sz="1100">
                <a:latin typeface="Segoe UI"/>
                <a:cs typeface="Segoe UI"/>
              </a:rPr>
              <a:t>✅ Person-centered</a:t>
            </a:r>
            <a:endParaRPr lang="en-US"/>
          </a:p>
          <a:p>
            <a:pPr algn="l"/>
            <a:r>
              <a:rPr lang="en-US" sz="1100">
                <a:latin typeface="Segoe UI"/>
                <a:cs typeface="Segoe UI"/>
              </a:rPr>
              <a:t>✅ Adaptable</a:t>
            </a:r>
            <a:endParaRPr lang="en-US"/>
          </a:p>
          <a:p>
            <a:pPr algn="l"/>
            <a:r>
              <a:rPr lang="en-US" sz="1100">
                <a:latin typeface="Segoe UI"/>
                <a:cs typeface="Segoe UI"/>
              </a:rPr>
              <a:t>✅ Meaningful</a:t>
            </a:r>
            <a:endParaRPr lang="en-US"/>
          </a:p>
          <a:p>
            <a:pPr algn="l"/>
            <a:r>
              <a:rPr lang="en-US" sz="1100">
                <a:latin typeface="Segoe UI"/>
                <a:cs typeface="Segoe UI"/>
              </a:rPr>
              <a:t>✅ Focused on individual goals</a:t>
            </a:r>
            <a:endParaRPr lang="en-US"/>
          </a:p>
          <a:p>
            <a:pPr algn="l"/>
            <a:endParaRPr lang="en-US" dirty="0"/>
          </a:p>
        </p:txBody>
      </p:sp>
    </p:spTree>
    <p:extLst>
      <p:ext uri="{BB962C8B-B14F-4D97-AF65-F5344CB8AC3E}">
        <p14:creationId xmlns:p14="http://schemas.microsoft.com/office/powerpoint/2010/main" val="191049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CFE2DBF-52FF-98E9-A178-9458EE880578}"/>
              </a:ext>
            </a:extLst>
          </p:cNvPr>
          <p:cNvSpPr>
            <a:spLocks noGrp="1"/>
          </p:cNvSpPr>
          <p:nvPr>
            <p:ph type="title"/>
          </p:nvPr>
        </p:nvSpPr>
        <p:spPr>
          <a:xfrm>
            <a:off x="1188069" y="381935"/>
            <a:ext cx="4008583" cy="5974414"/>
          </a:xfrm>
        </p:spPr>
        <p:txBody>
          <a:bodyPr anchor="ctr">
            <a:normAutofit/>
          </a:bodyPr>
          <a:lstStyle/>
          <a:p>
            <a:r>
              <a:rPr lang="en-US" sz="8000">
                <a:solidFill>
                  <a:srgbClr val="FFFFFF"/>
                </a:solidFill>
                <a:ea typeface="Calibri"/>
                <a:cs typeface="Calibri"/>
              </a:rPr>
              <a:t>Choosing the Right Program</a:t>
            </a:r>
            <a:endParaRPr lang="en-US" sz="8000">
              <a:solidFill>
                <a:srgbClr val="FFFFFF"/>
              </a:solidFill>
            </a:endParaRPr>
          </a:p>
        </p:txBody>
      </p:sp>
      <p:grpSp>
        <p:nvGrpSpPr>
          <p:cNvPr id="14" name="Group 13">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995C9726-5FF5-30D3-B273-1AB1DDB3E008}"/>
              </a:ext>
            </a:extLst>
          </p:cNvPr>
          <p:cNvSpPr>
            <a:spLocks noGrp="1"/>
          </p:cNvSpPr>
          <p:nvPr>
            <p:ph idx="1"/>
          </p:nvPr>
        </p:nvSpPr>
        <p:spPr>
          <a:xfrm>
            <a:off x="6297233" y="518400"/>
            <a:ext cx="4771607" cy="5837949"/>
          </a:xfrm>
        </p:spPr>
        <p:txBody>
          <a:bodyPr vert="horz" lIns="91440" tIns="45720" rIns="91440" bIns="45720" rtlCol="0" anchor="ctr">
            <a:normAutofit/>
          </a:bodyPr>
          <a:lstStyle/>
          <a:p>
            <a:pPr marL="0" indent="0">
              <a:lnSpc>
                <a:spcPct val="90000"/>
              </a:lnSpc>
              <a:buNone/>
            </a:pPr>
            <a:r>
              <a:rPr lang="en-US" sz="1000">
                <a:solidFill>
                  <a:schemeClr val="tx1">
                    <a:alpha val="80000"/>
                  </a:schemeClr>
                </a:solidFill>
                <a:latin typeface="Segoe UI"/>
                <a:cs typeface="Segoe UI"/>
              </a:rPr>
              <a:t>Finding the right program is about more than availability. Families should look for a program that promotes safety, growth, independence, socialization, and meaningful participation.</a:t>
            </a:r>
            <a:endParaRPr lang="en-US" sz="1000">
              <a:solidFill>
                <a:schemeClr val="tx1">
                  <a:alpha val="80000"/>
                </a:schemeClr>
              </a:solidFill>
              <a:ea typeface="Calibri"/>
              <a:cs typeface="Calibri"/>
            </a:endParaRPr>
          </a:p>
          <a:p>
            <a:pPr marL="0" indent="0">
              <a:lnSpc>
                <a:spcPct val="90000"/>
              </a:lnSpc>
              <a:buNone/>
            </a:pPr>
            <a:r>
              <a:rPr lang="en-US" sz="1000">
                <a:solidFill>
                  <a:schemeClr val="tx1">
                    <a:alpha val="80000"/>
                  </a:schemeClr>
                </a:solidFill>
              </a:rPr>
              <a:t> Safety &amp; Staff Support</a:t>
            </a:r>
            <a:endParaRPr lang="en-US" sz="1000">
              <a:solidFill>
                <a:schemeClr val="tx1">
                  <a:alpha val="80000"/>
                </a:schemeClr>
              </a:solidFill>
              <a:ea typeface="Calibri"/>
              <a:cs typeface="Calibri"/>
            </a:endParaRPr>
          </a:p>
          <a:p>
            <a:pPr>
              <a:lnSpc>
                <a:spcPct val="90000"/>
              </a:lnSpc>
            </a:pPr>
            <a:r>
              <a:rPr lang="en-US" sz="1000">
                <a:solidFill>
                  <a:schemeClr val="tx1">
                    <a:alpha val="80000"/>
                  </a:schemeClr>
                </a:solidFill>
                <a:latin typeface="Segoe UI"/>
                <a:cs typeface="Segoe UI"/>
              </a:rPr>
              <a:t>Are staff trained to support my child's unique needs?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Is nursing or medical oversight available if needed?</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What is the staff-to-participant ratio?</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How are emergencies, behavioral challenges, and medical concerns managed?</a:t>
            </a:r>
            <a:endParaRPr lang="en-US" sz="1000">
              <a:solidFill>
                <a:schemeClr val="tx1">
                  <a:alpha val="80000"/>
                </a:schemeClr>
              </a:solidFill>
            </a:endParaRPr>
          </a:p>
          <a:p>
            <a:pPr marL="0" indent="0">
              <a:lnSpc>
                <a:spcPct val="90000"/>
              </a:lnSpc>
              <a:buNone/>
            </a:pPr>
            <a:r>
              <a:rPr lang="en-US" sz="1000">
                <a:solidFill>
                  <a:schemeClr val="tx1">
                    <a:alpha val="80000"/>
                  </a:schemeClr>
                </a:solidFill>
              </a:rPr>
              <a:t> Opportunities for Socialization</a:t>
            </a:r>
            <a:endParaRPr lang="en-US" sz="1000">
              <a:solidFill>
                <a:schemeClr val="tx1">
                  <a:alpha val="80000"/>
                </a:schemeClr>
              </a:solidFill>
              <a:ea typeface="Calibri"/>
              <a:cs typeface="Calibri"/>
            </a:endParaRPr>
          </a:p>
          <a:p>
            <a:pPr>
              <a:lnSpc>
                <a:spcPct val="90000"/>
              </a:lnSpc>
            </a:pPr>
            <a:r>
              <a:rPr lang="en-US" sz="1000">
                <a:solidFill>
                  <a:schemeClr val="tx1">
                    <a:alpha val="80000"/>
                  </a:schemeClr>
                </a:solidFill>
                <a:latin typeface="Segoe UI"/>
                <a:cs typeface="Segoe UI"/>
              </a:rPr>
              <a:t>Does the program encourage friendships and peer interaction?</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Are activities designed to promote communication and participation?</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Will my child have opportunities to be included and feel a sense of belonging?</a:t>
            </a:r>
            <a:endParaRPr lang="en-US" sz="1000">
              <a:solidFill>
                <a:schemeClr val="tx1">
                  <a:alpha val="80000"/>
                </a:schemeClr>
              </a:solidFill>
            </a:endParaRPr>
          </a:p>
          <a:p>
            <a:pPr marL="0" indent="0">
              <a:lnSpc>
                <a:spcPct val="90000"/>
              </a:lnSpc>
              <a:buNone/>
            </a:pPr>
            <a:r>
              <a:rPr lang="en-US" sz="1000">
                <a:solidFill>
                  <a:schemeClr val="tx1">
                    <a:alpha val="80000"/>
                  </a:schemeClr>
                </a:solidFill>
              </a:rPr>
              <a:t>Community Integration</a:t>
            </a:r>
            <a:endParaRPr lang="en-US" sz="1000">
              <a:solidFill>
                <a:schemeClr val="tx1">
                  <a:alpha val="80000"/>
                </a:schemeClr>
              </a:solidFill>
              <a:ea typeface="Calibri"/>
              <a:cs typeface="Calibri"/>
            </a:endParaRPr>
          </a:p>
          <a:p>
            <a:pPr>
              <a:lnSpc>
                <a:spcPct val="90000"/>
              </a:lnSpc>
            </a:pPr>
            <a:r>
              <a:rPr lang="en-US" sz="1000">
                <a:solidFill>
                  <a:schemeClr val="tx1">
                    <a:alpha val="80000"/>
                  </a:schemeClr>
                </a:solidFill>
                <a:latin typeface="Segoe UI"/>
                <a:cs typeface="Segoe UI"/>
              </a:rPr>
              <a:t>Does the program provide opportunities to access the community?</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Are outings meaningful, accessible, and age-appropriate?</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Does the program help participants practice real-life skills in community settings?</a:t>
            </a:r>
            <a:endParaRPr lang="en-US" sz="1000">
              <a:solidFill>
                <a:schemeClr val="tx1">
                  <a:alpha val="80000"/>
                </a:schemeClr>
              </a:solidFill>
            </a:endParaRPr>
          </a:p>
          <a:p>
            <a:pPr marL="0" indent="0">
              <a:lnSpc>
                <a:spcPct val="90000"/>
              </a:lnSpc>
              <a:buNone/>
            </a:pPr>
            <a:r>
              <a:rPr lang="en-US" sz="1000">
                <a:solidFill>
                  <a:schemeClr val="tx1">
                    <a:alpha val="80000"/>
                  </a:schemeClr>
                </a:solidFill>
              </a:rPr>
              <a:t> Individualized &amp; Person-Centered Programming</a:t>
            </a:r>
            <a:endParaRPr lang="en-US" sz="1000">
              <a:solidFill>
                <a:schemeClr val="tx1">
                  <a:alpha val="80000"/>
                </a:schemeClr>
              </a:solidFill>
              <a:ea typeface="Calibri"/>
              <a:cs typeface="Calibri"/>
            </a:endParaRPr>
          </a:p>
          <a:p>
            <a:pPr>
              <a:lnSpc>
                <a:spcPct val="90000"/>
              </a:lnSpc>
            </a:pPr>
            <a:r>
              <a:rPr lang="en-US" sz="1000">
                <a:solidFill>
                  <a:schemeClr val="tx1">
                    <a:alpha val="80000"/>
                  </a:schemeClr>
                </a:solidFill>
                <a:latin typeface="Segoe UI"/>
                <a:cs typeface="Segoe UI"/>
              </a:rPr>
              <a:t>Are activities adapted to meet different abilities and interests?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Is my child encouraged to make choices and pursue personal goals?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Are communication supports available when needed?</a:t>
            </a:r>
            <a:endParaRPr lang="en-US" sz="1000">
              <a:solidFill>
                <a:schemeClr val="tx1">
                  <a:alpha val="80000"/>
                </a:schemeClr>
              </a:solidFill>
            </a:endParaRPr>
          </a:p>
          <a:p>
            <a:pPr marL="0" indent="0">
              <a:lnSpc>
                <a:spcPct val="90000"/>
              </a:lnSpc>
              <a:buNone/>
            </a:pPr>
            <a:r>
              <a:rPr lang="en-US" sz="1000">
                <a:solidFill>
                  <a:schemeClr val="tx1">
                    <a:alpha val="80000"/>
                  </a:schemeClr>
                </a:solidFill>
              </a:rPr>
              <a:t> Meaningful Activities</a:t>
            </a:r>
            <a:endParaRPr lang="en-US" sz="1000">
              <a:solidFill>
                <a:schemeClr val="tx1">
                  <a:alpha val="80000"/>
                </a:schemeClr>
              </a:solidFill>
              <a:ea typeface="Calibri"/>
              <a:cs typeface="Calibri"/>
            </a:endParaRPr>
          </a:p>
          <a:p>
            <a:pPr>
              <a:lnSpc>
                <a:spcPct val="90000"/>
              </a:lnSpc>
            </a:pPr>
            <a:r>
              <a:rPr lang="en-US" sz="1000">
                <a:solidFill>
                  <a:schemeClr val="tx1">
                    <a:alpha val="80000"/>
                  </a:schemeClr>
                </a:solidFill>
                <a:latin typeface="Segoe UI"/>
                <a:cs typeface="Segoe UI"/>
              </a:rPr>
              <a:t>Look for programs that offer:</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Recreation and leisure activities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Fitness and movement opportunities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Creative arts and music</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Life skills development</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Vocational or pre-vocational experiences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Community partnerships and special events</a:t>
            </a:r>
            <a:endParaRPr lang="en-US" sz="1000">
              <a:solidFill>
                <a:schemeClr val="tx1">
                  <a:alpha val="80000"/>
                </a:schemeClr>
              </a:solidFill>
            </a:endParaRPr>
          </a:p>
          <a:p>
            <a:pPr marL="0" indent="0">
              <a:lnSpc>
                <a:spcPct val="90000"/>
              </a:lnSpc>
              <a:buNone/>
            </a:pPr>
            <a:r>
              <a:rPr lang="en-US" sz="1000">
                <a:solidFill>
                  <a:schemeClr val="tx1">
                    <a:alpha val="80000"/>
                  </a:schemeClr>
                </a:solidFill>
              </a:rPr>
              <a:t>Family Communication</a:t>
            </a:r>
            <a:endParaRPr lang="en-US" sz="1000">
              <a:solidFill>
                <a:schemeClr val="tx1">
                  <a:alpha val="80000"/>
                </a:schemeClr>
              </a:solidFill>
              <a:ea typeface="Calibri"/>
              <a:cs typeface="Calibri"/>
            </a:endParaRPr>
          </a:p>
          <a:p>
            <a:pPr>
              <a:lnSpc>
                <a:spcPct val="90000"/>
              </a:lnSpc>
            </a:pPr>
            <a:r>
              <a:rPr lang="en-US" sz="1000">
                <a:solidFill>
                  <a:schemeClr val="tx1">
                    <a:alpha val="80000"/>
                  </a:schemeClr>
                </a:solidFill>
                <a:latin typeface="Segoe UI"/>
                <a:cs typeface="Segoe UI"/>
              </a:rPr>
              <a:t>How often will I receive updates?</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Am I involved in planning and goal setting?</a:t>
            </a:r>
            <a:endParaRPr lang="en-US" sz="1000">
              <a:solidFill>
                <a:schemeClr val="tx1">
                  <a:alpha val="80000"/>
                </a:schemeClr>
              </a:solidFill>
            </a:endParaRPr>
          </a:p>
          <a:p>
            <a:pPr>
              <a:lnSpc>
                <a:spcPct val="90000"/>
              </a:lnSpc>
            </a:pPr>
            <a:r>
              <a:rPr lang="en-US" sz="1000">
                <a:solidFill>
                  <a:schemeClr val="tx1">
                    <a:alpha val="80000"/>
                  </a:schemeClr>
                </a:solidFill>
                <a:latin typeface="Segoe UI"/>
                <a:cs typeface="Segoe UI"/>
              </a:rPr>
              <a:t>Does the program view families as partners?</a:t>
            </a:r>
            <a:endParaRPr lang="en-US" sz="1000">
              <a:solidFill>
                <a:schemeClr val="tx1">
                  <a:alpha val="80000"/>
                </a:schemeClr>
              </a:solidFill>
            </a:endParaRPr>
          </a:p>
          <a:p>
            <a:pPr>
              <a:lnSpc>
                <a:spcPct val="90000"/>
              </a:lnSpc>
            </a:pPr>
            <a:endParaRPr lang="en-US" sz="1000">
              <a:solidFill>
                <a:schemeClr val="tx1">
                  <a:alpha val="80000"/>
                </a:schemeClr>
              </a:solidFill>
              <a:ea typeface="Calibri"/>
              <a:cs typeface="Calibri"/>
            </a:endParaRPr>
          </a:p>
        </p:txBody>
      </p:sp>
      <p:sp>
        <p:nvSpPr>
          <p:cNvPr id="4" name="Footer Placeholder 3">
            <a:extLst>
              <a:ext uri="{FF2B5EF4-FFF2-40B4-BE49-F238E27FC236}">
                <a16:creationId xmlns:a16="http://schemas.microsoft.com/office/drawing/2014/main" id="{AF3726A6-D03A-2DD5-3815-4FFE8C07CD16}"/>
              </a:ext>
            </a:extLst>
          </p:cNvPr>
          <p:cNvSpPr>
            <a:spLocks noGrp="1"/>
          </p:cNvSpPr>
          <p:nvPr>
            <p:ph type="ftr" sz="quarter" idx="11"/>
          </p:nvPr>
        </p:nvSpPr>
        <p:spPr>
          <a:xfrm rot="16200000">
            <a:off x="9812115" y="1591485"/>
            <a:ext cx="3548094" cy="365125"/>
          </a:xfrm>
        </p:spPr>
        <p:txBody>
          <a:bodyPr>
            <a:normAutofit/>
          </a:bodyPr>
          <a:lstStyle/>
          <a:p>
            <a:endParaRPr lang="en-US">
              <a:solidFill>
                <a:schemeClr val="tx1">
                  <a:alpha val="60000"/>
                </a:schemeClr>
              </a:solidFill>
              <a:latin typeface="Myriad Web"/>
            </a:endParaRPr>
          </a:p>
        </p:txBody>
      </p:sp>
      <p:sp>
        <p:nvSpPr>
          <p:cNvPr id="5" name="Slide Number Placeholder 4">
            <a:extLst>
              <a:ext uri="{FF2B5EF4-FFF2-40B4-BE49-F238E27FC236}">
                <a16:creationId xmlns:a16="http://schemas.microsoft.com/office/drawing/2014/main" id="{52C312DB-B507-0E9E-C891-4F176AFF35F0}"/>
              </a:ext>
            </a:extLst>
          </p:cNvPr>
          <p:cNvSpPr>
            <a:spLocks noGrp="1"/>
          </p:cNvSpPr>
          <p:nvPr>
            <p:ph type="sldNum" sz="quarter" idx="12"/>
          </p:nvPr>
        </p:nvSpPr>
        <p:spPr>
          <a:xfrm>
            <a:off x="8610600" y="6356350"/>
            <a:ext cx="2743200" cy="365125"/>
          </a:xfrm>
        </p:spPr>
        <p:txBody>
          <a:bodyPr>
            <a:normAutofit/>
          </a:bodyPr>
          <a:lstStyle/>
          <a:p>
            <a:pPr>
              <a:spcAft>
                <a:spcPts val="600"/>
              </a:spcAft>
            </a:pPr>
            <a:fld id="{BA9B540C-44DA-4F69-89C9-7C84606640D3}" type="slidenum">
              <a:rPr lang="en-US">
                <a:solidFill>
                  <a:schemeClr val="tx1">
                    <a:alpha val="60000"/>
                  </a:schemeClr>
                </a:solidFill>
              </a:rPr>
              <a:pPr>
                <a:spcAft>
                  <a:spcPts val="600"/>
                </a:spcAft>
              </a:pPr>
              <a:t>14</a:t>
            </a:fld>
            <a:endParaRPr lang="en-US">
              <a:solidFill>
                <a:schemeClr val="tx1">
                  <a:alpha val="60000"/>
                </a:schemeClr>
              </a:solidFill>
            </a:endParaRPr>
          </a:p>
        </p:txBody>
      </p:sp>
      <p:cxnSp>
        <p:nvCxnSpPr>
          <p:cNvPr id="19" name="Straight Connector 18">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471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AF053-4A3E-37FF-B33E-DF930C1005F6}"/>
              </a:ext>
            </a:extLst>
          </p:cNvPr>
          <p:cNvSpPr>
            <a:spLocks noGrp="1"/>
          </p:cNvSpPr>
          <p:nvPr>
            <p:ph type="title"/>
          </p:nvPr>
        </p:nvSpPr>
        <p:spPr/>
        <p:txBody>
          <a:bodyPr/>
          <a:lstStyle/>
          <a:p>
            <a:r>
              <a:rPr lang="en-US">
                <a:ea typeface="Calibri"/>
                <a:cs typeface="Calibri"/>
              </a:rPr>
              <a:t>Building a Life Beyond School </a:t>
            </a:r>
            <a:endParaRPr lang="en-US" dirty="0">
              <a:ea typeface="Calibri"/>
              <a:cs typeface="Calibri"/>
            </a:endParaRPr>
          </a:p>
        </p:txBody>
      </p:sp>
      <p:sp>
        <p:nvSpPr>
          <p:cNvPr id="3" name="Content Placeholder 2">
            <a:extLst>
              <a:ext uri="{FF2B5EF4-FFF2-40B4-BE49-F238E27FC236}">
                <a16:creationId xmlns:a16="http://schemas.microsoft.com/office/drawing/2014/main" id="{803EC3B0-E322-7E3F-3DB0-E71A742972F2}"/>
              </a:ext>
            </a:extLst>
          </p:cNvPr>
          <p:cNvSpPr>
            <a:spLocks noGrp="1"/>
          </p:cNvSpPr>
          <p:nvPr>
            <p:ph idx="1"/>
          </p:nvPr>
        </p:nvSpPr>
        <p:spPr>
          <a:xfrm>
            <a:off x="335280" y="1427481"/>
            <a:ext cx="5892800" cy="4525963"/>
          </a:xfrm>
        </p:spPr>
        <p:txBody>
          <a:bodyPr vert="horz" lIns="91440" tIns="45720" rIns="91440" bIns="45720" rtlCol="0" anchor="t">
            <a:noAutofit/>
          </a:bodyPr>
          <a:lstStyle/>
          <a:p>
            <a:pPr>
              <a:buNone/>
            </a:pPr>
            <a:r>
              <a:rPr lang="en-US" sz="900" b="1">
                <a:latin typeface="Segoe UI"/>
                <a:ea typeface="Calibri"/>
                <a:cs typeface="Segoe UI"/>
              </a:rPr>
              <a:t>Dancing Dreams</a:t>
            </a:r>
            <a:r>
              <a:rPr lang="en-US" sz="900">
                <a:latin typeface="Segoe UI"/>
                <a:ea typeface="Calibri"/>
                <a:cs typeface="Segoe UI"/>
              </a:rPr>
              <a:t> (Bayside &amp; Plainview)</a:t>
            </a:r>
            <a:endParaRPr lang="en-US" sz="900" dirty="0">
              <a:latin typeface="Segoe UI"/>
              <a:cs typeface="Segoe UI"/>
            </a:endParaRPr>
          </a:p>
          <a:p>
            <a:pPr>
              <a:buFont typeface="Arial"/>
              <a:buChar char="•"/>
            </a:pPr>
            <a:r>
              <a:rPr lang="en-US" sz="900">
                <a:latin typeface="Segoe UI"/>
                <a:ea typeface="Calibri"/>
                <a:cs typeface="Segoe UI"/>
              </a:rPr>
              <a:t>Adaptive dance classes for children and young adults with physical and medical challenges</a:t>
            </a:r>
            <a:endParaRPr lang="en-US" sz="900" dirty="0">
              <a:latin typeface="Segoe UI"/>
              <a:cs typeface="Segoe UI"/>
            </a:endParaRPr>
          </a:p>
          <a:p>
            <a:pPr>
              <a:buFont typeface="Arial"/>
              <a:buChar char="•"/>
            </a:pPr>
            <a:r>
              <a:rPr lang="en-US" sz="900">
                <a:latin typeface="Segoe UI"/>
                <a:ea typeface="Calibri"/>
                <a:cs typeface="Segoe UI"/>
              </a:rPr>
              <a:t>Ballet, tap, jazz, and hip-hop</a:t>
            </a:r>
            <a:endParaRPr lang="en-US" sz="900" dirty="0">
              <a:latin typeface="Segoe UI"/>
              <a:cs typeface="Segoe UI"/>
            </a:endParaRPr>
          </a:p>
          <a:p>
            <a:pPr>
              <a:buFont typeface="Arial"/>
              <a:buChar char="•"/>
            </a:pPr>
            <a:r>
              <a:rPr lang="en-US" sz="900">
                <a:latin typeface="Segoe UI"/>
                <a:ea typeface="Calibri"/>
                <a:cs typeface="Segoe UI"/>
              </a:rPr>
              <a:t>Performance opportunities and peer mentorship program</a:t>
            </a:r>
            <a:endParaRPr lang="en-US" sz="900" dirty="0">
              <a:latin typeface="Segoe UI"/>
              <a:cs typeface="Segoe UI"/>
            </a:endParaRPr>
          </a:p>
          <a:p>
            <a:pPr marL="0" indent="0">
              <a:buNone/>
            </a:pPr>
            <a:endParaRPr lang="en-US" sz="900" dirty="0">
              <a:latin typeface="Segoe UI"/>
              <a:ea typeface="Calibri"/>
              <a:cs typeface="Segoe UI"/>
            </a:endParaRPr>
          </a:p>
          <a:p>
            <a:pPr marL="0" indent="0">
              <a:buNone/>
            </a:pPr>
            <a:r>
              <a:rPr lang="en-US" sz="900" b="1" dirty="0" err="1">
                <a:latin typeface="Segoe UI"/>
                <a:ea typeface="Calibri"/>
                <a:cs typeface="Segoe UI"/>
              </a:rPr>
              <a:t>HorseAbility</a:t>
            </a:r>
            <a:r>
              <a:rPr lang="en-US" sz="900" dirty="0">
                <a:latin typeface="Segoe UI"/>
                <a:ea typeface="Calibri"/>
                <a:cs typeface="Segoe UI"/>
              </a:rPr>
              <a:t> (Old Westbury)</a:t>
            </a:r>
          </a:p>
          <a:p>
            <a:pPr>
              <a:buFont typeface="Arial"/>
              <a:buChar char="•"/>
            </a:pPr>
            <a:r>
              <a:rPr lang="en-US" sz="900">
                <a:latin typeface="Segoe UI"/>
                <a:ea typeface="Calibri"/>
                <a:cs typeface="Segoe UI"/>
              </a:rPr>
              <a:t>Therapeutic horseback riding and equine-assisted activities</a:t>
            </a:r>
            <a:endParaRPr lang="en-US" sz="900" dirty="0">
              <a:latin typeface="Segoe UI"/>
              <a:cs typeface="Segoe UI"/>
            </a:endParaRPr>
          </a:p>
          <a:p>
            <a:pPr>
              <a:buFont typeface="Arial"/>
              <a:buChar char="•"/>
            </a:pPr>
            <a:r>
              <a:rPr lang="en-US" sz="900">
                <a:latin typeface="Segoe UI"/>
                <a:ea typeface="Calibri"/>
                <a:cs typeface="Segoe UI"/>
              </a:rPr>
              <a:t>Promotes confidence, communication, balance, and social interaction</a:t>
            </a:r>
            <a:endParaRPr lang="en-US" sz="900" dirty="0">
              <a:latin typeface="Segoe UI"/>
              <a:cs typeface="Segoe UI"/>
            </a:endParaRPr>
          </a:p>
          <a:p>
            <a:pPr>
              <a:buFont typeface="Arial"/>
              <a:buChar char="•"/>
            </a:pPr>
            <a:r>
              <a:rPr lang="en-US" sz="900">
                <a:latin typeface="Segoe UI"/>
                <a:ea typeface="Calibri"/>
                <a:cs typeface="Segoe UI"/>
              </a:rPr>
              <a:t>Opportunities for recreation and community involvement</a:t>
            </a:r>
            <a:endParaRPr lang="en-US" sz="900" dirty="0">
              <a:latin typeface="Segoe UI"/>
              <a:cs typeface="Segoe UI"/>
            </a:endParaRPr>
          </a:p>
          <a:p>
            <a:pPr marL="0" indent="0">
              <a:buNone/>
            </a:pPr>
            <a:r>
              <a:rPr lang="en-US" sz="900" b="1">
                <a:latin typeface="Segoe UI"/>
                <a:ea typeface="Calibri"/>
                <a:cs typeface="Segoe UI"/>
              </a:rPr>
              <a:t>Adaptive Fitness Programs:</a:t>
            </a:r>
            <a:endParaRPr lang="en-US" sz="900" dirty="0">
              <a:latin typeface="Segoe UI"/>
              <a:ea typeface="Calibri"/>
              <a:cs typeface="Segoe UI"/>
            </a:endParaRPr>
          </a:p>
          <a:p>
            <a:pPr marL="0" indent="0">
              <a:buNone/>
            </a:pPr>
            <a:r>
              <a:rPr lang="en-US" sz="900" b="1">
                <a:latin typeface="Segoe UI"/>
                <a:ea typeface="Calibri"/>
                <a:cs typeface="Segoe UI"/>
              </a:rPr>
              <a:t>Inclusive fitness</a:t>
            </a:r>
            <a:r>
              <a:rPr lang="en-US" sz="900" dirty="0">
                <a:latin typeface="Segoe UI"/>
                <a:ea typeface="Calibri"/>
                <a:cs typeface="Segoe UI"/>
              </a:rPr>
              <a:t> </a:t>
            </a:r>
          </a:p>
          <a:p>
            <a:r>
              <a:rPr lang="en-US" sz="900">
                <a:latin typeface="Segoe UI"/>
                <a:ea typeface="Calibri"/>
                <a:cs typeface="Segoe UI"/>
              </a:rPr>
              <a:t>opportunities designed for varying ability levels</a:t>
            </a:r>
            <a:endParaRPr lang="en-US" sz="900" dirty="0">
              <a:latin typeface="Segoe UI"/>
              <a:ea typeface="Calibri"/>
              <a:cs typeface="Segoe UI"/>
            </a:endParaRPr>
          </a:p>
          <a:p>
            <a:pPr>
              <a:buFont typeface="Arial"/>
              <a:buChar char="•"/>
            </a:pPr>
            <a:r>
              <a:rPr lang="en-US" sz="900">
                <a:latin typeface="Segoe UI"/>
                <a:ea typeface="Calibri"/>
                <a:cs typeface="Segoe UI"/>
              </a:rPr>
              <a:t>Group exercise, movement, strength-building, and wellness activities</a:t>
            </a:r>
            <a:endParaRPr lang="en-US" sz="900" dirty="0">
              <a:latin typeface="Segoe UI"/>
              <a:cs typeface="Segoe UI"/>
            </a:endParaRPr>
          </a:p>
          <a:p>
            <a:pPr>
              <a:buFont typeface="Arial"/>
              <a:buChar char="•"/>
            </a:pPr>
            <a:r>
              <a:rPr lang="en-US" sz="900">
                <a:latin typeface="Segoe UI"/>
                <a:ea typeface="Calibri"/>
                <a:cs typeface="Segoe UI"/>
              </a:rPr>
              <a:t>Can be brought into community programs or attended through community recreation providers</a:t>
            </a:r>
            <a:endParaRPr lang="en-US" sz="900" dirty="0">
              <a:latin typeface="Segoe UI"/>
              <a:cs typeface="Segoe UI"/>
            </a:endParaRPr>
          </a:p>
          <a:p>
            <a:pPr marL="0" indent="0">
              <a:buNone/>
            </a:pPr>
            <a:r>
              <a:rPr lang="en-US" sz="900" b="1">
                <a:latin typeface="Segoe UI"/>
                <a:ea typeface="Calibri"/>
                <a:cs typeface="Segoe UI"/>
              </a:rPr>
              <a:t>YMCA </a:t>
            </a:r>
          </a:p>
          <a:p>
            <a:pPr>
              <a:buFont typeface="Arial"/>
              <a:buChar char="•"/>
            </a:pPr>
            <a:r>
              <a:rPr lang="en-US" sz="900">
                <a:latin typeface="Segoe UI"/>
                <a:ea typeface="Calibri"/>
                <a:cs typeface="Segoe UI"/>
              </a:rPr>
              <a:t>Adaptive swim lessons</a:t>
            </a:r>
            <a:endParaRPr lang="en-US" sz="900" dirty="0">
              <a:latin typeface="Segoe UI"/>
              <a:cs typeface="Segoe UI"/>
            </a:endParaRPr>
          </a:p>
          <a:p>
            <a:pPr>
              <a:buFont typeface="Arial"/>
              <a:buChar char="•"/>
            </a:pPr>
            <a:r>
              <a:rPr lang="en-US" sz="900">
                <a:latin typeface="Segoe UI"/>
                <a:ea typeface="Calibri"/>
                <a:cs typeface="Segoe UI"/>
              </a:rPr>
              <a:t>Inclusive recreational opportunities</a:t>
            </a:r>
            <a:endParaRPr lang="en-US" sz="900" dirty="0">
              <a:latin typeface="Segoe UI"/>
              <a:cs typeface="Segoe UI"/>
            </a:endParaRPr>
          </a:p>
          <a:p>
            <a:pPr>
              <a:buFont typeface="Arial"/>
              <a:buChar char="•"/>
            </a:pPr>
            <a:r>
              <a:rPr lang="en-US" sz="900">
                <a:latin typeface="Segoe UI"/>
                <a:ea typeface="Calibri"/>
                <a:cs typeface="Segoe UI"/>
              </a:rPr>
              <a:t>Water-based fitness and social groups</a:t>
            </a:r>
            <a:endParaRPr lang="en-US" sz="900" dirty="0">
              <a:latin typeface="Segoe UI"/>
              <a:cs typeface="Segoe UI"/>
            </a:endParaRPr>
          </a:p>
          <a:p>
            <a:pPr>
              <a:buNone/>
            </a:pPr>
            <a:r>
              <a:rPr lang="en-US" sz="900" b="1">
                <a:latin typeface="Segoe UI"/>
                <a:cs typeface="Segoe UI"/>
              </a:rPr>
              <a:t>Nassau County Aquatic Center</a:t>
            </a:r>
          </a:p>
          <a:p>
            <a:pPr>
              <a:buNone/>
            </a:pPr>
            <a:r>
              <a:rPr lang="en-US" sz="900">
                <a:latin typeface="Segoe UI"/>
                <a:ea typeface="Calibri"/>
                <a:cs typeface="Segoe UI"/>
              </a:rPr>
              <a:t>Offers adaptive aquatics and community recreation opportunities throughout the year.</a:t>
            </a:r>
            <a:endParaRPr lang="en-US" sz="900" dirty="0">
              <a:latin typeface="Segoe UI"/>
              <a:cs typeface="Segoe UI"/>
            </a:endParaRPr>
          </a:p>
          <a:p>
            <a:pPr>
              <a:buNone/>
            </a:pPr>
            <a:endParaRPr lang="en-US" sz="900" dirty="0">
              <a:latin typeface="Segoe UI"/>
              <a:ea typeface="Calibri"/>
              <a:cs typeface="Segoe UI"/>
            </a:endParaRPr>
          </a:p>
          <a:p>
            <a:pPr>
              <a:buNone/>
            </a:pPr>
            <a:r>
              <a:rPr lang="en-US" sz="900" b="1">
                <a:latin typeface="Segoe UI"/>
                <a:cs typeface="Segoe UI"/>
              </a:rPr>
              <a:t>American Pool Adaptive Swim Programs</a:t>
            </a:r>
          </a:p>
          <a:p>
            <a:pPr>
              <a:buNone/>
            </a:pPr>
            <a:r>
              <a:rPr lang="en-US" sz="900">
                <a:latin typeface="Segoe UI"/>
                <a:ea typeface="Calibri"/>
                <a:cs typeface="Segoe UI"/>
              </a:rPr>
              <a:t>Several Long Island locations offer individualized and adaptive swim instruction.</a:t>
            </a:r>
            <a:endParaRPr lang="en-US" sz="900" dirty="0">
              <a:latin typeface="Segoe UI"/>
              <a:cs typeface="Segoe UI"/>
            </a:endParaRPr>
          </a:p>
          <a:p>
            <a:pPr>
              <a:buNone/>
            </a:pPr>
            <a:endParaRPr lang="en-US" sz="900" dirty="0">
              <a:latin typeface="Segoe UI"/>
              <a:ea typeface="Calibri"/>
              <a:cs typeface="Segoe UI"/>
            </a:endParaRPr>
          </a:p>
          <a:p>
            <a:pPr>
              <a:buNone/>
            </a:pPr>
            <a:r>
              <a:rPr lang="en-US" sz="900" b="1" dirty="0">
                <a:latin typeface="Segoe UI"/>
                <a:ea typeface="Calibri"/>
                <a:cs typeface="Segoe UI"/>
              </a:rPr>
              <a:t>Queens </a:t>
            </a:r>
            <a:r>
              <a:rPr lang="en-US" sz="900" b="1" dirty="0" err="1">
                <a:latin typeface="Segoe UI"/>
                <a:ea typeface="Calibri"/>
                <a:cs typeface="Segoe UI"/>
              </a:rPr>
              <a:t>Botaniccal</a:t>
            </a:r>
            <a:r>
              <a:rPr lang="en-US" sz="900" b="1" dirty="0">
                <a:latin typeface="Segoe UI"/>
                <a:ea typeface="Calibri"/>
                <a:cs typeface="Segoe UI"/>
              </a:rPr>
              <a:t> Gardens:</a:t>
            </a:r>
          </a:p>
          <a:p>
            <a:pPr>
              <a:buNone/>
            </a:pPr>
            <a:r>
              <a:rPr lang="en-US" sz="900">
                <a:latin typeface="Segoe UI"/>
                <a:ea typeface="Calibri"/>
                <a:cs typeface="Segoe UI"/>
              </a:rPr>
              <a:t>Sensory Friendly and accessible programming for children and families </a:t>
            </a:r>
            <a:endParaRPr lang="en-US" sz="900" dirty="0">
              <a:latin typeface="Segoe UI"/>
              <a:ea typeface="Calibri"/>
              <a:cs typeface="Segoe UI"/>
            </a:endParaRPr>
          </a:p>
          <a:p>
            <a:pPr>
              <a:buNone/>
            </a:pPr>
            <a:endParaRPr lang="en-US" sz="900" dirty="0">
              <a:latin typeface="Segoe UI"/>
              <a:ea typeface="Calibri"/>
              <a:cs typeface="Segoe UI"/>
            </a:endParaRPr>
          </a:p>
          <a:p>
            <a:pPr marL="0" indent="0">
              <a:buNone/>
            </a:pPr>
            <a:endParaRPr lang="en-US" sz="1100" dirty="0">
              <a:latin typeface="Segoe UI"/>
              <a:ea typeface="Calibri"/>
              <a:cs typeface="Segoe UI"/>
            </a:endParaRPr>
          </a:p>
          <a:p>
            <a:pPr marL="0" indent="0">
              <a:buNone/>
            </a:pPr>
            <a:endParaRPr lang="en-US" sz="1100" b="1" dirty="0">
              <a:latin typeface="Segoe UI"/>
              <a:ea typeface="Calibri"/>
              <a:cs typeface="Segoe UI"/>
            </a:endParaRPr>
          </a:p>
          <a:p>
            <a:pPr>
              <a:buFont typeface="Arial"/>
              <a:buChar char="•"/>
            </a:pPr>
            <a:endParaRPr lang="en-US" sz="1100" dirty="0">
              <a:latin typeface="Segoe UI"/>
              <a:ea typeface="Calibri"/>
              <a:cs typeface="Segoe UI"/>
            </a:endParaRPr>
          </a:p>
          <a:p>
            <a:pPr marL="0" indent="0">
              <a:buNone/>
            </a:pPr>
            <a:endParaRPr lang="en-US" sz="1100" dirty="0">
              <a:latin typeface="Segoe UI"/>
              <a:ea typeface="Calibri"/>
              <a:cs typeface="Segoe UI"/>
            </a:endParaRPr>
          </a:p>
          <a:p>
            <a:pPr marL="0" indent="0">
              <a:buNone/>
            </a:pPr>
            <a:endParaRPr lang="en-US" sz="1100" dirty="0">
              <a:latin typeface="Segoe UI"/>
              <a:ea typeface="Calibri"/>
              <a:cs typeface="Segoe UI"/>
            </a:endParaRPr>
          </a:p>
          <a:p>
            <a:pPr>
              <a:buFont typeface="Arial"/>
              <a:buChar char="•"/>
            </a:pPr>
            <a:endParaRPr lang="en-US" sz="1100" dirty="0">
              <a:latin typeface="Segoe UI"/>
              <a:ea typeface="Calibri"/>
              <a:cs typeface="Segoe UI"/>
            </a:endParaRPr>
          </a:p>
          <a:p>
            <a:pPr marL="0" indent="0">
              <a:buNone/>
            </a:pPr>
            <a:endParaRPr lang="en-US" dirty="0">
              <a:ea typeface="Calibri"/>
              <a:cs typeface="Calibri"/>
            </a:endParaRPr>
          </a:p>
        </p:txBody>
      </p:sp>
      <p:sp>
        <p:nvSpPr>
          <p:cNvPr id="5" name="Slide Number Placeholder 4">
            <a:extLst>
              <a:ext uri="{FF2B5EF4-FFF2-40B4-BE49-F238E27FC236}">
                <a16:creationId xmlns:a16="http://schemas.microsoft.com/office/drawing/2014/main" id="{DADEDE06-26D1-2D1A-0B36-2F3A8FDCFA2D}"/>
              </a:ext>
            </a:extLst>
          </p:cNvPr>
          <p:cNvSpPr>
            <a:spLocks noGrp="1"/>
          </p:cNvSpPr>
          <p:nvPr>
            <p:ph type="sldNum" sz="quarter" idx="12"/>
          </p:nvPr>
        </p:nvSpPr>
        <p:spPr/>
        <p:txBody>
          <a:bodyPr/>
          <a:lstStyle/>
          <a:p>
            <a:fld id="{BA9B540C-44DA-4F69-89C9-7C84606640D3}" type="slidenum">
              <a:rPr lang="en-US" smtClean="0"/>
              <a:pPr/>
              <a:t>15</a:t>
            </a:fld>
            <a:endParaRPr lang="en-US"/>
          </a:p>
        </p:txBody>
      </p:sp>
      <p:sp>
        <p:nvSpPr>
          <p:cNvPr id="8" name="TextBox 7">
            <a:extLst>
              <a:ext uri="{FF2B5EF4-FFF2-40B4-BE49-F238E27FC236}">
                <a16:creationId xmlns:a16="http://schemas.microsoft.com/office/drawing/2014/main" id="{403247A2-D388-48A0-C7C7-2E48740FEB2F}"/>
              </a:ext>
            </a:extLst>
          </p:cNvPr>
          <p:cNvSpPr txBox="1"/>
          <p:nvPr/>
        </p:nvSpPr>
        <p:spPr>
          <a:xfrm>
            <a:off x="5831416" y="1471082"/>
            <a:ext cx="5736166" cy="42627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900" b="1">
                <a:solidFill>
                  <a:schemeClr val="tx1"/>
                </a:solidFill>
                <a:latin typeface="Segoe UI"/>
                <a:cs typeface="Segoe UI"/>
              </a:rPr>
              <a:t>Local Library Programs </a:t>
            </a:r>
            <a:endParaRPr lang="en-US" sz="900" b="1" dirty="0">
              <a:solidFill>
                <a:schemeClr val="tx1"/>
              </a:solidFill>
              <a:latin typeface="Segoe UI"/>
              <a:cs typeface="Segoe UI"/>
            </a:endParaRPr>
          </a:p>
          <a:p>
            <a:pPr algn="l"/>
            <a:endParaRPr lang="en-US" sz="900" b="1" dirty="0">
              <a:solidFill>
                <a:schemeClr val="tx1"/>
              </a:solidFill>
              <a:latin typeface="Segoe UI"/>
              <a:cs typeface="Segoe UI"/>
            </a:endParaRPr>
          </a:p>
          <a:p>
            <a:pPr algn="l"/>
            <a:r>
              <a:rPr lang="en-US" sz="900" b="1">
                <a:solidFill>
                  <a:schemeClr val="tx1"/>
                </a:solidFill>
                <a:latin typeface="Segoe UI"/>
                <a:cs typeface="Segoe UI"/>
              </a:rPr>
              <a:t>JCC Programs </a:t>
            </a:r>
            <a:endParaRPr lang="en-US" sz="900" b="1" dirty="0">
              <a:solidFill>
                <a:schemeClr val="tx1"/>
              </a:solidFill>
              <a:latin typeface="Segoe UI"/>
              <a:cs typeface="Segoe UI"/>
            </a:endParaRPr>
          </a:p>
          <a:p>
            <a:pPr marL="171450" indent="-171450" algn="l">
              <a:buFont typeface="Arial"/>
              <a:buChar char="•"/>
            </a:pPr>
            <a:r>
              <a:rPr lang="en-US" sz="900">
                <a:solidFill>
                  <a:schemeClr val="tx1"/>
                </a:solidFill>
                <a:latin typeface="Segoe UI"/>
                <a:cs typeface="Segoe UI"/>
              </a:rPr>
              <a:t>Inclusive recreational programs</a:t>
            </a:r>
            <a:endParaRPr lang="en-US" sz="900" dirty="0">
              <a:solidFill>
                <a:schemeClr val="tx1"/>
              </a:solidFill>
              <a:latin typeface="Segoe UI"/>
              <a:cs typeface="Segoe UI"/>
            </a:endParaRPr>
          </a:p>
          <a:p>
            <a:pPr marL="171450" indent="-171450" algn="l">
              <a:buFont typeface="Arial"/>
              <a:buChar char="•"/>
            </a:pPr>
            <a:r>
              <a:rPr lang="en-US" sz="900">
                <a:solidFill>
                  <a:schemeClr val="tx1"/>
                </a:solidFill>
                <a:latin typeface="Segoe UI"/>
                <a:cs typeface="Segoe UI"/>
              </a:rPr>
              <a:t>Fitness classes</a:t>
            </a:r>
            <a:endParaRPr lang="en-US" sz="900" dirty="0">
              <a:solidFill>
                <a:schemeClr val="tx1"/>
              </a:solidFill>
              <a:latin typeface="Segoe UI"/>
              <a:cs typeface="Segoe UI"/>
            </a:endParaRPr>
          </a:p>
          <a:p>
            <a:pPr marL="171450" indent="-171450" algn="l">
              <a:buFont typeface="Arial"/>
              <a:buChar char="•"/>
            </a:pPr>
            <a:r>
              <a:rPr lang="en-US" sz="900">
                <a:solidFill>
                  <a:schemeClr val="tx1"/>
                </a:solidFill>
                <a:latin typeface="Segoe UI"/>
                <a:cs typeface="Segoe UI"/>
              </a:rPr>
              <a:t>Social Groups </a:t>
            </a:r>
            <a:endParaRPr lang="en-US" sz="900" dirty="0">
              <a:solidFill>
                <a:schemeClr val="tx1"/>
              </a:solidFill>
              <a:latin typeface="Segoe UI"/>
              <a:cs typeface="Segoe UI"/>
            </a:endParaRPr>
          </a:p>
          <a:p>
            <a:pPr marL="171450" indent="-171450" algn="l">
              <a:buFont typeface="Arial"/>
              <a:buChar char="•"/>
            </a:pPr>
            <a:endParaRPr lang="en-US" sz="900" b="1" dirty="0">
              <a:solidFill>
                <a:schemeClr val="tx1"/>
              </a:solidFill>
              <a:latin typeface="Segoe UI"/>
              <a:cs typeface="Segoe UI"/>
            </a:endParaRPr>
          </a:p>
          <a:p>
            <a:pPr algn="l"/>
            <a:r>
              <a:rPr lang="en-US" sz="900" b="1">
                <a:solidFill>
                  <a:schemeClr val="tx1"/>
                </a:solidFill>
                <a:latin typeface="Segoe UI"/>
                <a:cs typeface="Segoe UI"/>
              </a:rPr>
              <a:t>Adaptive Sports &amp; Recreation</a:t>
            </a:r>
            <a:endParaRPr lang="en-US" sz="900" b="1" dirty="0">
              <a:solidFill>
                <a:schemeClr val="tx1"/>
              </a:solidFill>
              <a:latin typeface="Segoe UI"/>
              <a:cs typeface="Segoe UI"/>
            </a:endParaRPr>
          </a:p>
          <a:p>
            <a:pPr algn="l"/>
            <a:r>
              <a:rPr lang="en-US" sz="900">
                <a:solidFill>
                  <a:schemeClr val="tx1"/>
                </a:solidFill>
                <a:latin typeface="Segoe UI"/>
                <a:cs typeface="Segoe UI"/>
              </a:rPr>
              <a:t>Special Olympics New York</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Basketball</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Bowling</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Swimming</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Track &amp; field</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Soccer</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Tennis</a:t>
            </a:r>
            <a:endParaRPr lang="en-US" sz="900" dirty="0">
              <a:solidFill>
                <a:schemeClr val="tx1"/>
              </a:solidFill>
              <a:latin typeface="Segoe UI"/>
              <a:cs typeface="Segoe UI"/>
            </a:endParaRPr>
          </a:p>
          <a:p>
            <a:pPr marL="285750" indent="-285750" algn="l">
              <a:buFont typeface="Arial"/>
              <a:buChar char="•"/>
            </a:pPr>
            <a:r>
              <a:rPr lang="en-US" sz="900">
                <a:solidFill>
                  <a:schemeClr val="tx1"/>
                </a:solidFill>
                <a:latin typeface="Segoe UI"/>
                <a:cs typeface="Segoe UI"/>
              </a:rPr>
              <a:t>Unified sports opportunities</a:t>
            </a:r>
            <a:endParaRPr lang="en-US" sz="900" dirty="0">
              <a:solidFill>
                <a:schemeClr val="tx1"/>
              </a:solidFill>
              <a:latin typeface="Segoe UI"/>
              <a:cs typeface="Segoe UI"/>
            </a:endParaRPr>
          </a:p>
          <a:p>
            <a:pPr marL="285750" indent="-285750" algn="l">
              <a:buFont typeface="Arial"/>
              <a:buChar char="•"/>
            </a:pPr>
            <a:endParaRPr lang="en-US" sz="900" dirty="0">
              <a:solidFill>
                <a:schemeClr val="tx1"/>
              </a:solidFill>
              <a:latin typeface="Segoe UI"/>
              <a:cs typeface="Segoe UI"/>
            </a:endParaRPr>
          </a:p>
          <a:p>
            <a:pPr algn="l"/>
            <a:r>
              <a:rPr lang="en-US" sz="900">
                <a:solidFill>
                  <a:schemeClr val="tx1"/>
                </a:solidFill>
                <a:latin typeface="Segoe UI"/>
                <a:cs typeface="Segoe UI"/>
              </a:rPr>
              <a:t>Special Olympics is often one of the best ways for participants to build friendships while increasing physical activity and confidence.</a:t>
            </a:r>
            <a:endParaRPr lang="en-US" sz="900" dirty="0">
              <a:solidFill>
                <a:schemeClr val="tx1"/>
              </a:solidFill>
              <a:latin typeface="Segoe UI"/>
              <a:cs typeface="Segoe UI"/>
            </a:endParaRPr>
          </a:p>
          <a:p>
            <a:pPr algn="l"/>
            <a:endParaRPr lang="en-US" sz="900" dirty="0">
              <a:solidFill>
                <a:schemeClr val="tx1"/>
              </a:solidFill>
              <a:latin typeface="Segoe UI"/>
              <a:cs typeface="Segoe UI"/>
            </a:endParaRPr>
          </a:p>
          <a:p>
            <a:pPr algn="l"/>
            <a:r>
              <a:rPr lang="en-US" sz="900" b="1">
                <a:solidFill>
                  <a:schemeClr val="tx1"/>
                </a:solidFill>
                <a:latin typeface="Segoe UI"/>
                <a:cs typeface="Segoe UI"/>
              </a:rPr>
              <a:t>Achilles International Kids Program</a:t>
            </a:r>
            <a:endParaRPr lang="en-US" sz="900" b="1" dirty="0">
              <a:solidFill>
                <a:schemeClr val="tx1"/>
              </a:solidFill>
              <a:latin typeface="Segoe UI"/>
              <a:cs typeface="Segoe UI"/>
            </a:endParaRPr>
          </a:p>
          <a:p>
            <a:pPr algn="l"/>
            <a:r>
              <a:rPr lang="en-US" sz="900">
                <a:solidFill>
                  <a:schemeClr val="tx1"/>
                </a:solidFill>
                <a:latin typeface="Segoe UI"/>
                <a:cs typeface="Segoe UI"/>
              </a:rPr>
              <a:t>Provides adaptive running and recreational opportunities for children with disabilities.</a:t>
            </a:r>
            <a:endParaRPr lang="en-US" sz="900" dirty="0">
              <a:solidFill>
                <a:schemeClr val="tx1"/>
              </a:solidFill>
              <a:latin typeface="Segoe UI"/>
              <a:cs typeface="Segoe UI"/>
            </a:endParaRPr>
          </a:p>
          <a:p>
            <a:pPr algn="l"/>
            <a:r>
              <a:rPr lang="en-US" sz="900" b="1">
                <a:solidFill>
                  <a:schemeClr val="tx1"/>
                </a:solidFill>
                <a:latin typeface="Segoe UI"/>
                <a:cs typeface="Segoe UI"/>
              </a:rPr>
              <a:t>ASA Hoops (Long Island)</a:t>
            </a:r>
            <a:endParaRPr lang="en-US" sz="900" b="1" dirty="0">
              <a:solidFill>
                <a:schemeClr val="tx1"/>
              </a:solidFill>
              <a:latin typeface="Segoe UI"/>
              <a:cs typeface="Segoe UI"/>
            </a:endParaRPr>
          </a:p>
          <a:p>
            <a:pPr algn="l"/>
            <a:r>
              <a:rPr lang="en-US" sz="900">
                <a:solidFill>
                  <a:schemeClr val="tx1"/>
                </a:solidFill>
                <a:latin typeface="Segoe UI"/>
                <a:cs typeface="Segoe UI"/>
              </a:rPr>
              <a:t>Adaptive basketball programming that promotes teamwork, fitness, and social engagement.</a:t>
            </a:r>
            <a:endParaRPr lang="en-US" sz="900" dirty="0">
              <a:solidFill>
                <a:schemeClr val="tx1"/>
              </a:solidFill>
              <a:latin typeface="Segoe UI"/>
              <a:cs typeface="Segoe UI"/>
            </a:endParaRPr>
          </a:p>
          <a:p>
            <a:pPr algn="l"/>
            <a:endParaRPr lang="en-US" sz="900" dirty="0">
              <a:solidFill>
                <a:schemeClr val="tx1"/>
              </a:solidFill>
              <a:latin typeface="Segoe UI"/>
              <a:cs typeface="Segoe UI"/>
            </a:endParaRPr>
          </a:p>
          <a:p>
            <a:pPr algn="l"/>
            <a:r>
              <a:rPr lang="en-US" sz="900" b="1">
                <a:solidFill>
                  <a:schemeClr val="tx1"/>
                </a:solidFill>
                <a:latin typeface="Segoe UI"/>
                <a:cs typeface="Segoe UI"/>
              </a:rPr>
              <a:t>American Softball </a:t>
            </a:r>
            <a:endParaRPr lang="en-US" sz="900" b="1" dirty="0">
              <a:solidFill>
                <a:schemeClr val="tx1"/>
              </a:solidFill>
              <a:latin typeface="Segoe UI"/>
              <a:cs typeface="Segoe UI"/>
            </a:endParaRPr>
          </a:p>
          <a:p>
            <a:pPr algn="l"/>
            <a:endParaRPr lang="en-US" sz="900" dirty="0">
              <a:latin typeface="Segoe UI"/>
              <a:cs typeface="Segoe UI"/>
            </a:endParaRPr>
          </a:p>
          <a:p>
            <a:pPr algn="l"/>
            <a:endParaRPr lang="en-US" dirty="0"/>
          </a:p>
        </p:txBody>
      </p:sp>
    </p:spTree>
    <p:extLst>
      <p:ext uri="{BB962C8B-B14F-4D97-AF65-F5344CB8AC3E}">
        <p14:creationId xmlns:p14="http://schemas.microsoft.com/office/powerpoint/2010/main" val="1535750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C2DC41-3F29-1C4E-13D8-88070D7EB8B2}"/>
              </a:ext>
            </a:extLst>
          </p:cNvPr>
          <p:cNvSpPr>
            <a:spLocks noGrp="1"/>
          </p:cNvSpPr>
          <p:nvPr>
            <p:ph type="title"/>
          </p:nvPr>
        </p:nvSpPr>
        <p:spPr>
          <a:xfrm>
            <a:off x="826396" y="586855"/>
            <a:ext cx="4230100" cy="3387497"/>
          </a:xfrm>
        </p:spPr>
        <p:txBody>
          <a:bodyPr anchor="b">
            <a:normAutofit/>
          </a:bodyPr>
          <a:lstStyle/>
          <a:p>
            <a:pPr algn="r"/>
            <a:r>
              <a:rPr lang="en-US" sz="4000">
                <a:solidFill>
                  <a:srgbClr val="FFFFFF"/>
                </a:solidFill>
                <a:ea typeface="Calibri"/>
                <a:cs typeface="Calibri"/>
              </a:rPr>
              <a:t>More Than a Program</a:t>
            </a:r>
          </a:p>
        </p:txBody>
      </p:sp>
      <p:sp>
        <p:nvSpPr>
          <p:cNvPr id="4" name="Footer Placeholder 3">
            <a:extLst>
              <a:ext uri="{FF2B5EF4-FFF2-40B4-BE49-F238E27FC236}">
                <a16:creationId xmlns:a16="http://schemas.microsoft.com/office/drawing/2014/main" id="{1C703232-C99F-84E7-7DDD-2F51992DEA1D}"/>
              </a:ext>
            </a:extLst>
          </p:cNvPr>
          <p:cNvSpPr>
            <a:spLocks noGrp="1"/>
          </p:cNvSpPr>
          <p:nvPr>
            <p:ph type="ftr" sz="quarter" idx="11"/>
          </p:nvPr>
        </p:nvSpPr>
        <p:spPr>
          <a:xfrm rot="5400000">
            <a:off x="-1828800" y="1984248"/>
            <a:ext cx="4114800" cy="365125"/>
          </a:xfrm>
        </p:spPr>
        <p:txBody>
          <a:bodyPr>
            <a:normAutofit/>
          </a:bodyPr>
          <a:lstStyle/>
          <a:p>
            <a:pPr algn="l">
              <a:spcAft>
                <a:spcPts val="600"/>
              </a:spcAft>
            </a:pPr>
            <a:endParaRPr lang="en-US" sz="1100">
              <a:solidFill>
                <a:srgbClr val="FFFFFF"/>
              </a:solidFill>
              <a:latin typeface="Myriad Web"/>
            </a:endParaRPr>
          </a:p>
          <a:p>
            <a:pPr algn="l">
              <a:spcAft>
                <a:spcPts val="600"/>
              </a:spcAft>
            </a:pPr>
            <a:endParaRPr lang="en-US" sz="1100">
              <a:solidFill>
                <a:srgbClr val="FFFFFF"/>
              </a:solidFill>
            </a:endParaRPr>
          </a:p>
        </p:txBody>
      </p:sp>
      <p:sp>
        <p:nvSpPr>
          <p:cNvPr id="3" name="Content Placeholder 2">
            <a:extLst>
              <a:ext uri="{FF2B5EF4-FFF2-40B4-BE49-F238E27FC236}">
                <a16:creationId xmlns:a16="http://schemas.microsoft.com/office/drawing/2014/main" id="{604C33E7-4F6D-47BF-96AA-DC490286BB3E}"/>
              </a:ext>
            </a:extLst>
          </p:cNvPr>
          <p:cNvSpPr>
            <a:spLocks noGrp="1"/>
          </p:cNvSpPr>
          <p:nvPr>
            <p:ph idx="1"/>
          </p:nvPr>
        </p:nvSpPr>
        <p:spPr>
          <a:xfrm>
            <a:off x="6503158" y="649480"/>
            <a:ext cx="4862447" cy="5546047"/>
          </a:xfrm>
        </p:spPr>
        <p:txBody>
          <a:bodyPr vert="horz" lIns="91440" tIns="45720" rIns="91440" bIns="45720" rtlCol="0" anchor="ctr">
            <a:normAutofit/>
          </a:bodyPr>
          <a:lstStyle/>
          <a:p>
            <a:pPr marL="0" indent="0">
              <a:lnSpc>
                <a:spcPct val="90000"/>
              </a:lnSpc>
              <a:buNone/>
            </a:pPr>
            <a:r>
              <a:rPr lang="en-US" sz="1400">
                <a:ea typeface="Calibri"/>
                <a:cs typeface="Calibri"/>
              </a:rPr>
              <a:t>Families are not simply looking for a place to go after school </a:t>
            </a:r>
          </a:p>
          <a:p>
            <a:pPr marL="0" indent="0">
              <a:lnSpc>
                <a:spcPct val="90000"/>
              </a:lnSpc>
              <a:buNone/>
            </a:pPr>
            <a:r>
              <a:rPr lang="en-US" sz="1400">
                <a:ea typeface="Calibri"/>
                <a:cs typeface="Calibri"/>
              </a:rPr>
              <a:t>They are looking for:</a:t>
            </a:r>
          </a:p>
          <a:p>
            <a:pPr>
              <a:lnSpc>
                <a:spcPct val="90000"/>
              </a:lnSpc>
              <a:buNone/>
            </a:pPr>
            <a:r>
              <a:rPr lang="en-US" sz="1400">
                <a:latin typeface="Segoe UI"/>
                <a:ea typeface="Calibri"/>
                <a:cs typeface="Segoe UI"/>
              </a:rPr>
              <a:t>❤️ Friendships</a:t>
            </a:r>
            <a:endParaRPr lang="en-US" sz="1400"/>
          </a:p>
          <a:p>
            <a:pPr>
              <a:lnSpc>
                <a:spcPct val="90000"/>
              </a:lnSpc>
              <a:buNone/>
            </a:pPr>
            <a:r>
              <a:rPr lang="en-US" sz="1400">
                <a:latin typeface="Segoe UI"/>
                <a:ea typeface="Calibri"/>
                <a:cs typeface="Segoe UI"/>
              </a:rPr>
              <a:t>🌟 Meaningful experiences</a:t>
            </a:r>
            <a:endParaRPr lang="en-US" sz="1400"/>
          </a:p>
          <a:p>
            <a:pPr>
              <a:lnSpc>
                <a:spcPct val="90000"/>
              </a:lnSpc>
              <a:buNone/>
            </a:pPr>
            <a:r>
              <a:rPr lang="en-US" sz="1400">
                <a:latin typeface="Segoe UI"/>
                <a:ea typeface="Calibri"/>
                <a:cs typeface="Segoe UI"/>
              </a:rPr>
              <a:t>🎯 Opportunities to learn and grow</a:t>
            </a:r>
            <a:endParaRPr lang="en-US" sz="1400"/>
          </a:p>
          <a:p>
            <a:pPr>
              <a:lnSpc>
                <a:spcPct val="90000"/>
              </a:lnSpc>
              <a:buNone/>
            </a:pPr>
            <a:r>
              <a:rPr lang="en-US" sz="1400">
                <a:latin typeface="Segoe UI"/>
                <a:ea typeface="Calibri"/>
                <a:cs typeface="Segoe UI"/>
              </a:rPr>
              <a:t>🤝 A sense of belonging</a:t>
            </a:r>
            <a:endParaRPr lang="en-US" sz="1400"/>
          </a:p>
          <a:p>
            <a:pPr>
              <a:lnSpc>
                <a:spcPct val="90000"/>
              </a:lnSpc>
              <a:buNone/>
            </a:pPr>
            <a:r>
              <a:rPr lang="en-US" sz="1400">
                <a:latin typeface="Segoe UI"/>
                <a:ea typeface="Calibri"/>
                <a:cs typeface="Segoe UI"/>
              </a:rPr>
              <a:t>🏃 Opportunities to be active and engaged</a:t>
            </a:r>
            <a:endParaRPr lang="en-US" sz="1400"/>
          </a:p>
          <a:p>
            <a:pPr>
              <a:lnSpc>
                <a:spcPct val="90000"/>
              </a:lnSpc>
              <a:buNone/>
            </a:pPr>
            <a:r>
              <a:rPr lang="en-US" sz="1400">
                <a:latin typeface="Segoe UI"/>
                <a:ea typeface="Calibri"/>
                <a:cs typeface="Segoe UI"/>
              </a:rPr>
              <a:t>🎨 Ways to discover interests and talents</a:t>
            </a:r>
            <a:endParaRPr lang="en-US" sz="1400"/>
          </a:p>
          <a:p>
            <a:pPr>
              <a:lnSpc>
                <a:spcPct val="90000"/>
              </a:lnSpc>
              <a:buNone/>
            </a:pPr>
            <a:r>
              <a:rPr lang="en-US" sz="1400">
                <a:latin typeface="Segoe UI"/>
                <a:ea typeface="Calibri"/>
                <a:cs typeface="Segoe UI"/>
              </a:rPr>
              <a:t>🌎 Connections within their community</a:t>
            </a:r>
            <a:endParaRPr lang="en-US" sz="1400"/>
          </a:p>
          <a:p>
            <a:pPr>
              <a:lnSpc>
                <a:spcPct val="90000"/>
              </a:lnSpc>
              <a:buNone/>
            </a:pPr>
            <a:r>
              <a:rPr lang="en-US" sz="1400">
                <a:latin typeface="Segoe UI"/>
                <a:ea typeface="Calibri"/>
                <a:cs typeface="Segoe UI"/>
              </a:rPr>
              <a:t>🗣️ A voice and opportunities to make choices</a:t>
            </a:r>
            <a:endParaRPr lang="en-US" sz="1400"/>
          </a:p>
          <a:p>
            <a:pPr>
              <a:lnSpc>
                <a:spcPct val="90000"/>
              </a:lnSpc>
              <a:buNone/>
            </a:pPr>
            <a:endParaRPr lang="en-US" sz="1400" b="1">
              <a:latin typeface="Segoe UI"/>
              <a:ea typeface="Calibri"/>
              <a:cs typeface="Segoe UI"/>
            </a:endParaRPr>
          </a:p>
          <a:p>
            <a:pPr>
              <a:lnSpc>
                <a:spcPct val="90000"/>
              </a:lnSpc>
              <a:buNone/>
            </a:pPr>
            <a:r>
              <a:rPr lang="en-US" sz="1400" b="1">
                <a:latin typeface="Segoe UI"/>
                <a:ea typeface="Calibri"/>
                <a:cs typeface="Segoe UI"/>
              </a:rPr>
              <a:t>Children and young adults with disabilities deserve more than care.</a:t>
            </a:r>
            <a:endParaRPr lang="en-US" sz="1400">
              <a:ea typeface="Calibri"/>
              <a:cs typeface="Calibri"/>
            </a:endParaRPr>
          </a:p>
          <a:p>
            <a:pPr>
              <a:lnSpc>
                <a:spcPct val="90000"/>
              </a:lnSpc>
              <a:buNone/>
            </a:pPr>
            <a:r>
              <a:rPr lang="en-US" sz="1400">
                <a:latin typeface="Segoe UI"/>
                <a:ea typeface="Calibri"/>
                <a:cs typeface="Segoe UI"/>
              </a:rPr>
              <a:t>They deserve opportunities to build friendships, explore interests, participate in their communities, and experience the same joy, purpose, and connection as their peers.</a:t>
            </a:r>
            <a:endParaRPr lang="en-US" sz="1400"/>
          </a:p>
          <a:p>
            <a:pPr>
              <a:lnSpc>
                <a:spcPct val="90000"/>
              </a:lnSpc>
              <a:buNone/>
            </a:pPr>
            <a:endParaRPr lang="en-US" sz="1400">
              <a:latin typeface="Segoe UI"/>
              <a:ea typeface="Calibri"/>
              <a:cs typeface="Segoe UI"/>
            </a:endParaRPr>
          </a:p>
          <a:p>
            <a:pPr>
              <a:lnSpc>
                <a:spcPct val="90000"/>
              </a:lnSpc>
              <a:buNone/>
            </a:pPr>
            <a:r>
              <a:rPr lang="en-US" sz="1400">
                <a:latin typeface="Segoe UI"/>
                <a:ea typeface="Calibri"/>
                <a:cs typeface="Segoe UI"/>
              </a:rPr>
              <a:t>When we focus on socialization, inclusion, community integration, and person-centered support, we create opportunities that extend far beyond the program day and help build a meaningful quality of life.</a:t>
            </a:r>
            <a:endParaRPr lang="en-US" sz="1400">
              <a:ea typeface="Calibri"/>
              <a:cs typeface="Calibri"/>
            </a:endParaRPr>
          </a:p>
          <a:p>
            <a:pPr marL="0" indent="0">
              <a:lnSpc>
                <a:spcPct val="90000"/>
              </a:lnSpc>
              <a:buNone/>
            </a:pPr>
            <a:endParaRPr lang="en-US" sz="1400">
              <a:ea typeface="Calibri"/>
              <a:cs typeface="Calibri"/>
            </a:endParaRPr>
          </a:p>
        </p:txBody>
      </p:sp>
      <p:sp>
        <p:nvSpPr>
          <p:cNvPr id="5" name="Slide Number Placeholder 4">
            <a:extLst>
              <a:ext uri="{FF2B5EF4-FFF2-40B4-BE49-F238E27FC236}">
                <a16:creationId xmlns:a16="http://schemas.microsoft.com/office/drawing/2014/main" id="{5FDBC469-C70F-F130-89EC-F9548A93CD91}"/>
              </a:ext>
            </a:extLst>
          </p:cNvPr>
          <p:cNvSpPr>
            <a:spLocks noGrp="1"/>
          </p:cNvSpPr>
          <p:nvPr>
            <p:ph type="sldNum" sz="quarter" idx="12"/>
          </p:nvPr>
        </p:nvSpPr>
        <p:spPr>
          <a:xfrm>
            <a:off x="11704320" y="6455664"/>
            <a:ext cx="448056" cy="365125"/>
          </a:xfrm>
        </p:spPr>
        <p:txBody>
          <a:bodyPr>
            <a:normAutofit/>
          </a:bodyPr>
          <a:lstStyle/>
          <a:p>
            <a:pPr>
              <a:spcAft>
                <a:spcPts val="600"/>
              </a:spcAft>
            </a:pPr>
            <a:fld id="{BA9B540C-44DA-4F69-89C9-7C84606640D3}" type="slidenum">
              <a:rPr lang="en-US" sz="1100">
                <a:solidFill>
                  <a:schemeClr val="tx1">
                    <a:lumMod val="50000"/>
                    <a:lumOff val="50000"/>
                  </a:schemeClr>
                </a:solidFill>
              </a:rPr>
              <a:pPr>
                <a:spcAft>
                  <a:spcPts val="600"/>
                </a:spcAft>
              </a:pPr>
              <a:t>16</a:t>
            </a:fld>
            <a:endParaRPr lang="en-US" sz="1100">
              <a:solidFill>
                <a:schemeClr val="tx1">
                  <a:lumMod val="50000"/>
                  <a:lumOff val="50000"/>
                </a:schemeClr>
              </a:solidFill>
            </a:endParaRPr>
          </a:p>
        </p:txBody>
      </p:sp>
    </p:spTree>
    <p:extLst>
      <p:ext uri="{BB962C8B-B14F-4D97-AF65-F5344CB8AC3E}">
        <p14:creationId xmlns:p14="http://schemas.microsoft.com/office/powerpoint/2010/main" val="2527351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D64142-4B06-DBB2-1319-4B21FC870D39}"/>
              </a:ext>
            </a:extLst>
          </p:cNvPr>
          <p:cNvSpPr>
            <a:spLocks noGrp="1"/>
          </p:cNvSpPr>
          <p:nvPr>
            <p:ph type="title"/>
          </p:nvPr>
        </p:nvSpPr>
        <p:spPr>
          <a:xfrm>
            <a:off x="5297762" y="329184"/>
            <a:ext cx="6251110" cy="1783080"/>
          </a:xfrm>
        </p:spPr>
        <p:txBody>
          <a:bodyPr anchor="b">
            <a:normAutofit/>
          </a:bodyPr>
          <a:lstStyle/>
          <a:p>
            <a:r>
              <a:rPr lang="en-US" sz="5000">
                <a:ea typeface="Calibri"/>
                <a:cs typeface="Calibri"/>
              </a:rPr>
              <a:t>Thank You</a:t>
            </a:r>
            <a:br>
              <a:rPr lang="en-US" sz="5000">
                <a:ea typeface="Calibri"/>
                <a:cs typeface="Calibri"/>
              </a:rPr>
            </a:br>
            <a:r>
              <a:rPr lang="en-US" sz="5000">
                <a:ea typeface="Calibri"/>
                <a:cs typeface="Calibri"/>
              </a:rPr>
              <a:t>Questions &amp; Discussion</a:t>
            </a:r>
          </a:p>
        </p:txBody>
      </p:sp>
      <p:pic>
        <p:nvPicPr>
          <p:cNvPr id="8" name="Content Placeholder 7">
            <a:extLst>
              <a:ext uri="{FF2B5EF4-FFF2-40B4-BE49-F238E27FC236}">
                <a16:creationId xmlns:a16="http://schemas.microsoft.com/office/drawing/2014/main" id="{0E3A0229-CC6F-8BDB-AB1A-57D7DACD4C0D}"/>
              </a:ext>
            </a:extLst>
          </p:cNvPr>
          <p:cNvPicPr>
            <a:picLocks noChangeAspect="1"/>
          </p:cNvPicPr>
          <p:nvPr/>
        </p:nvPicPr>
        <p:blipFill>
          <a:blip r:embed="rId2"/>
          <a:srcRect l="1155" r="11500"/>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7"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9D492E2-C87C-A1E5-40A0-474733453ABC}"/>
              </a:ext>
            </a:extLst>
          </p:cNvPr>
          <p:cNvSpPr>
            <a:spLocks noGrp="1"/>
          </p:cNvSpPr>
          <p:nvPr>
            <p:ph type="ftr" sz="quarter" idx="11"/>
          </p:nvPr>
        </p:nvSpPr>
        <p:spPr>
          <a:xfrm>
            <a:off x="5297762" y="6356350"/>
            <a:ext cx="4114800" cy="365125"/>
          </a:xfrm>
        </p:spPr>
        <p:txBody>
          <a:bodyPr vert="horz" lIns="91440" tIns="45720" rIns="91440" bIns="45720" rtlCol="0" anchor="ctr">
            <a:noAutofit/>
          </a:bodyPr>
          <a:lstStyle/>
          <a:p>
            <a:pPr>
              <a:lnSpc>
                <a:spcPct val="90000"/>
              </a:lnSpc>
              <a:spcAft>
                <a:spcPts val="600"/>
              </a:spcAft>
            </a:pPr>
            <a:r>
              <a:rPr lang="en-US" sz="1600" b="1" dirty="0">
                <a:latin typeface="Myriad Web"/>
              </a:rPr>
              <a:t>We don't just provide care.</a:t>
            </a:r>
            <a:endParaRPr lang="en-US" sz="1600">
              <a:latin typeface="Myriad Web"/>
            </a:endParaRPr>
          </a:p>
          <a:p>
            <a:pPr>
              <a:lnSpc>
                <a:spcPct val="90000"/>
              </a:lnSpc>
              <a:spcAft>
                <a:spcPts val="600"/>
              </a:spcAft>
            </a:pPr>
            <a:r>
              <a:rPr lang="en-US" sz="1600" b="1" dirty="0">
                <a:latin typeface="Myriad Web"/>
              </a:rPr>
              <a:t>We help create meaningful lives</a:t>
            </a:r>
            <a:endParaRPr lang="en-US" sz="1600">
              <a:latin typeface="Myriad Web"/>
            </a:endParaRPr>
          </a:p>
          <a:p>
            <a:pPr algn="l">
              <a:lnSpc>
                <a:spcPct val="90000"/>
              </a:lnSpc>
              <a:spcAft>
                <a:spcPts val="600"/>
              </a:spcAft>
            </a:pPr>
            <a:endParaRPr lang="en-US" sz="400">
              <a:latin typeface="Myriad Web"/>
            </a:endParaRPr>
          </a:p>
        </p:txBody>
      </p:sp>
      <p:sp>
        <p:nvSpPr>
          <p:cNvPr id="5" name="Slide Number Placeholder 4">
            <a:extLst>
              <a:ext uri="{FF2B5EF4-FFF2-40B4-BE49-F238E27FC236}">
                <a16:creationId xmlns:a16="http://schemas.microsoft.com/office/drawing/2014/main" id="{D49E20C7-0D20-089C-7E6C-84BCAFF979AE}"/>
              </a:ext>
            </a:extLst>
          </p:cNvPr>
          <p:cNvSpPr>
            <a:spLocks noGrp="1"/>
          </p:cNvSpPr>
          <p:nvPr>
            <p:ph type="sldNum" sz="quarter" idx="12"/>
          </p:nvPr>
        </p:nvSpPr>
        <p:spPr>
          <a:xfrm>
            <a:off x="10052978" y="6356350"/>
            <a:ext cx="1300821" cy="365125"/>
          </a:xfrm>
        </p:spPr>
        <p:txBody>
          <a:bodyPr>
            <a:normAutofit/>
          </a:bodyPr>
          <a:lstStyle/>
          <a:p>
            <a:pPr>
              <a:spcAft>
                <a:spcPts val="600"/>
              </a:spcAft>
            </a:pPr>
            <a:fld id="{BA9B540C-44DA-4F69-89C9-7C84606640D3}" type="slidenum">
              <a:rPr lang="en-US" smtClean="0"/>
              <a:pPr>
                <a:spcAft>
                  <a:spcPts val="600"/>
                </a:spcAft>
              </a:pPr>
              <a:t>17</a:t>
            </a:fld>
            <a:endParaRPr lang="en-US"/>
          </a:p>
        </p:txBody>
      </p:sp>
    </p:spTree>
    <p:extLst>
      <p:ext uri="{BB962C8B-B14F-4D97-AF65-F5344CB8AC3E}">
        <p14:creationId xmlns:p14="http://schemas.microsoft.com/office/powerpoint/2010/main" val="968221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5262" name="Rectangle 952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26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236" name="Text Box 4"/>
          <p:cNvSpPr txBox="1">
            <a:spLocks noChangeArrowheads="1"/>
          </p:cNvSpPr>
          <p:nvPr/>
        </p:nvSpPr>
        <p:spPr bwMode="auto">
          <a:xfrm>
            <a:off x="640080" y="2872899"/>
            <a:ext cx="4243589" cy="332066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rmAutofit/>
          </a:bodyPr>
          <a:lstStyle>
            <a:lvl1pPr eaLnBrk="0" hangingPunct="0">
              <a:defRPr sz="2800">
                <a:solidFill>
                  <a:schemeClr val="tx2"/>
                </a:solidFill>
                <a:latin typeface="Myriad Web" pitchFamily="34" charset="0"/>
              </a:defRPr>
            </a:lvl1pPr>
            <a:lvl2pPr marL="742950" indent="-285750" eaLnBrk="0" hangingPunct="0">
              <a:defRPr sz="2800">
                <a:solidFill>
                  <a:schemeClr val="tx2"/>
                </a:solidFill>
                <a:latin typeface="Myriad Web" pitchFamily="34" charset="0"/>
              </a:defRPr>
            </a:lvl2pPr>
            <a:lvl3pPr marL="1143000" indent="-228600" eaLnBrk="0" hangingPunct="0">
              <a:defRPr sz="2800">
                <a:solidFill>
                  <a:schemeClr val="tx2"/>
                </a:solidFill>
                <a:latin typeface="Myriad Web" pitchFamily="34" charset="0"/>
              </a:defRPr>
            </a:lvl3pPr>
            <a:lvl4pPr marL="1600200" indent="-228600" eaLnBrk="0" hangingPunct="0">
              <a:defRPr sz="2800">
                <a:solidFill>
                  <a:schemeClr val="tx2"/>
                </a:solidFill>
                <a:latin typeface="Myriad Web" pitchFamily="34" charset="0"/>
              </a:defRPr>
            </a:lvl4pPr>
            <a:lvl5pPr marL="2057400" indent="-228600" eaLnBrk="0" hangingPunct="0">
              <a:defRPr sz="2800">
                <a:solidFill>
                  <a:schemeClr val="tx2"/>
                </a:solidFill>
                <a:latin typeface="Myriad Web" pitchFamily="34" charset="0"/>
              </a:defRPr>
            </a:lvl5pPr>
            <a:lvl6pPr marL="2514600" indent="-228600" algn="r" eaLnBrk="0" fontAlgn="base" hangingPunct="0">
              <a:spcBef>
                <a:spcPct val="0"/>
              </a:spcBef>
              <a:spcAft>
                <a:spcPct val="0"/>
              </a:spcAft>
              <a:defRPr sz="2800">
                <a:solidFill>
                  <a:schemeClr val="tx2"/>
                </a:solidFill>
                <a:latin typeface="Myriad Web" pitchFamily="34" charset="0"/>
              </a:defRPr>
            </a:lvl6pPr>
            <a:lvl7pPr marL="2971800" indent="-228600" algn="r" eaLnBrk="0" fontAlgn="base" hangingPunct="0">
              <a:spcBef>
                <a:spcPct val="0"/>
              </a:spcBef>
              <a:spcAft>
                <a:spcPct val="0"/>
              </a:spcAft>
              <a:defRPr sz="2800">
                <a:solidFill>
                  <a:schemeClr val="tx2"/>
                </a:solidFill>
                <a:latin typeface="Myriad Web" pitchFamily="34" charset="0"/>
              </a:defRPr>
            </a:lvl7pPr>
            <a:lvl8pPr marL="3429000" indent="-228600" algn="r" eaLnBrk="0" fontAlgn="base" hangingPunct="0">
              <a:spcBef>
                <a:spcPct val="0"/>
              </a:spcBef>
              <a:spcAft>
                <a:spcPct val="0"/>
              </a:spcAft>
              <a:defRPr sz="2800">
                <a:solidFill>
                  <a:schemeClr val="tx2"/>
                </a:solidFill>
                <a:latin typeface="Myriad Web" pitchFamily="34" charset="0"/>
              </a:defRPr>
            </a:lvl8pPr>
            <a:lvl9pPr marL="3886200" indent="-228600" algn="r" eaLnBrk="0" fontAlgn="base" hangingPunct="0">
              <a:spcBef>
                <a:spcPct val="0"/>
              </a:spcBef>
              <a:spcAft>
                <a:spcPct val="0"/>
              </a:spcAft>
              <a:defRPr sz="2800">
                <a:solidFill>
                  <a:schemeClr val="tx2"/>
                </a:solidFill>
                <a:latin typeface="Myriad Web" pitchFamily="34" charset="0"/>
              </a:defRPr>
            </a:lvl9pPr>
          </a:lstStyle>
          <a:p>
            <a:pPr indent="-228600" algn="l" eaLnBrk="1" hangingPunct="1">
              <a:lnSpc>
                <a:spcPct val="90000"/>
              </a:lnSpc>
              <a:spcAft>
                <a:spcPts val="600"/>
              </a:spcAft>
              <a:buFont typeface="Arial" panose="020B0604020202020204" pitchFamily="34" charset="0"/>
              <a:buChar char="•"/>
            </a:pPr>
            <a:r>
              <a:rPr lang="en-US" altLang="en-US" sz="2200" dirty="0">
                <a:solidFill>
                  <a:schemeClr val="tx1"/>
                </a:solidFill>
                <a:latin typeface="+mn-lt"/>
              </a:rPr>
              <a:t>Jillian Quinn </a:t>
            </a:r>
            <a:endParaRPr lang="en-US" sz="2200" dirty="0">
              <a:solidFill>
                <a:schemeClr val="tx1"/>
              </a:solidFill>
              <a:latin typeface="+mn-lt"/>
            </a:endParaRPr>
          </a:p>
          <a:p>
            <a:pPr indent="-228600" algn="l" eaLnBrk="1" hangingPunct="1">
              <a:lnSpc>
                <a:spcPct val="90000"/>
              </a:lnSpc>
              <a:spcAft>
                <a:spcPts val="600"/>
              </a:spcAft>
              <a:buFont typeface="Arial" panose="020B0604020202020204" pitchFamily="34" charset="0"/>
              <a:buChar char="•"/>
            </a:pPr>
            <a:r>
              <a:rPr lang="en-US" altLang="en-US" sz="2200" dirty="0">
                <a:solidFill>
                  <a:schemeClr val="tx1"/>
                </a:solidFill>
                <a:latin typeface="+mn-lt"/>
              </a:rPr>
              <a:t>718-281-8508 </a:t>
            </a:r>
          </a:p>
          <a:p>
            <a:pPr algn="l">
              <a:lnSpc>
                <a:spcPct val="90000"/>
              </a:lnSpc>
              <a:spcAft>
                <a:spcPts val="600"/>
              </a:spcAft>
            </a:pPr>
            <a:r>
              <a:rPr lang="en-US" altLang="en-US" sz="2200" dirty="0">
                <a:solidFill>
                  <a:schemeClr val="tx1"/>
                </a:solidFill>
                <a:latin typeface="+mn-lt"/>
                <a:sym typeface="Wingdings 2" pitchFamily="18" charset="2"/>
              </a:rPr>
              <a:t></a:t>
            </a:r>
            <a:r>
              <a:rPr lang="en-US" altLang="en-US" sz="2200" dirty="0">
                <a:solidFill>
                  <a:schemeClr val="tx1"/>
                </a:solidFill>
                <a:latin typeface="+mn-lt"/>
              </a:rPr>
              <a:t>  JQuinn@stmaryskids.org  </a:t>
            </a:r>
            <a:endParaRPr lang="en-US" dirty="0">
              <a:solidFill>
                <a:schemeClr val="tx1"/>
              </a:solidFill>
            </a:endParaRPr>
          </a:p>
          <a:p>
            <a:pPr indent="-228600" algn="l" eaLnBrk="1" hangingPunct="1">
              <a:lnSpc>
                <a:spcPct val="90000"/>
              </a:lnSpc>
              <a:spcAft>
                <a:spcPts val="600"/>
              </a:spcAft>
              <a:buFont typeface="Arial" panose="020B0604020202020204" pitchFamily="34" charset="0"/>
              <a:buChar char="•"/>
            </a:pPr>
            <a:r>
              <a:rPr lang="en-US" altLang="en-US" sz="2200" dirty="0">
                <a:solidFill>
                  <a:schemeClr val="tx1"/>
                </a:solidFill>
                <a:latin typeface="+mn-lt"/>
              </a:rPr>
              <a:t>www.stmaryskids.org</a:t>
            </a:r>
            <a:endParaRPr lang="en-US" altLang="en-US" sz="2200" dirty="0">
              <a:solidFill>
                <a:schemeClr val="tx1"/>
              </a:solidFill>
              <a:latin typeface="+mn-lt"/>
              <a:ea typeface="Calibri"/>
              <a:cs typeface="Calibri"/>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l="3236" r="323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Footer Placeholder 1">
            <a:extLst>
              <a:ext uri="{FF2B5EF4-FFF2-40B4-BE49-F238E27FC236}">
                <a16:creationId xmlns:a16="http://schemas.microsoft.com/office/drawing/2014/main" id="{F1631399-17E3-3716-0F56-9A255143EE70}"/>
              </a:ext>
            </a:extLst>
          </p:cNvPr>
          <p:cNvSpPr>
            <a:spLocks noGrp="1"/>
          </p:cNvSpPr>
          <p:nvPr>
            <p:ph type="ftr" sz="quarter" idx="11"/>
          </p:nvPr>
        </p:nvSpPr>
        <p:spPr>
          <a:xfrm>
            <a:off x="6248400" y="6356350"/>
            <a:ext cx="4114800" cy="365125"/>
          </a:xfrm>
        </p:spPr>
        <p:txBody>
          <a:bodyPr vert="horz" lIns="91440" tIns="45720" rIns="91440" bIns="45720" rtlCol="0" anchor="ctr">
            <a:normAutofit/>
          </a:bodyPr>
          <a:lstStyle/>
          <a:p>
            <a:pPr algn="l" fontAlgn="auto">
              <a:lnSpc>
                <a:spcPct val="90000"/>
              </a:lnSpc>
              <a:spcBef>
                <a:spcPts val="0"/>
              </a:spcBef>
              <a:spcAft>
                <a:spcPts val="600"/>
              </a:spcAft>
              <a:defRPr/>
            </a:pPr>
            <a:r>
              <a:rPr lang="en-US" sz="600" kern="1200">
                <a:solidFill>
                  <a:srgbClr val="FFFFFF"/>
                </a:solidFill>
                <a:latin typeface="Calibri" panose="020F0502020204030204"/>
                <a:ea typeface="+mn-ea"/>
                <a:cs typeface="+mn-cs"/>
              </a:rPr>
              <a:t>© [YEAR] ST. MARY’S HEALTHCARE SYSTEM FOR CHILDREN, INC. All rights reserved. This material is proprietary to St. Mary’s Healthcare System for Children, Inc. (including all subsidiaries and controlled affiliates) and may not be reproduced or redistributed without permission.</a:t>
            </a:r>
          </a:p>
        </p:txBody>
      </p:sp>
      <p:sp>
        <p:nvSpPr>
          <p:cNvPr id="4" name="Slide Number Placeholder 3">
            <a:extLst>
              <a:ext uri="{FF2B5EF4-FFF2-40B4-BE49-F238E27FC236}">
                <a16:creationId xmlns:a16="http://schemas.microsoft.com/office/drawing/2014/main" id="{59B2AED0-FB2F-7AAF-1863-61CDC808DD44}"/>
              </a:ext>
            </a:extLst>
          </p:cNvPr>
          <p:cNvSpPr>
            <a:spLocks noGrp="1"/>
          </p:cNvSpPr>
          <p:nvPr>
            <p:ph type="sldNum" sz="quarter" idx="12"/>
          </p:nvPr>
        </p:nvSpPr>
        <p:spPr>
          <a:xfrm>
            <a:off x="10439400" y="6356350"/>
            <a:ext cx="914400" cy="365125"/>
          </a:xfrm>
        </p:spPr>
        <p:txBody>
          <a:bodyPr vert="horz" lIns="91440" tIns="45720" rIns="91440" bIns="45720" rtlCol="0" anchor="ctr">
            <a:normAutofit/>
          </a:bodyPr>
          <a:lstStyle/>
          <a:p>
            <a:pPr fontAlgn="auto">
              <a:spcBef>
                <a:spcPts val="0"/>
              </a:spcBef>
              <a:spcAft>
                <a:spcPts val="600"/>
              </a:spcAft>
              <a:defRPr/>
            </a:pPr>
            <a:fld id="{BA9B540C-44DA-4F69-89C9-7C84606640D3}" type="slidenum">
              <a:rPr lang="en-US">
                <a:solidFill>
                  <a:srgbClr val="FFFFFF"/>
                </a:solidFill>
                <a:latin typeface="Calibri" panose="020F0502020204030204"/>
              </a:rPr>
              <a:pPr fontAlgn="auto">
                <a:spcBef>
                  <a:spcPts val="0"/>
                </a:spcBef>
                <a:spcAft>
                  <a:spcPts val="600"/>
                </a:spcAft>
                <a:defRPr/>
              </a:pPr>
              <a:t>18</a:t>
            </a:fld>
            <a:endParaRPr lang="en-US">
              <a:solidFill>
                <a:srgbClr val="FFFFFF"/>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95236"/>
                                        </p:tgtEl>
                                        <p:attrNameLst>
                                          <p:attrName>style.visibility</p:attrName>
                                        </p:attrNameLst>
                                      </p:cBhvr>
                                      <p:to>
                                        <p:strVal val="visible"/>
                                      </p:to>
                                    </p:set>
                                    <p:animEffect transition="in" filter="fade">
                                      <p:cBhvr>
                                        <p:cTn id="7" dur="1000"/>
                                        <p:tgtEl>
                                          <p:spTgt spid="95236"/>
                                        </p:tgtEl>
                                      </p:cBhvr>
                                    </p:animEffect>
                                  </p:childTnLst>
                                </p:cTn>
                              </p:par>
                            </p:childTnLst>
                          </p:cTn>
                        </p:par>
                        <p:par>
                          <p:cTn id="8" fill="hold" nodeType="afterGroup">
                            <p:stCondLst>
                              <p:cond delay="1500"/>
                            </p:stCondLst>
                            <p:childTnLst>
                              <p:par>
                                <p:cTn id="9" presetID="1" presetClass="entr" presetSubtype="0" fill="hold" grpId="1" nodeType="afterEffect">
                                  <p:stCondLst>
                                    <p:cond delay="500"/>
                                  </p:stCondLst>
                                  <p:childTnLst>
                                    <p:set>
                                      <p:cBhvr>
                                        <p:cTn id="10" dur="1" fill="hold">
                                          <p:stCondLst>
                                            <p:cond delay="0"/>
                                          </p:stCondLst>
                                        </p:cTn>
                                        <p:tgtEl>
                                          <p:spTgt spid="95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6" grpId="0"/>
      <p:bldP spid="95236" grpId="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20b9f3e-aa64-4a55-a976-a149c221660f" xsi:nil="true"/>
    <lcf76f155ced4ddcb4097134ff3c332f xmlns="b3fb61b3-af20-4f2d-8366-fcce5dd0e51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ADF8E1CAECA048B7064CA4042733B6" ma:contentTypeVersion="12" ma:contentTypeDescription="Create a new document." ma:contentTypeScope="" ma:versionID="61651304f7f887c76ce3ce79e34548c1">
  <xsd:schema xmlns:xsd="http://www.w3.org/2001/XMLSchema" xmlns:xs="http://www.w3.org/2001/XMLSchema" xmlns:p="http://schemas.microsoft.com/office/2006/metadata/properties" xmlns:ns2="b3fb61b3-af20-4f2d-8366-fcce5dd0e515" xmlns:ns3="320b9f3e-aa64-4a55-a976-a149c221660f" targetNamespace="http://schemas.microsoft.com/office/2006/metadata/properties" ma:root="true" ma:fieldsID="c96cff5eaec95f29aa50df46987ff7db" ns2:_="" ns3:_="">
    <xsd:import namespace="b3fb61b3-af20-4f2d-8366-fcce5dd0e515"/>
    <xsd:import namespace="320b9f3e-aa64-4a55-a976-a149c22166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b61b3-af20-4f2d-8366-fcce5dd0e5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977924-7c32-44b8-9273-7ba7699abd43"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0b9f3e-aa64-4a55-a976-a149c221660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95a81f5-d973-43c5-a481-730623c89879}" ma:internalName="TaxCatchAll" ma:showField="CatchAllData" ma:web="320b9f3e-aa64-4a55-a976-a149c22166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A9152E-6F89-4B5C-8133-F75D7677B93E}">
  <ds:schemaRefs>
    <ds:schemaRef ds:uri="http://schemas.microsoft.com/sharepoint/v3/contenttype/forms"/>
  </ds:schemaRefs>
</ds:datastoreItem>
</file>

<file path=customXml/itemProps2.xml><?xml version="1.0" encoding="utf-8"?>
<ds:datastoreItem xmlns:ds="http://schemas.openxmlformats.org/officeDocument/2006/customXml" ds:itemID="{D429409F-406B-453D-8123-2478E6BE4D5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4103814-9612-433B-A1CD-4624B8572D23}"/>
</file>

<file path=docProps/app.xml><?xml version="1.0" encoding="utf-8"?>
<Properties xmlns="http://schemas.openxmlformats.org/officeDocument/2006/extended-properties" xmlns:vt="http://schemas.openxmlformats.org/officeDocument/2006/docPropsVTypes">
  <Template/>
  <TotalTime>2771</TotalTime>
  <Words>2383</Words>
  <Application>Microsoft Office PowerPoint</Application>
  <PresentationFormat>Widescreen</PresentationFormat>
  <Paragraphs>309</Paragraphs>
  <Slides>18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Arial,Sans-Serif</vt:lpstr>
      <vt:lpstr>Calibri</vt:lpstr>
      <vt:lpstr>Courier New</vt:lpstr>
      <vt:lpstr>Myriad Web</vt:lpstr>
      <vt:lpstr>Segoe UI</vt:lpstr>
      <vt:lpstr>Office Theme</vt:lpstr>
      <vt:lpstr>    Socialization and Community Connection Through the MDHC program </vt:lpstr>
      <vt:lpstr>Who we are</vt:lpstr>
      <vt:lpstr>Participant Population </vt:lpstr>
      <vt:lpstr>A Comprehensive Bundled Approach to Care </vt:lpstr>
      <vt:lpstr>Why a Medical-Model Afterschool Program Matters </vt:lpstr>
      <vt:lpstr>Building Meaningful Days </vt:lpstr>
      <vt:lpstr>Social Connection and Belonging</vt:lpstr>
      <vt:lpstr>Supporting Families</vt:lpstr>
      <vt:lpstr>Creating an Inclusive Social Environment </vt:lpstr>
      <vt:lpstr>Living Life Beyond Our walls </vt:lpstr>
      <vt:lpstr>Why Community Integration is Important: </vt:lpstr>
      <vt:lpstr>From the Activity Room To the Community</vt:lpstr>
      <vt:lpstr>Fun with Purpose  Afterschool activities should be enjoyable, age-appropriate and connected to the participants' interests &amp; needs. </vt:lpstr>
      <vt:lpstr>Choosing the Right Program</vt:lpstr>
      <vt:lpstr>Building a Life Beyond School </vt:lpstr>
      <vt:lpstr>More Than a Program</vt:lpstr>
      <vt:lpstr>Thank You Questions &amp; Discussion</vt:lpstr>
      <vt:lpstr>PowerPoint Presentation</vt:lpstr>
    </vt:vector>
  </TitlesOfParts>
  <Company>St. Mary's Healthcare System for Children,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Leslie</dc:creator>
  <cp:lastModifiedBy>Speller, Nancy</cp:lastModifiedBy>
  <cp:revision>864</cp:revision>
  <dcterms:created xsi:type="dcterms:W3CDTF">2015-06-15T15:25:53Z</dcterms:created>
  <dcterms:modified xsi:type="dcterms:W3CDTF">2026-10-23T19:25:12Z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0x010100ADADF8E1CAECA048B7064CA4042733B6</vt:lpwstr>
  </property>
  <property fmtid="{D5CDD505-2E9C-101B-9397-08002B2CF9AE}" pid="3" name="Order">
    <vt:r8>100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MediaServiceImageTags">
    <vt:lpwstr/>
  </property>
</Properties>
</file>