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ppt/slides/slide18.xml" ContentType="application/vnd.openxmlformats-officedocument.presentationml.slide+xml"/>
  <Override PartName="/docProps/core.xml" ContentType="application/vnd.openxmlformats-package.core-properties+xml"/>
  <Override PartName="/ppt/notesSlides/notesSlide4.xml" ContentType="application/vnd.openxmlformats-officedocument.presentationml.notesSlide+xml"/>
  <Override PartName="/ppt/slides/slide2.xml" ContentType="application/vnd.openxmlformats-officedocument.presentationml.slide+xml"/>
  <Override PartName="/ppt/diagrams/data1.xml" ContentType="application/vnd.openxmlformats-officedocument.drawingml.diagramData+xml"/>
  <Override PartName="/ppt/diagrams/colors1.xml" ContentType="application/vnd.openxmlformats-officedocument.drawingml.diagramColors+xml"/>
  <Override PartName="/ppt/diagrams/colors2.xml" ContentType="application/vnd.openxmlformats-officedocument.drawingml.diagramColors+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Slides/notesSlide3.xml" ContentType="application/vnd.openxmlformats-officedocument.presentationml.notesSlide+xml"/>
  <Override PartName="/ppt/slides/slide5.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s/slide16.xml" ContentType="application/vnd.openxmlformats-officedocument.presentationml.slide+xml"/>
  <Override PartName="/ppt/slideMasters/slideMaster1.xml" ContentType="application/vnd.openxmlformats-officedocument.presentationml.slideMaster+xml"/>
  <Override PartName="/ppt/slides/slide6.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68" r:id="rId3"/>
    <p:sldId id="257" r:id="rId4"/>
    <p:sldId id="258" r:id="rId5"/>
    <p:sldId id="276" r:id="rId6"/>
    <p:sldId id="259" r:id="rId7"/>
    <p:sldId id="277" r:id="rId8"/>
    <p:sldId id="279" r:id="rId9"/>
    <p:sldId id="278" r:id="rId10"/>
    <p:sldId id="273" r:id="rId11"/>
    <p:sldId id="274" r:id="rId12"/>
    <p:sldId id="280" r:id="rId13"/>
    <p:sldId id="261" r:id="rId14"/>
    <p:sldId id="260" r:id="rId15"/>
    <p:sldId id="281" r:id="rId16"/>
    <p:sldId id="263" r:id="rId17"/>
    <p:sldId id="265" r:id="rId18"/>
    <p:sldId id="267" r:id="rId19"/>
    <p:sldId id="282"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6F1F4B-99C3-41E1-9B2A-42F8138D1B55}" type="doc">
      <dgm:prSet loTypeId="urn:microsoft.com/office/officeart/2005/8/layout/vList2" loCatId="list" qsTypeId="urn:microsoft.com/office/officeart/2005/8/quickstyle/simple1#2" qsCatId="simple" csTypeId="urn:microsoft.com/office/officeart/2005/8/colors/accent1_2#2" csCatId="accent1"/>
      <dgm:spPr/>
      <dgm:t>
        <a:bodyPr/>
        <a:lstStyle/>
        <a:p>
          <a:endParaRPr lang="en-US"/>
        </a:p>
      </dgm:t>
    </dgm:pt>
    <dgm:pt modelId="{D1DF941F-0079-416F-B0F0-2B043B0C8892}">
      <dgm:prSet/>
      <dgm:spPr/>
      <dgm:t>
        <a:bodyPr/>
        <a:lstStyle/>
        <a:p>
          <a:r>
            <a:rPr lang="en-US" b="1"/>
            <a:t>The Individuals with Disabilities Education Act (IDEA): </a:t>
          </a:r>
          <a:r>
            <a:rPr lang="en-US"/>
            <a:t>is a law that makes available a free appropriate public education to eligible children with disabilities throughout the nation and ensures special education and related services to those children.</a:t>
          </a:r>
        </a:p>
      </dgm:t>
    </dgm:pt>
    <dgm:pt modelId="{B4AF308D-86A3-497E-A6B2-2CE2C52D19FF}" type="parTrans" cxnId="{B0E6BAB2-BA19-409B-AE93-35D3A3829CC5}">
      <dgm:prSet/>
      <dgm:spPr/>
      <dgm:t>
        <a:bodyPr/>
        <a:lstStyle/>
        <a:p>
          <a:endParaRPr lang="en-US"/>
        </a:p>
      </dgm:t>
    </dgm:pt>
    <dgm:pt modelId="{11E31893-18BB-4AAA-A567-69C8C056274A}" type="sibTrans" cxnId="{B0E6BAB2-BA19-409B-AE93-35D3A3829CC5}">
      <dgm:prSet/>
      <dgm:spPr/>
      <dgm:t>
        <a:bodyPr/>
        <a:lstStyle/>
        <a:p>
          <a:endParaRPr lang="en-US"/>
        </a:p>
      </dgm:t>
    </dgm:pt>
    <dgm:pt modelId="{944CA1E4-121B-4746-AE3E-1777B08737E0}">
      <dgm:prSet/>
      <dgm:spPr/>
      <dgm:t>
        <a:bodyPr/>
        <a:lstStyle/>
        <a:p>
          <a:r>
            <a:rPr lang="en-US"/>
            <a:t>The IDEA governs how states and public agencies provide early intervention, special education, and related services to millions of eligible infants, toddlers, children, and youth with disabilities.</a:t>
          </a:r>
        </a:p>
      </dgm:t>
    </dgm:pt>
    <dgm:pt modelId="{E80C2A64-50F1-4ED7-8BA4-294A664B5BD2}" type="parTrans" cxnId="{824126F2-55F6-4532-A546-DBD485EFA092}">
      <dgm:prSet/>
      <dgm:spPr/>
      <dgm:t>
        <a:bodyPr/>
        <a:lstStyle/>
        <a:p>
          <a:endParaRPr lang="en-US"/>
        </a:p>
      </dgm:t>
    </dgm:pt>
    <dgm:pt modelId="{403E3AC3-C6E9-41E7-B9F5-FA7CA1D5DE61}" type="sibTrans" cxnId="{824126F2-55F6-4532-A546-DBD485EFA092}">
      <dgm:prSet/>
      <dgm:spPr/>
      <dgm:t>
        <a:bodyPr/>
        <a:lstStyle/>
        <a:p>
          <a:endParaRPr lang="en-US"/>
        </a:p>
      </dgm:t>
    </dgm:pt>
    <dgm:pt modelId="{CC090B72-D890-4BF7-A32D-215DCE1A515F}" type="pres">
      <dgm:prSet presAssocID="{296F1F4B-99C3-41E1-9B2A-42F8138D1B55}" presName="linear" presStyleCnt="0">
        <dgm:presLayoutVars>
          <dgm:animLvl val="lvl"/>
          <dgm:resizeHandles val="exact"/>
        </dgm:presLayoutVars>
      </dgm:prSet>
      <dgm:spPr/>
    </dgm:pt>
    <dgm:pt modelId="{E1C2282C-F137-48EF-A2E9-01521DCE915F}" type="pres">
      <dgm:prSet presAssocID="{D1DF941F-0079-416F-B0F0-2B043B0C8892}" presName="parentText" presStyleLbl="node1" presStyleIdx="0" presStyleCnt="2">
        <dgm:presLayoutVars>
          <dgm:chMax val="0"/>
          <dgm:bulletEnabled val="1"/>
        </dgm:presLayoutVars>
      </dgm:prSet>
      <dgm:spPr/>
    </dgm:pt>
    <dgm:pt modelId="{BF1FC5AC-E43D-4459-A47A-1964450AA585}" type="pres">
      <dgm:prSet presAssocID="{11E31893-18BB-4AAA-A567-69C8C056274A}" presName="spacer" presStyleCnt="0"/>
      <dgm:spPr/>
    </dgm:pt>
    <dgm:pt modelId="{7A3D1684-6C9A-446D-95B6-B240C221C07B}" type="pres">
      <dgm:prSet presAssocID="{944CA1E4-121B-4746-AE3E-1777B08737E0}" presName="parentText" presStyleLbl="node1" presStyleIdx="1" presStyleCnt="2">
        <dgm:presLayoutVars>
          <dgm:chMax val="0"/>
          <dgm:bulletEnabled val="1"/>
        </dgm:presLayoutVars>
      </dgm:prSet>
      <dgm:spPr/>
    </dgm:pt>
  </dgm:ptLst>
  <dgm:cxnLst>
    <dgm:cxn modelId="{B0E6BAB2-BA19-409B-AE93-35D3A3829CC5}" srcId="{296F1F4B-99C3-41E1-9B2A-42F8138D1B55}" destId="{D1DF941F-0079-416F-B0F0-2B043B0C8892}" srcOrd="0" destOrd="0" parTransId="{B4AF308D-86A3-497E-A6B2-2CE2C52D19FF}" sibTransId="{11E31893-18BB-4AAA-A567-69C8C056274A}"/>
    <dgm:cxn modelId="{2DCB2FD1-625E-428B-BB46-68C65E823C56}" type="presOf" srcId="{D1DF941F-0079-416F-B0F0-2B043B0C8892}" destId="{E1C2282C-F137-48EF-A2E9-01521DCE915F}" srcOrd="0" destOrd="0" presId="urn:microsoft.com/office/officeart/2005/8/layout/vList2"/>
    <dgm:cxn modelId="{824126F2-55F6-4532-A546-DBD485EFA092}" srcId="{296F1F4B-99C3-41E1-9B2A-42F8138D1B55}" destId="{944CA1E4-121B-4746-AE3E-1777B08737E0}" srcOrd="1" destOrd="0" parTransId="{E80C2A64-50F1-4ED7-8BA4-294A664B5BD2}" sibTransId="{403E3AC3-C6E9-41E7-B9F5-FA7CA1D5DE61}"/>
    <dgm:cxn modelId="{D5B361F4-3922-42AD-860D-C8352ED31136}" type="presOf" srcId="{944CA1E4-121B-4746-AE3E-1777B08737E0}" destId="{7A3D1684-6C9A-446D-95B6-B240C221C07B}" srcOrd="0" destOrd="0" presId="urn:microsoft.com/office/officeart/2005/8/layout/vList2"/>
    <dgm:cxn modelId="{7A56BAFB-073D-4076-BFC2-BA65C8D3D69B}" type="presOf" srcId="{296F1F4B-99C3-41E1-9B2A-42F8138D1B55}" destId="{CC090B72-D890-4BF7-A32D-215DCE1A515F}" srcOrd="0" destOrd="0" presId="urn:microsoft.com/office/officeart/2005/8/layout/vList2"/>
    <dgm:cxn modelId="{3D973699-7591-42FB-B98B-EECA89AB1480}" type="presParOf" srcId="{CC090B72-D890-4BF7-A32D-215DCE1A515F}" destId="{E1C2282C-F137-48EF-A2E9-01521DCE915F}" srcOrd="0" destOrd="0" presId="urn:microsoft.com/office/officeart/2005/8/layout/vList2"/>
    <dgm:cxn modelId="{08B7F272-C30C-4DA4-A024-D27354D115AA}" type="presParOf" srcId="{CC090B72-D890-4BF7-A32D-215DCE1A515F}" destId="{BF1FC5AC-E43D-4459-A47A-1964450AA585}" srcOrd="1" destOrd="0" presId="urn:microsoft.com/office/officeart/2005/8/layout/vList2"/>
    <dgm:cxn modelId="{8DB5113B-A980-4137-B9BF-E0C512AEBF8B}" type="presParOf" srcId="{CC090B72-D890-4BF7-A32D-215DCE1A515F}" destId="{7A3D1684-6C9A-446D-95B6-B240C221C07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2176C2-6027-4FD7-AC3E-3B8391FC6F80}" type="doc">
      <dgm:prSet loTypeId="urn:microsoft.com/office/officeart/2016/7/layout/RepeatingBendingProcessNew" loCatId="process" qsTypeId="urn:microsoft.com/office/officeart/2005/8/quickstyle/simple1#43" qsCatId="simple" csTypeId="urn:microsoft.com/office/officeart/2005/8/colors/colorful1#6" csCatId="colorful"/>
      <dgm:spPr/>
      <dgm:t>
        <a:bodyPr/>
        <a:lstStyle/>
        <a:p>
          <a:endParaRPr lang="en-US"/>
        </a:p>
      </dgm:t>
    </dgm:pt>
    <dgm:pt modelId="{0066EE80-0008-4C65-852D-CB1605EAA4E7}">
      <dgm:prSet/>
      <dgm:spPr/>
      <dgm:t>
        <a:bodyPr/>
        <a:lstStyle/>
        <a:p>
          <a:r>
            <a:rPr lang="en-US"/>
            <a:t>Special education is a right protected under IDEA, ensuring eligible students receive a Free Appropriate Public Education (FAPE).</a:t>
          </a:r>
        </a:p>
      </dgm:t>
    </dgm:pt>
    <dgm:pt modelId="{36B99934-BAFB-4288-A84D-9CDAFEAE70C7}" type="parTrans" cxnId="{9E8AB520-7224-4985-87F0-F5035631F07F}">
      <dgm:prSet/>
      <dgm:spPr/>
      <dgm:t>
        <a:bodyPr/>
        <a:lstStyle/>
        <a:p>
          <a:endParaRPr lang="en-US"/>
        </a:p>
      </dgm:t>
    </dgm:pt>
    <dgm:pt modelId="{BD1F02D8-5729-4AAD-B666-46FAFBBE4FA7}" type="sibTrans" cxnId="{9E8AB520-7224-4985-87F0-F5035631F07F}">
      <dgm:prSet/>
      <dgm:spPr/>
      <dgm:t>
        <a:bodyPr/>
        <a:lstStyle/>
        <a:p>
          <a:endParaRPr lang="en-US"/>
        </a:p>
      </dgm:t>
    </dgm:pt>
    <dgm:pt modelId="{533701D0-B2E3-4A9D-879C-4902CC401E27}">
      <dgm:prSet/>
      <dgm:spPr/>
      <dgm:t>
        <a:bodyPr/>
        <a:lstStyle/>
        <a:p>
          <a:r>
            <a:rPr lang="en-US"/>
            <a:t>Parents are essential members of the IEP team and play a critical role in decision-making throughout the process.</a:t>
          </a:r>
        </a:p>
      </dgm:t>
    </dgm:pt>
    <dgm:pt modelId="{6BA32891-793F-4B2A-B872-8F3AD294DB85}" type="parTrans" cxnId="{0802F5B3-B04F-4D93-8646-EE42DF36CA68}">
      <dgm:prSet/>
      <dgm:spPr/>
      <dgm:t>
        <a:bodyPr/>
        <a:lstStyle/>
        <a:p>
          <a:endParaRPr lang="en-US"/>
        </a:p>
      </dgm:t>
    </dgm:pt>
    <dgm:pt modelId="{19807D0A-63DC-4D4B-84E6-66253D2147BB}" type="sibTrans" cxnId="{0802F5B3-B04F-4D93-8646-EE42DF36CA68}">
      <dgm:prSet/>
      <dgm:spPr/>
      <dgm:t>
        <a:bodyPr/>
        <a:lstStyle/>
        <a:p>
          <a:endParaRPr lang="en-US"/>
        </a:p>
      </dgm:t>
    </dgm:pt>
    <dgm:pt modelId="{73D43CA0-4A99-4D96-BB83-29C8704FA14D}">
      <dgm:prSet/>
      <dgm:spPr/>
      <dgm:t>
        <a:bodyPr/>
        <a:lstStyle/>
        <a:p>
          <a:r>
            <a:rPr lang="en-US"/>
            <a:t>Understanding the referral, evaluation, eligibility, and IEP development process helps families advocate effectively for their children. </a:t>
          </a:r>
        </a:p>
      </dgm:t>
    </dgm:pt>
    <dgm:pt modelId="{AF397C0C-7024-4841-8DE1-0297E4F0F6AD}" type="parTrans" cxnId="{901D6E73-591F-49E8-AB26-CE75273C39B1}">
      <dgm:prSet/>
      <dgm:spPr/>
      <dgm:t>
        <a:bodyPr/>
        <a:lstStyle/>
        <a:p>
          <a:endParaRPr lang="en-US"/>
        </a:p>
      </dgm:t>
    </dgm:pt>
    <dgm:pt modelId="{2BE63961-6638-4258-9309-9FEDA683BED6}" type="sibTrans" cxnId="{901D6E73-591F-49E8-AB26-CE75273C39B1}">
      <dgm:prSet/>
      <dgm:spPr/>
      <dgm:t>
        <a:bodyPr/>
        <a:lstStyle/>
        <a:p>
          <a:endParaRPr lang="en-US"/>
        </a:p>
      </dgm:t>
    </dgm:pt>
    <dgm:pt modelId="{E8FAAB6F-8F71-4D0F-84F0-E8F0F202B95C}">
      <dgm:prSet/>
      <dgm:spPr/>
      <dgm:t>
        <a:bodyPr/>
        <a:lstStyle/>
        <a:p>
          <a:r>
            <a:rPr lang="en-US"/>
            <a:t>Evaluations identify a child's strengths, needs, and supports required for educational success. </a:t>
          </a:r>
        </a:p>
      </dgm:t>
    </dgm:pt>
    <dgm:pt modelId="{1E04D8CE-4000-4823-9589-E6506D4F8C8A}" type="parTrans" cxnId="{BC467C5D-1724-400F-B6DA-A2C497208DD8}">
      <dgm:prSet/>
      <dgm:spPr/>
      <dgm:t>
        <a:bodyPr/>
        <a:lstStyle/>
        <a:p>
          <a:endParaRPr lang="en-US"/>
        </a:p>
      </dgm:t>
    </dgm:pt>
    <dgm:pt modelId="{EE7209ED-30F5-480F-AE14-E41A90A0F16F}" type="sibTrans" cxnId="{BC467C5D-1724-400F-B6DA-A2C497208DD8}">
      <dgm:prSet/>
      <dgm:spPr/>
      <dgm:t>
        <a:bodyPr/>
        <a:lstStyle/>
        <a:p>
          <a:endParaRPr lang="en-US"/>
        </a:p>
      </dgm:t>
    </dgm:pt>
    <dgm:pt modelId="{99375D21-D966-43CD-80E3-13AFDBC29C52}">
      <dgm:prSet/>
      <dgm:spPr/>
      <dgm:t>
        <a:bodyPr/>
        <a:lstStyle/>
        <a:p>
          <a:r>
            <a:rPr lang="en-US"/>
            <a:t>The IEP is a living document that outlines individualized goals, services, accommodations, and progress monitoring. </a:t>
          </a:r>
        </a:p>
      </dgm:t>
    </dgm:pt>
    <dgm:pt modelId="{602FA0D1-A9DC-475C-A9FD-82D096B4A6AE}" type="parTrans" cxnId="{65B09804-E03A-4209-85B5-2F5181EDBEF0}">
      <dgm:prSet/>
      <dgm:spPr/>
      <dgm:t>
        <a:bodyPr/>
        <a:lstStyle/>
        <a:p>
          <a:endParaRPr lang="en-US"/>
        </a:p>
      </dgm:t>
    </dgm:pt>
    <dgm:pt modelId="{CD28CE1B-94FE-4CE8-8EBA-BD889F8C6F6E}" type="sibTrans" cxnId="{65B09804-E03A-4209-85B5-2F5181EDBEF0}">
      <dgm:prSet/>
      <dgm:spPr/>
      <dgm:t>
        <a:bodyPr/>
        <a:lstStyle/>
        <a:p>
          <a:endParaRPr lang="en-US"/>
        </a:p>
      </dgm:t>
    </dgm:pt>
    <dgm:pt modelId="{D1182910-5F6B-48E2-B937-9DBE7E7670CE}">
      <dgm:prSet/>
      <dgm:spPr/>
      <dgm:t>
        <a:bodyPr/>
        <a:lstStyle/>
        <a:p>
          <a:r>
            <a:rPr lang="en-US"/>
            <a:t>Students should receive services in the Least Restrictive Environment (LRE), promoting inclusion whenever appropriate. </a:t>
          </a:r>
        </a:p>
      </dgm:t>
    </dgm:pt>
    <dgm:pt modelId="{E42BD89C-58E5-451C-B910-E53F8EFC98A3}" type="parTrans" cxnId="{DFE3B6FB-EA42-4B1D-ABAF-4BB0A68B3F10}">
      <dgm:prSet/>
      <dgm:spPr/>
      <dgm:t>
        <a:bodyPr/>
        <a:lstStyle/>
        <a:p>
          <a:endParaRPr lang="en-US"/>
        </a:p>
      </dgm:t>
    </dgm:pt>
    <dgm:pt modelId="{381F4C88-90FD-457A-9B07-7E835D2BDC20}" type="sibTrans" cxnId="{DFE3B6FB-EA42-4B1D-ABAF-4BB0A68B3F10}">
      <dgm:prSet/>
      <dgm:spPr/>
      <dgm:t>
        <a:bodyPr/>
        <a:lstStyle/>
        <a:p>
          <a:endParaRPr lang="en-US"/>
        </a:p>
      </dgm:t>
    </dgm:pt>
    <dgm:pt modelId="{BA9669C5-98A6-409F-879B-2532FB496458}">
      <dgm:prSet/>
      <dgm:spPr/>
      <dgm:t>
        <a:bodyPr/>
        <a:lstStyle/>
        <a:p>
          <a:r>
            <a:rPr lang="en-US"/>
            <a:t>Regular communication and progress monitoring ensure that services remain effective and responsive to student needs.</a:t>
          </a:r>
        </a:p>
      </dgm:t>
    </dgm:pt>
    <dgm:pt modelId="{830B3428-80CE-45BD-9D72-E4957CF7FF6F}" type="parTrans" cxnId="{29630616-33DB-487F-ACD1-6D921176128E}">
      <dgm:prSet/>
      <dgm:spPr/>
      <dgm:t>
        <a:bodyPr/>
        <a:lstStyle/>
        <a:p>
          <a:endParaRPr lang="en-US"/>
        </a:p>
      </dgm:t>
    </dgm:pt>
    <dgm:pt modelId="{99523EBA-5121-46AB-884D-D2B26D6B58E4}" type="sibTrans" cxnId="{29630616-33DB-487F-ACD1-6D921176128E}">
      <dgm:prSet/>
      <dgm:spPr/>
      <dgm:t>
        <a:bodyPr/>
        <a:lstStyle/>
        <a:p>
          <a:endParaRPr lang="en-US"/>
        </a:p>
      </dgm:t>
    </dgm:pt>
    <dgm:pt modelId="{67D4DC08-F2FF-4C55-B060-A49EF24F1494}">
      <dgm:prSet/>
      <dgm:spPr/>
      <dgm:t>
        <a:bodyPr/>
        <a:lstStyle/>
        <a:p>
          <a:r>
            <a:rPr lang="en-US"/>
            <a:t>Collaboration between educators, service providers, and families leads to the best outcomes for students.</a:t>
          </a:r>
        </a:p>
      </dgm:t>
    </dgm:pt>
    <dgm:pt modelId="{F3FAAF50-2C9F-4B5D-B30B-9FDA45F18480}" type="parTrans" cxnId="{36794010-5B70-4AE8-B83B-7BFF3F235727}">
      <dgm:prSet/>
      <dgm:spPr/>
      <dgm:t>
        <a:bodyPr/>
        <a:lstStyle/>
        <a:p>
          <a:endParaRPr lang="en-US"/>
        </a:p>
      </dgm:t>
    </dgm:pt>
    <dgm:pt modelId="{894EC595-123C-4693-BD90-6B04BEA1C678}" type="sibTrans" cxnId="{36794010-5B70-4AE8-B83B-7BFF3F235727}">
      <dgm:prSet/>
      <dgm:spPr/>
      <dgm:t>
        <a:bodyPr/>
        <a:lstStyle/>
        <a:p>
          <a:endParaRPr lang="en-US"/>
        </a:p>
      </dgm:t>
    </dgm:pt>
    <dgm:pt modelId="{9E7347DF-0EA7-4B70-8CF2-4A7C081DEE0D}">
      <dgm:prSet/>
      <dgm:spPr/>
      <dgm:t>
        <a:bodyPr/>
        <a:lstStyle/>
        <a:p>
          <a:r>
            <a:rPr lang="en-US"/>
            <a:t>Every child has unique strengths and deserves individualized support to reach their fullest potential.</a:t>
          </a:r>
        </a:p>
      </dgm:t>
    </dgm:pt>
    <dgm:pt modelId="{DCDA3569-236A-4B10-AB75-C7A5AE168933}" type="parTrans" cxnId="{5C32B52B-9ABB-445B-92B9-35D5462114F3}">
      <dgm:prSet/>
      <dgm:spPr/>
      <dgm:t>
        <a:bodyPr/>
        <a:lstStyle/>
        <a:p>
          <a:endParaRPr lang="en-US"/>
        </a:p>
      </dgm:t>
    </dgm:pt>
    <dgm:pt modelId="{3F842352-82FD-48EE-A76B-4C66CFF9BDA6}" type="sibTrans" cxnId="{5C32B52B-9ABB-445B-92B9-35D5462114F3}">
      <dgm:prSet/>
      <dgm:spPr/>
      <dgm:t>
        <a:bodyPr/>
        <a:lstStyle/>
        <a:p>
          <a:endParaRPr lang="en-US"/>
        </a:p>
      </dgm:t>
    </dgm:pt>
    <dgm:pt modelId="{7D12FC33-AE61-4E8F-8354-7453B5833FAD}">
      <dgm:prSet/>
      <dgm:spPr/>
      <dgm:t>
        <a:bodyPr/>
        <a:lstStyle/>
        <a:p>
          <a:r>
            <a:rPr lang="en-US"/>
            <a:t>Families should know their rights, procedural safeguards, and available resources to make informed decisions. </a:t>
          </a:r>
        </a:p>
      </dgm:t>
    </dgm:pt>
    <dgm:pt modelId="{C66EBEE7-9C49-4DBF-9962-92143977E94A}" type="sibTrans" cxnId="{3076110B-58C0-40C5-9895-B32F0CEEEF12}">
      <dgm:prSet/>
      <dgm:spPr/>
      <dgm:t>
        <a:bodyPr/>
        <a:lstStyle/>
        <a:p>
          <a:endParaRPr lang="en-US"/>
        </a:p>
      </dgm:t>
    </dgm:pt>
    <dgm:pt modelId="{7143D430-53B1-410D-91A3-3421282210B8}" type="parTrans" cxnId="{3076110B-58C0-40C5-9895-B32F0CEEEF12}">
      <dgm:prSet/>
      <dgm:spPr/>
      <dgm:t>
        <a:bodyPr/>
        <a:lstStyle/>
        <a:p>
          <a:endParaRPr lang="en-US"/>
        </a:p>
      </dgm:t>
    </dgm:pt>
    <dgm:pt modelId="{AF057E75-31DC-441F-9FC8-EA1F8EFBF698}" type="pres">
      <dgm:prSet presAssocID="{DF2176C2-6027-4FD7-AC3E-3B8391FC6F80}" presName="Name0" presStyleCnt="0">
        <dgm:presLayoutVars>
          <dgm:dir/>
          <dgm:resizeHandles val="exact"/>
        </dgm:presLayoutVars>
      </dgm:prSet>
      <dgm:spPr/>
    </dgm:pt>
    <dgm:pt modelId="{7A4C0660-B1ED-4DB1-A0B9-9638C4226285}" type="pres">
      <dgm:prSet presAssocID="{0066EE80-0008-4C65-852D-CB1605EAA4E7}" presName="node" presStyleLbl="node1" presStyleIdx="0" presStyleCnt="10">
        <dgm:presLayoutVars>
          <dgm:bulletEnabled val="1"/>
        </dgm:presLayoutVars>
      </dgm:prSet>
      <dgm:spPr/>
    </dgm:pt>
    <dgm:pt modelId="{64C6B849-213D-4D33-AB6A-C57EE9263D16}" type="pres">
      <dgm:prSet presAssocID="{BD1F02D8-5729-4AAD-B666-46FAFBBE4FA7}" presName="sibTrans" presStyleLbl="sibTrans1D1" presStyleIdx="0" presStyleCnt="9"/>
      <dgm:spPr/>
    </dgm:pt>
    <dgm:pt modelId="{8BEF224D-5A6B-4A62-A4B4-EB37BE99B2BB}" type="pres">
      <dgm:prSet presAssocID="{BD1F02D8-5729-4AAD-B666-46FAFBBE4FA7}" presName="connectorText" presStyleLbl="sibTrans1D1" presStyleIdx="0" presStyleCnt="9"/>
      <dgm:spPr/>
    </dgm:pt>
    <dgm:pt modelId="{CC2702AF-110C-4EEE-B576-A843073F4F8F}" type="pres">
      <dgm:prSet presAssocID="{533701D0-B2E3-4A9D-879C-4902CC401E27}" presName="node" presStyleLbl="node1" presStyleIdx="1" presStyleCnt="10">
        <dgm:presLayoutVars>
          <dgm:bulletEnabled val="1"/>
        </dgm:presLayoutVars>
      </dgm:prSet>
      <dgm:spPr/>
    </dgm:pt>
    <dgm:pt modelId="{BA4C23DC-1949-456D-8FB6-336ACCEE249D}" type="pres">
      <dgm:prSet presAssocID="{19807D0A-63DC-4D4B-84E6-66253D2147BB}" presName="sibTrans" presStyleLbl="sibTrans1D1" presStyleIdx="1" presStyleCnt="9"/>
      <dgm:spPr/>
    </dgm:pt>
    <dgm:pt modelId="{4C03875D-0EF3-445F-95DC-9D1D427018F6}" type="pres">
      <dgm:prSet presAssocID="{19807D0A-63DC-4D4B-84E6-66253D2147BB}" presName="connectorText" presStyleLbl="sibTrans1D1" presStyleIdx="1" presStyleCnt="9"/>
      <dgm:spPr/>
    </dgm:pt>
    <dgm:pt modelId="{0D6D73BD-6790-4764-9418-0A180E68BF0C}" type="pres">
      <dgm:prSet presAssocID="{73D43CA0-4A99-4D96-BB83-29C8704FA14D}" presName="node" presStyleLbl="node1" presStyleIdx="2" presStyleCnt="10">
        <dgm:presLayoutVars>
          <dgm:bulletEnabled val="1"/>
        </dgm:presLayoutVars>
      </dgm:prSet>
      <dgm:spPr/>
    </dgm:pt>
    <dgm:pt modelId="{4AA75040-4D50-4EE9-AF9B-BB50E39B7F0B}" type="pres">
      <dgm:prSet presAssocID="{2BE63961-6638-4258-9309-9FEDA683BED6}" presName="sibTrans" presStyleLbl="sibTrans1D1" presStyleIdx="2" presStyleCnt="9"/>
      <dgm:spPr/>
    </dgm:pt>
    <dgm:pt modelId="{ED3BA3A5-2015-4904-9434-42F3BC89336A}" type="pres">
      <dgm:prSet presAssocID="{2BE63961-6638-4258-9309-9FEDA683BED6}" presName="connectorText" presStyleLbl="sibTrans1D1" presStyleIdx="2" presStyleCnt="9"/>
      <dgm:spPr/>
    </dgm:pt>
    <dgm:pt modelId="{EAB67BF4-CA7D-4D4B-B447-1DA951352C24}" type="pres">
      <dgm:prSet presAssocID="{E8FAAB6F-8F71-4D0F-84F0-E8F0F202B95C}" presName="node" presStyleLbl="node1" presStyleIdx="3" presStyleCnt="10">
        <dgm:presLayoutVars>
          <dgm:bulletEnabled val="1"/>
        </dgm:presLayoutVars>
      </dgm:prSet>
      <dgm:spPr/>
    </dgm:pt>
    <dgm:pt modelId="{218712D1-360C-45FF-AB50-CCB0E1DAAC99}" type="pres">
      <dgm:prSet presAssocID="{EE7209ED-30F5-480F-AE14-E41A90A0F16F}" presName="sibTrans" presStyleLbl="sibTrans1D1" presStyleIdx="3" presStyleCnt="9"/>
      <dgm:spPr/>
    </dgm:pt>
    <dgm:pt modelId="{779202A9-8123-41BC-93C0-56D93A0D71F7}" type="pres">
      <dgm:prSet presAssocID="{EE7209ED-30F5-480F-AE14-E41A90A0F16F}" presName="connectorText" presStyleLbl="sibTrans1D1" presStyleIdx="3" presStyleCnt="9"/>
      <dgm:spPr/>
    </dgm:pt>
    <dgm:pt modelId="{226C96E2-550E-4A09-A6E1-2E96D1E57E7B}" type="pres">
      <dgm:prSet presAssocID="{99375D21-D966-43CD-80E3-13AFDBC29C52}" presName="node" presStyleLbl="node1" presStyleIdx="4" presStyleCnt="10">
        <dgm:presLayoutVars>
          <dgm:bulletEnabled val="1"/>
        </dgm:presLayoutVars>
      </dgm:prSet>
      <dgm:spPr/>
    </dgm:pt>
    <dgm:pt modelId="{98B8ACF3-25C3-4E55-9755-431F37911C83}" type="pres">
      <dgm:prSet presAssocID="{CD28CE1B-94FE-4CE8-8EBA-BD889F8C6F6E}" presName="sibTrans" presStyleLbl="sibTrans1D1" presStyleIdx="4" presStyleCnt="9"/>
      <dgm:spPr/>
    </dgm:pt>
    <dgm:pt modelId="{1D520869-E63E-421D-BEFA-12CE69BCBB8F}" type="pres">
      <dgm:prSet presAssocID="{CD28CE1B-94FE-4CE8-8EBA-BD889F8C6F6E}" presName="connectorText" presStyleLbl="sibTrans1D1" presStyleIdx="4" presStyleCnt="9"/>
      <dgm:spPr/>
    </dgm:pt>
    <dgm:pt modelId="{361011BC-A92F-48BA-8009-3F7D2337BBB9}" type="pres">
      <dgm:prSet presAssocID="{D1182910-5F6B-48E2-B937-9DBE7E7670CE}" presName="node" presStyleLbl="node1" presStyleIdx="5" presStyleCnt="10">
        <dgm:presLayoutVars>
          <dgm:bulletEnabled val="1"/>
        </dgm:presLayoutVars>
      </dgm:prSet>
      <dgm:spPr/>
    </dgm:pt>
    <dgm:pt modelId="{A76DB63D-1CB2-43EC-8C1D-2CC78584C63E}" type="pres">
      <dgm:prSet presAssocID="{381F4C88-90FD-457A-9B07-7E835D2BDC20}" presName="sibTrans" presStyleLbl="sibTrans1D1" presStyleIdx="5" presStyleCnt="9"/>
      <dgm:spPr/>
    </dgm:pt>
    <dgm:pt modelId="{89D4E833-37F7-4CD0-97D4-9DB68602065F}" type="pres">
      <dgm:prSet presAssocID="{381F4C88-90FD-457A-9B07-7E835D2BDC20}" presName="connectorText" presStyleLbl="sibTrans1D1" presStyleIdx="5" presStyleCnt="9"/>
      <dgm:spPr/>
    </dgm:pt>
    <dgm:pt modelId="{15E35054-34EC-4528-A562-9B0FCE62A8F9}" type="pres">
      <dgm:prSet presAssocID="{BA9669C5-98A6-409F-879B-2532FB496458}" presName="node" presStyleLbl="node1" presStyleIdx="6" presStyleCnt="10">
        <dgm:presLayoutVars>
          <dgm:bulletEnabled val="1"/>
        </dgm:presLayoutVars>
      </dgm:prSet>
      <dgm:spPr/>
    </dgm:pt>
    <dgm:pt modelId="{3C675932-5F47-4605-A2DA-6D3E676C286E}" type="pres">
      <dgm:prSet presAssocID="{99523EBA-5121-46AB-884D-D2B26D6B58E4}" presName="sibTrans" presStyleLbl="sibTrans1D1" presStyleIdx="6" presStyleCnt="9"/>
      <dgm:spPr/>
    </dgm:pt>
    <dgm:pt modelId="{A60A6E21-1D4D-4823-9CA5-653E51C20142}" type="pres">
      <dgm:prSet presAssocID="{99523EBA-5121-46AB-884D-D2B26D6B58E4}" presName="connectorText" presStyleLbl="sibTrans1D1" presStyleIdx="6" presStyleCnt="9"/>
      <dgm:spPr/>
    </dgm:pt>
    <dgm:pt modelId="{B1926821-CC3C-4B08-9669-43B2CFE0AE4F}" type="pres">
      <dgm:prSet presAssocID="{7D12FC33-AE61-4E8F-8354-7453B5833FAD}" presName="node" presStyleLbl="node1" presStyleIdx="7" presStyleCnt="10">
        <dgm:presLayoutVars>
          <dgm:bulletEnabled val="1"/>
        </dgm:presLayoutVars>
      </dgm:prSet>
      <dgm:spPr/>
    </dgm:pt>
    <dgm:pt modelId="{BCA30701-799B-4F41-BAAF-F6D416CFF757}" type="pres">
      <dgm:prSet presAssocID="{C66EBEE7-9C49-4DBF-9962-92143977E94A}" presName="sibTrans" presStyleLbl="sibTrans1D1" presStyleIdx="7" presStyleCnt="9"/>
      <dgm:spPr/>
    </dgm:pt>
    <dgm:pt modelId="{537357B4-9DC5-4B6D-8454-F41503C4769A}" type="pres">
      <dgm:prSet presAssocID="{C66EBEE7-9C49-4DBF-9962-92143977E94A}" presName="connectorText" presStyleLbl="sibTrans1D1" presStyleIdx="7" presStyleCnt="9"/>
      <dgm:spPr/>
    </dgm:pt>
    <dgm:pt modelId="{C507C9D8-1C80-4B22-99EB-1671D63C1C5D}" type="pres">
      <dgm:prSet presAssocID="{67D4DC08-F2FF-4C55-B060-A49EF24F1494}" presName="node" presStyleLbl="node1" presStyleIdx="8" presStyleCnt="10">
        <dgm:presLayoutVars>
          <dgm:bulletEnabled val="1"/>
        </dgm:presLayoutVars>
      </dgm:prSet>
      <dgm:spPr/>
    </dgm:pt>
    <dgm:pt modelId="{E5175D01-BF11-46DA-884E-3E61DE859405}" type="pres">
      <dgm:prSet presAssocID="{894EC595-123C-4693-BD90-6B04BEA1C678}" presName="sibTrans" presStyleLbl="sibTrans1D1" presStyleIdx="8" presStyleCnt="9"/>
      <dgm:spPr/>
    </dgm:pt>
    <dgm:pt modelId="{C24CBDE3-8BCE-4FF9-93DE-325B48DD9910}" type="pres">
      <dgm:prSet presAssocID="{894EC595-123C-4693-BD90-6B04BEA1C678}" presName="connectorText" presStyleLbl="sibTrans1D1" presStyleIdx="8" presStyleCnt="9"/>
      <dgm:spPr/>
    </dgm:pt>
    <dgm:pt modelId="{CFB93863-8098-4B85-A2AF-5DB277562325}" type="pres">
      <dgm:prSet presAssocID="{9E7347DF-0EA7-4B70-8CF2-4A7C081DEE0D}" presName="node" presStyleLbl="node1" presStyleIdx="9" presStyleCnt="10">
        <dgm:presLayoutVars>
          <dgm:bulletEnabled val="1"/>
        </dgm:presLayoutVars>
      </dgm:prSet>
      <dgm:spPr/>
    </dgm:pt>
  </dgm:ptLst>
  <dgm:cxnLst>
    <dgm:cxn modelId="{65B09804-E03A-4209-85B5-2F5181EDBEF0}" srcId="{DF2176C2-6027-4FD7-AC3E-3B8391FC6F80}" destId="{99375D21-D966-43CD-80E3-13AFDBC29C52}" srcOrd="4" destOrd="0" parTransId="{602FA0D1-A9DC-475C-A9FD-82D096B4A6AE}" sibTransId="{CD28CE1B-94FE-4CE8-8EBA-BD889F8C6F6E}"/>
    <dgm:cxn modelId="{3076110B-58C0-40C5-9895-B32F0CEEEF12}" srcId="{DF2176C2-6027-4FD7-AC3E-3B8391FC6F80}" destId="{7D12FC33-AE61-4E8F-8354-7453B5833FAD}" srcOrd="7" destOrd="0" parTransId="{7143D430-53B1-410D-91A3-3421282210B8}" sibTransId="{C66EBEE7-9C49-4DBF-9962-92143977E94A}"/>
    <dgm:cxn modelId="{74348C0D-60B6-4D16-A852-40061940945F}" type="presOf" srcId="{CD28CE1B-94FE-4CE8-8EBA-BD889F8C6F6E}" destId="{98B8ACF3-25C3-4E55-9755-431F37911C83}" srcOrd="0" destOrd="0" presId="urn:microsoft.com/office/officeart/2016/7/layout/RepeatingBendingProcessNew"/>
    <dgm:cxn modelId="{36794010-5B70-4AE8-B83B-7BFF3F235727}" srcId="{DF2176C2-6027-4FD7-AC3E-3B8391FC6F80}" destId="{67D4DC08-F2FF-4C55-B060-A49EF24F1494}" srcOrd="8" destOrd="0" parTransId="{F3FAAF50-2C9F-4B5D-B30B-9FDA45F18480}" sibTransId="{894EC595-123C-4693-BD90-6B04BEA1C678}"/>
    <dgm:cxn modelId="{29630616-33DB-487F-ACD1-6D921176128E}" srcId="{DF2176C2-6027-4FD7-AC3E-3B8391FC6F80}" destId="{BA9669C5-98A6-409F-879B-2532FB496458}" srcOrd="6" destOrd="0" parTransId="{830B3428-80CE-45BD-9D72-E4957CF7FF6F}" sibTransId="{99523EBA-5121-46AB-884D-D2B26D6B58E4}"/>
    <dgm:cxn modelId="{9E10D41F-63DE-43E2-834F-5A54A24B7FB6}" type="presOf" srcId="{894EC595-123C-4693-BD90-6B04BEA1C678}" destId="{C24CBDE3-8BCE-4FF9-93DE-325B48DD9910}" srcOrd="1" destOrd="0" presId="urn:microsoft.com/office/officeart/2016/7/layout/RepeatingBendingProcessNew"/>
    <dgm:cxn modelId="{9E8AB520-7224-4985-87F0-F5035631F07F}" srcId="{DF2176C2-6027-4FD7-AC3E-3B8391FC6F80}" destId="{0066EE80-0008-4C65-852D-CB1605EAA4E7}" srcOrd="0" destOrd="0" parTransId="{36B99934-BAFB-4288-A84D-9CDAFEAE70C7}" sibTransId="{BD1F02D8-5729-4AAD-B666-46FAFBBE4FA7}"/>
    <dgm:cxn modelId="{67D2A921-264D-4C07-998C-7374B943BB8E}" type="presOf" srcId="{73D43CA0-4A99-4D96-BB83-29C8704FA14D}" destId="{0D6D73BD-6790-4764-9418-0A180E68BF0C}" srcOrd="0" destOrd="0" presId="urn:microsoft.com/office/officeart/2016/7/layout/RepeatingBendingProcessNew"/>
    <dgm:cxn modelId="{62A78724-4EEC-444B-B691-DE91B38D4C26}" type="presOf" srcId="{9E7347DF-0EA7-4B70-8CF2-4A7C081DEE0D}" destId="{CFB93863-8098-4B85-A2AF-5DB277562325}" srcOrd="0" destOrd="0" presId="urn:microsoft.com/office/officeart/2016/7/layout/RepeatingBendingProcessNew"/>
    <dgm:cxn modelId="{3D653025-05AE-48F4-971D-377B735226D4}" type="presOf" srcId="{BD1F02D8-5729-4AAD-B666-46FAFBBE4FA7}" destId="{8BEF224D-5A6B-4A62-A4B4-EB37BE99B2BB}" srcOrd="1" destOrd="0" presId="urn:microsoft.com/office/officeart/2016/7/layout/RepeatingBendingProcessNew"/>
    <dgm:cxn modelId="{5C32B52B-9ABB-445B-92B9-35D5462114F3}" srcId="{DF2176C2-6027-4FD7-AC3E-3B8391FC6F80}" destId="{9E7347DF-0EA7-4B70-8CF2-4A7C081DEE0D}" srcOrd="9" destOrd="0" parTransId="{DCDA3569-236A-4B10-AB75-C7A5AE168933}" sibTransId="{3F842352-82FD-48EE-A76B-4C66CFF9BDA6}"/>
    <dgm:cxn modelId="{8E304E30-2ADA-4393-99BC-DE91AA51941D}" type="presOf" srcId="{2BE63961-6638-4258-9309-9FEDA683BED6}" destId="{4AA75040-4D50-4EE9-AF9B-BB50E39B7F0B}" srcOrd="0" destOrd="0" presId="urn:microsoft.com/office/officeart/2016/7/layout/RepeatingBendingProcessNew"/>
    <dgm:cxn modelId="{5CE14C3D-2D03-49F5-98A4-679133C13C6E}" type="presOf" srcId="{C66EBEE7-9C49-4DBF-9962-92143977E94A}" destId="{BCA30701-799B-4F41-BAAF-F6D416CFF757}" srcOrd="0" destOrd="0" presId="urn:microsoft.com/office/officeart/2016/7/layout/RepeatingBendingProcessNew"/>
    <dgm:cxn modelId="{1FD4665C-F163-425C-8DBE-B01D525FBE9E}" type="presOf" srcId="{BD1F02D8-5729-4AAD-B666-46FAFBBE4FA7}" destId="{64C6B849-213D-4D33-AB6A-C57EE9263D16}" srcOrd="0" destOrd="0" presId="urn:microsoft.com/office/officeart/2016/7/layout/RepeatingBendingProcessNew"/>
    <dgm:cxn modelId="{A612DB5C-25F3-4631-BEAC-3B8C2A2ADD55}" type="presOf" srcId="{99523EBA-5121-46AB-884D-D2B26D6B58E4}" destId="{A60A6E21-1D4D-4823-9CA5-653E51C20142}" srcOrd="1" destOrd="0" presId="urn:microsoft.com/office/officeart/2016/7/layout/RepeatingBendingProcessNew"/>
    <dgm:cxn modelId="{BC467C5D-1724-400F-B6DA-A2C497208DD8}" srcId="{DF2176C2-6027-4FD7-AC3E-3B8391FC6F80}" destId="{E8FAAB6F-8F71-4D0F-84F0-E8F0F202B95C}" srcOrd="3" destOrd="0" parTransId="{1E04D8CE-4000-4823-9589-E6506D4F8C8A}" sibTransId="{EE7209ED-30F5-480F-AE14-E41A90A0F16F}"/>
    <dgm:cxn modelId="{D05E8A47-8412-4B6B-8D19-8AC59B4E0673}" type="presOf" srcId="{894EC595-123C-4693-BD90-6B04BEA1C678}" destId="{E5175D01-BF11-46DA-884E-3E61DE859405}" srcOrd="0" destOrd="0" presId="urn:microsoft.com/office/officeart/2016/7/layout/RepeatingBendingProcessNew"/>
    <dgm:cxn modelId="{404E814B-C719-4134-B756-2906721E1B93}" type="presOf" srcId="{7D12FC33-AE61-4E8F-8354-7453B5833FAD}" destId="{B1926821-CC3C-4B08-9669-43B2CFE0AE4F}" srcOrd="0" destOrd="0" presId="urn:microsoft.com/office/officeart/2016/7/layout/RepeatingBendingProcessNew"/>
    <dgm:cxn modelId="{DC9DF570-C18E-421D-916F-06AF44C7187B}" type="presOf" srcId="{533701D0-B2E3-4A9D-879C-4902CC401E27}" destId="{CC2702AF-110C-4EEE-B576-A843073F4F8F}" srcOrd="0" destOrd="0" presId="urn:microsoft.com/office/officeart/2016/7/layout/RepeatingBendingProcessNew"/>
    <dgm:cxn modelId="{901D6E73-591F-49E8-AB26-CE75273C39B1}" srcId="{DF2176C2-6027-4FD7-AC3E-3B8391FC6F80}" destId="{73D43CA0-4A99-4D96-BB83-29C8704FA14D}" srcOrd="2" destOrd="0" parTransId="{AF397C0C-7024-4841-8DE1-0297E4F0F6AD}" sibTransId="{2BE63961-6638-4258-9309-9FEDA683BED6}"/>
    <dgm:cxn modelId="{61B8E49A-BD46-494B-BC14-208FBD3BC2B0}" type="presOf" srcId="{EE7209ED-30F5-480F-AE14-E41A90A0F16F}" destId="{779202A9-8123-41BC-93C0-56D93A0D71F7}" srcOrd="1" destOrd="0" presId="urn:microsoft.com/office/officeart/2016/7/layout/RepeatingBendingProcessNew"/>
    <dgm:cxn modelId="{59EE949B-8258-43B6-A0E1-80C6479DC293}" type="presOf" srcId="{19807D0A-63DC-4D4B-84E6-66253D2147BB}" destId="{4C03875D-0EF3-445F-95DC-9D1D427018F6}" srcOrd="1" destOrd="0" presId="urn:microsoft.com/office/officeart/2016/7/layout/RepeatingBendingProcessNew"/>
    <dgm:cxn modelId="{67A6249D-66FF-426E-810F-7D89F04EE2A5}" type="presOf" srcId="{DF2176C2-6027-4FD7-AC3E-3B8391FC6F80}" destId="{AF057E75-31DC-441F-9FC8-EA1F8EFBF698}" srcOrd="0" destOrd="0" presId="urn:microsoft.com/office/officeart/2016/7/layout/RepeatingBendingProcessNew"/>
    <dgm:cxn modelId="{F0BEFA9D-A042-4DCF-8CA7-976D598BB9B7}" type="presOf" srcId="{99523EBA-5121-46AB-884D-D2B26D6B58E4}" destId="{3C675932-5F47-4605-A2DA-6D3E676C286E}" srcOrd="0" destOrd="0" presId="urn:microsoft.com/office/officeart/2016/7/layout/RepeatingBendingProcessNew"/>
    <dgm:cxn modelId="{0802F5B3-B04F-4D93-8646-EE42DF36CA68}" srcId="{DF2176C2-6027-4FD7-AC3E-3B8391FC6F80}" destId="{533701D0-B2E3-4A9D-879C-4902CC401E27}" srcOrd="1" destOrd="0" parTransId="{6BA32891-793F-4B2A-B872-8F3AD294DB85}" sibTransId="{19807D0A-63DC-4D4B-84E6-66253D2147BB}"/>
    <dgm:cxn modelId="{7D88F9BB-ADA6-41F6-BEE2-02C8574684FB}" type="presOf" srcId="{D1182910-5F6B-48E2-B937-9DBE7E7670CE}" destId="{361011BC-A92F-48BA-8009-3F7D2337BBB9}" srcOrd="0" destOrd="0" presId="urn:microsoft.com/office/officeart/2016/7/layout/RepeatingBendingProcessNew"/>
    <dgm:cxn modelId="{64F49EBE-2A4D-4344-9BF5-FC486ADF657C}" type="presOf" srcId="{381F4C88-90FD-457A-9B07-7E835D2BDC20}" destId="{89D4E833-37F7-4CD0-97D4-9DB68602065F}" srcOrd="1" destOrd="0" presId="urn:microsoft.com/office/officeart/2016/7/layout/RepeatingBendingProcessNew"/>
    <dgm:cxn modelId="{97FFC7CE-9B5F-4F57-948C-1E94C69B180F}" type="presOf" srcId="{2BE63961-6638-4258-9309-9FEDA683BED6}" destId="{ED3BA3A5-2015-4904-9434-42F3BC89336A}" srcOrd="1" destOrd="0" presId="urn:microsoft.com/office/officeart/2016/7/layout/RepeatingBendingProcessNew"/>
    <dgm:cxn modelId="{E19D6BD5-429E-4FC6-A78A-4F7F7AD1FF4D}" type="presOf" srcId="{E8FAAB6F-8F71-4D0F-84F0-E8F0F202B95C}" destId="{EAB67BF4-CA7D-4D4B-B447-1DA951352C24}" srcOrd="0" destOrd="0" presId="urn:microsoft.com/office/officeart/2016/7/layout/RepeatingBendingProcessNew"/>
    <dgm:cxn modelId="{BE7C7BE0-E994-4CCF-8CAC-A820FFE51A07}" type="presOf" srcId="{67D4DC08-F2FF-4C55-B060-A49EF24F1494}" destId="{C507C9D8-1C80-4B22-99EB-1671D63C1C5D}" srcOrd="0" destOrd="0" presId="urn:microsoft.com/office/officeart/2016/7/layout/RepeatingBendingProcessNew"/>
    <dgm:cxn modelId="{E6E324E4-7F6D-4D2E-9C35-1E0E3855F7DB}" type="presOf" srcId="{99375D21-D966-43CD-80E3-13AFDBC29C52}" destId="{226C96E2-550E-4A09-A6E1-2E96D1E57E7B}" srcOrd="0" destOrd="0" presId="urn:microsoft.com/office/officeart/2016/7/layout/RepeatingBendingProcessNew"/>
    <dgm:cxn modelId="{1DC6CBE5-FAA0-42B6-972B-C34CA3298AF2}" type="presOf" srcId="{0066EE80-0008-4C65-852D-CB1605EAA4E7}" destId="{7A4C0660-B1ED-4DB1-A0B9-9638C4226285}" srcOrd="0" destOrd="0" presId="urn:microsoft.com/office/officeart/2016/7/layout/RepeatingBendingProcessNew"/>
    <dgm:cxn modelId="{E5F588E7-CED7-4AE3-B496-106C92A43A9B}" type="presOf" srcId="{EE7209ED-30F5-480F-AE14-E41A90A0F16F}" destId="{218712D1-360C-45FF-AB50-CCB0E1DAAC99}" srcOrd="0" destOrd="0" presId="urn:microsoft.com/office/officeart/2016/7/layout/RepeatingBendingProcessNew"/>
    <dgm:cxn modelId="{DA61BEE8-2B4C-43AF-8EEB-D367D54EFEFB}" type="presOf" srcId="{BA9669C5-98A6-409F-879B-2532FB496458}" destId="{15E35054-34EC-4528-A562-9B0FCE62A8F9}" srcOrd="0" destOrd="0" presId="urn:microsoft.com/office/officeart/2016/7/layout/RepeatingBendingProcessNew"/>
    <dgm:cxn modelId="{703DB2EA-AF7A-4364-8339-613753A4DCD9}" type="presOf" srcId="{C66EBEE7-9C49-4DBF-9962-92143977E94A}" destId="{537357B4-9DC5-4B6D-8454-F41503C4769A}" srcOrd="1" destOrd="0" presId="urn:microsoft.com/office/officeart/2016/7/layout/RepeatingBendingProcessNew"/>
    <dgm:cxn modelId="{4CBBB2F6-EEB2-4DC2-B61E-4998227665BD}" type="presOf" srcId="{CD28CE1B-94FE-4CE8-8EBA-BD889F8C6F6E}" destId="{1D520869-E63E-421D-BEFA-12CE69BCBB8F}" srcOrd="1" destOrd="0" presId="urn:microsoft.com/office/officeart/2016/7/layout/RepeatingBendingProcessNew"/>
    <dgm:cxn modelId="{63BEEDF9-C4A3-42BB-88DF-20CB2241DE10}" type="presOf" srcId="{19807D0A-63DC-4D4B-84E6-66253D2147BB}" destId="{BA4C23DC-1949-456D-8FB6-336ACCEE249D}" srcOrd="0" destOrd="0" presId="urn:microsoft.com/office/officeart/2016/7/layout/RepeatingBendingProcessNew"/>
    <dgm:cxn modelId="{BE3F6AFB-8E85-4243-92A1-8EB39CED0CFE}" type="presOf" srcId="{381F4C88-90FD-457A-9B07-7E835D2BDC20}" destId="{A76DB63D-1CB2-43EC-8C1D-2CC78584C63E}" srcOrd="0" destOrd="0" presId="urn:microsoft.com/office/officeart/2016/7/layout/RepeatingBendingProcessNew"/>
    <dgm:cxn modelId="{DFE3B6FB-EA42-4B1D-ABAF-4BB0A68B3F10}" srcId="{DF2176C2-6027-4FD7-AC3E-3B8391FC6F80}" destId="{D1182910-5F6B-48E2-B937-9DBE7E7670CE}" srcOrd="5" destOrd="0" parTransId="{E42BD89C-58E5-451C-B910-E53F8EFC98A3}" sibTransId="{381F4C88-90FD-457A-9B07-7E835D2BDC20}"/>
    <dgm:cxn modelId="{F288C4D0-402C-45D2-8557-A5FE882FDC7B}" type="presParOf" srcId="{AF057E75-31DC-441F-9FC8-EA1F8EFBF698}" destId="{7A4C0660-B1ED-4DB1-A0B9-9638C4226285}" srcOrd="0" destOrd="0" presId="urn:microsoft.com/office/officeart/2016/7/layout/RepeatingBendingProcessNew"/>
    <dgm:cxn modelId="{1A4F5A3E-D5FA-4641-93D0-4DCEA218745E}" type="presParOf" srcId="{AF057E75-31DC-441F-9FC8-EA1F8EFBF698}" destId="{64C6B849-213D-4D33-AB6A-C57EE9263D16}" srcOrd="1" destOrd="0" presId="urn:microsoft.com/office/officeart/2016/7/layout/RepeatingBendingProcessNew"/>
    <dgm:cxn modelId="{6B1686BB-791C-42BA-992D-903528BE1081}" type="presParOf" srcId="{64C6B849-213D-4D33-AB6A-C57EE9263D16}" destId="{8BEF224D-5A6B-4A62-A4B4-EB37BE99B2BB}" srcOrd="0" destOrd="0" presId="urn:microsoft.com/office/officeart/2016/7/layout/RepeatingBendingProcessNew"/>
    <dgm:cxn modelId="{BEB62FC4-4D3A-47F2-BA8D-8AF13F77243A}" type="presParOf" srcId="{AF057E75-31DC-441F-9FC8-EA1F8EFBF698}" destId="{CC2702AF-110C-4EEE-B576-A843073F4F8F}" srcOrd="2" destOrd="0" presId="urn:microsoft.com/office/officeart/2016/7/layout/RepeatingBendingProcessNew"/>
    <dgm:cxn modelId="{7B9E4068-C92E-48DA-94EA-0CCDE00BB1EC}" type="presParOf" srcId="{AF057E75-31DC-441F-9FC8-EA1F8EFBF698}" destId="{BA4C23DC-1949-456D-8FB6-336ACCEE249D}" srcOrd="3" destOrd="0" presId="urn:microsoft.com/office/officeart/2016/7/layout/RepeatingBendingProcessNew"/>
    <dgm:cxn modelId="{C72CCAB1-C268-4EF1-9018-CB630610B1FA}" type="presParOf" srcId="{BA4C23DC-1949-456D-8FB6-336ACCEE249D}" destId="{4C03875D-0EF3-445F-95DC-9D1D427018F6}" srcOrd="0" destOrd="0" presId="urn:microsoft.com/office/officeart/2016/7/layout/RepeatingBendingProcessNew"/>
    <dgm:cxn modelId="{765A3816-FAA3-4B6A-AF33-6A70AF19E2FE}" type="presParOf" srcId="{AF057E75-31DC-441F-9FC8-EA1F8EFBF698}" destId="{0D6D73BD-6790-4764-9418-0A180E68BF0C}" srcOrd="4" destOrd="0" presId="urn:microsoft.com/office/officeart/2016/7/layout/RepeatingBendingProcessNew"/>
    <dgm:cxn modelId="{0AF24CE4-B718-4493-8FC1-60D320933D4B}" type="presParOf" srcId="{AF057E75-31DC-441F-9FC8-EA1F8EFBF698}" destId="{4AA75040-4D50-4EE9-AF9B-BB50E39B7F0B}" srcOrd="5" destOrd="0" presId="urn:microsoft.com/office/officeart/2016/7/layout/RepeatingBendingProcessNew"/>
    <dgm:cxn modelId="{30A1E986-C40A-4655-9EB4-30BA17419659}" type="presParOf" srcId="{4AA75040-4D50-4EE9-AF9B-BB50E39B7F0B}" destId="{ED3BA3A5-2015-4904-9434-42F3BC89336A}" srcOrd="0" destOrd="0" presId="urn:microsoft.com/office/officeart/2016/7/layout/RepeatingBendingProcessNew"/>
    <dgm:cxn modelId="{7F60F0B3-6143-49E9-BA2A-3C4DB151B5BA}" type="presParOf" srcId="{AF057E75-31DC-441F-9FC8-EA1F8EFBF698}" destId="{EAB67BF4-CA7D-4D4B-B447-1DA951352C24}" srcOrd="6" destOrd="0" presId="urn:microsoft.com/office/officeart/2016/7/layout/RepeatingBendingProcessNew"/>
    <dgm:cxn modelId="{D2B79F37-6E55-4538-AA82-3A4E9C8C50C7}" type="presParOf" srcId="{AF057E75-31DC-441F-9FC8-EA1F8EFBF698}" destId="{218712D1-360C-45FF-AB50-CCB0E1DAAC99}" srcOrd="7" destOrd="0" presId="urn:microsoft.com/office/officeart/2016/7/layout/RepeatingBendingProcessNew"/>
    <dgm:cxn modelId="{4F1859D4-9399-4C11-90AC-62A1877A58F3}" type="presParOf" srcId="{218712D1-360C-45FF-AB50-CCB0E1DAAC99}" destId="{779202A9-8123-41BC-93C0-56D93A0D71F7}" srcOrd="0" destOrd="0" presId="urn:microsoft.com/office/officeart/2016/7/layout/RepeatingBendingProcessNew"/>
    <dgm:cxn modelId="{CD39ABA2-DDA5-4250-B346-77701145C75D}" type="presParOf" srcId="{AF057E75-31DC-441F-9FC8-EA1F8EFBF698}" destId="{226C96E2-550E-4A09-A6E1-2E96D1E57E7B}" srcOrd="8" destOrd="0" presId="urn:microsoft.com/office/officeart/2016/7/layout/RepeatingBendingProcessNew"/>
    <dgm:cxn modelId="{917C73BE-582C-45AA-919E-61CEAEB049BD}" type="presParOf" srcId="{AF057E75-31DC-441F-9FC8-EA1F8EFBF698}" destId="{98B8ACF3-25C3-4E55-9755-431F37911C83}" srcOrd="9" destOrd="0" presId="urn:microsoft.com/office/officeart/2016/7/layout/RepeatingBendingProcessNew"/>
    <dgm:cxn modelId="{06375D73-45EB-460C-B158-D8EBC8C145FE}" type="presParOf" srcId="{98B8ACF3-25C3-4E55-9755-431F37911C83}" destId="{1D520869-E63E-421D-BEFA-12CE69BCBB8F}" srcOrd="0" destOrd="0" presId="urn:microsoft.com/office/officeart/2016/7/layout/RepeatingBendingProcessNew"/>
    <dgm:cxn modelId="{7BFECE7D-37A7-48C1-8CCA-D0C13B59A180}" type="presParOf" srcId="{AF057E75-31DC-441F-9FC8-EA1F8EFBF698}" destId="{361011BC-A92F-48BA-8009-3F7D2337BBB9}" srcOrd="10" destOrd="0" presId="urn:microsoft.com/office/officeart/2016/7/layout/RepeatingBendingProcessNew"/>
    <dgm:cxn modelId="{7BE44105-0FCD-456B-97D2-838B4D83EAFA}" type="presParOf" srcId="{AF057E75-31DC-441F-9FC8-EA1F8EFBF698}" destId="{A76DB63D-1CB2-43EC-8C1D-2CC78584C63E}" srcOrd="11" destOrd="0" presId="urn:microsoft.com/office/officeart/2016/7/layout/RepeatingBendingProcessNew"/>
    <dgm:cxn modelId="{F7C5C2FD-6EF1-47D6-B4F4-B52CD582D18B}" type="presParOf" srcId="{A76DB63D-1CB2-43EC-8C1D-2CC78584C63E}" destId="{89D4E833-37F7-4CD0-97D4-9DB68602065F}" srcOrd="0" destOrd="0" presId="urn:microsoft.com/office/officeart/2016/7/layout/RepeatingBendingProcessNew"/>
    <dgm:cxn modelId="{1B9556C3-DA48-47A6-A74F-29BE0DCD76BE}" type="presParOf" srcId="{AF057E75-31DC-441F-9FC8-EA1F8EFBF698}" destId="{15E35054-34EC-4528-A562-9B0FCE62A8F9}" srcOrd="12" destOrd="0" presId="urn:microsoft.com/office/officeart/2016/7/layout/RepeatingBendingProcessNew"/>
    <dgm:cxn modelId="{09F62534-2D93-4730-AA23-AE6A86DA4655}" type="presParOf" srcId="{AF057E75-31DC-441F-9FC8-EA1F8EFBF698}" destId="{3C675932-5F47-4605-A2DA-6D3E676C286E}" srcOrd="13" destOrd="0" presId="urn:microsoft.com/office/officeart/2016/7/layout/RepeatingBendingProcessNew"/>
    <dgm:cxn modelId="{A1E87B59-B07D-4BDF-AED7-366E41B7134F}" type="presParOf" srcId="{3C675932-5F47-4605-A2DA-6D3E676C286E}" destId="{A60A6E21-1D4D-4823-9CA5-653E51C20142}" srcOrd="0" destOrd="0" presId="urn:microsoft.com/office/officeart/2016/7/layout/RepeatingBendingProcessNew"/>
    <dgm:cxn modelId="{4EB3FC7C-77E8-4EEF-919D-2E6DDD21FF7C}" type="presParOf" srcId="{AF057E75-31DC-441F-9FC8-EA1F8EFBF698}" destId="{B1926821-CC3C-4B08-9669-43B2CFE0AE4F}" srcOrd="14" destOrd="0" presId="urn:microsoft.com/office/officeart/2016/7/layout/RepeatingBendingProcessNew"/>
    <dgm:cxn modelId="{8996F146-CABB-4C26-B5EC-A422EA41A32A}" type="presParOf" srcId="{AF057E75-31DC-441F-9FC8-EA1F8EFBF698}" destId="{BCA30701-799B-4F41-BAAF-F6D416CFF757}" srcOrd="15" destOrd="0" presId="urn:microsoft.com/office/officeart/2016/7/layout/RepeatingBendingProcessNew"/>
    <dgm:cxn modelId="{5782B632-1100-4B35-B003-14753134839B}" type="presParOf" srcId="{BCA30701-799B-4F41-BAAF-F6D416CFF757}" destId="{537357B4-9DC5-4B6D-8454-F41503C4769A}" srcOrd="0" destOrd="0" presId="urn:microsoft.com/office/officeart/2016/7/layout/RepeatingBendingProcessNew"/>
    <dgm:cxn modelId="{2918794B-0F8E-4F8E-80DB-F0CCC16C2209}" type="presParOf" srcId="{AF057E75-31DC-441F-9FC8-EA1F8EFBF698}" destId="{C507C9D8-1C80-4B22-99EB-1671D63C1C5D}" srcOrd="16" destOrd="0" presId="urn:microsoft.com/office/officeart/2016/7/layout/RepeatingBendingProcessNew"/>
    <dgm:cxn modelId="{A8B443AB-9931-439B-998B-993BF4829B54}" type="presParOf" srcId="{AF057E75-31DC-441F-9FC8-EA1F8EFBF698}" destId="{E5175D01-BF11-46DA-884E-3E61DE859405}" srcOrd="17" destOrd="0" presId="urn:microsoft.com/office/officeart/2016/7/layout/RepeatingBendingProcessNew"/>
    <dgm:cxn modelId="{BEC469DE-9183-4452-8C91-ABA29083A95E}" type="presParOf" srcId="{E5175D01-BF11-46DA-884E-3E61DE859405}" destId="{C24CBDE3-8BCE-4FF9-93DE-325B48DD9910}" srcOrd="0" destOrd="0" presId="urn:microsoft.com/office/officeart/2016/7/layout/RepeatingBendingProcessNew"/>
    <dgm:cxn modelId="{B080396D-2DB8-467B-9B46-E292DEEBB7CF}" type="presParOf" srcId="{AF057E75-31DC-441F-9FC8-EA1F8EFBF698}" destId="{CFB93863-8098-4B85-A2AF-5DB277562325}" srcOrd="1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2282C-F137-48EF-A2E9-01521DCE915F}">
      <dsp:nvSpPr>
        <dsp:cNvPr id="0" name=""/>
        <dsp:cNvSpPr/>
      </dsp:nvSpPr>
      <dsp:spPr>
        <a:xfrm>
          <a:off x="0" y="13041"/>
          <a:ext cx="9307902" cy="242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The Individuals with Disabilities Education Act (IDEA): </a:t>
          </a:r>
          <a:r>
            <a:rPr lang="en-US" sz="2800" kern="1200"/>
            <a:t>is a law that makes available a free appropriate public education to eligible children with disabilities throughout the nation and ensures special education and related services to those children.</a:t>
          </a:r>
        </a:p>
      </dsp:txBody>
      <dsp:txXfrm>
        <a:off x="118342" y="131383"/>
        <a:ext cx="9071218" cy="2187556"/>
      </dsp:txXfrm>
    </dsp:sp>
    <dsp:sp modelId="{7A3D1684-6C9A-446D-95B6-B240C221C07B}">
      <dsp:nvSpPr>
        <dsp:cNvPr id="0" name=""/>
        <dsp:cNvSpPr/>
      </dsp:nvSpPr>
      <dsp:spPr>
        <a:xfrm>
          <a:off x="0" y="2517921"/>
          <a:ext cx="9307902" cy="24242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The IDEA governs how states and public agencies provide early intervention, special education, and related services to millions of eligible infants, toddlers, children, and youth with disabilities.</a:t>
          </a:r>
        </a:p>
      </dsp:txBody>
      <dsp:txXfrm>
        <a:off x="118342" y="2636263"/>
        <a:ext cx="9071218" cy="21875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C6B849-213D-4D33-AB6A-C57EE9263D16}">
      <dsp:nvSpPr>
        <dsp:cNvPr id="0" name=""/>
        <dsp:cNvSpPr/>
      </dsp:nvSpPr>
      <dsp:spPr>
        <a:xfrm>
          <a:off x="2665330" y="534338"/>
          <a:ext cx="412414" cy="91440"/>
        </a:xfrm>
        <a:custGeom>
          <a:avLst/>
          <a:gdLst/>
          <a:ahLst/>
          <a:cxnLst/>
          <a:rect l="0" t="0" r="0" b="0"/>
          <a:pathLst>
            <a:path>
              <a:moveTo>
                <a:pt x="0" y="45720"/>
              </a:moveTo>
              <a:lnTo>
                <a:pt x="412414"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0462" y="577841"/>
        <a:ext cx="22150" cy="4434"/>
      </dsp:txXfrm>
    </dsp:sp>
    <dsp:sp modelId="{7A4C0660-B1ED-4DB1-A0B9-9638C4226285}">
      <dsp:nvSpPr>
        <dsp:cNvPr id="0" name=""/>
        <dsp:cNvSpPr/>
      </dsp:nvSpPr>
      <dsp:spPr>
        <a:xfrm>
          <a:off x="740982" y="2214"/>
          <a:ext cx="1926148" cy="115568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Special education is a right protected under IDEA, ensuring eligible students receive a Free Appropriate Public Education (FAPE).</a:t>
          </a:r>
        </a:p>
      </dsp:txBody>
      <dsp:txXfrm>
        <a:off x="740982" y="2214"/>
        <a:ext cx="1926148" cy="1155688"/>
      </dsp:txXfrm>
    </dsp:sp>
    <dsp:sp modelId="{BA4C23DC-1949-456D-8FB6-336ACCEE249D}">
      <dsp:nvSpPr>
        <dsp:cNvPr id="0" name=""/>
        <dsp:cNvSpPr/>
      </dsp:nvSpPr>
      <dsp:spPr>
        <a:xfrm>
          <a:off x="5034492" y="534338"/>
          <a:ext cx="412414" cy="91440"/>
        </a:xfrm>
        <a:custGeom>
          <a:avLst/>
          <a:gdLst/>
          <a:ahLst/>
          <a:cxnLst/>
          <a:rect l="0" t="0" r="0" b="0"/>
          <a:pathLst>
            <a:path>
              <a:moveTo>
                <a:pt x="0" y="45720"/>
              </a:moveTo>
              <a:lnTo>
                <a:pt x="412414"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24" y="577841"/>
        <a:ext cx="22150" cy="4434"/>
      </dsp:txXfrm>
    </dsp:sp>
    <dsp:sp modelId="{CC2702AF-110C-4EEE-B576-A843073F4F8F}">
      <dsp:nvSpPr>
        <dsp:cNvPr id="0" name=""/>
        <dsp:cNvSpPr/>
      </dsp:nvSpPr>
      <dsp:spPr>
        <a:xfrm>
          <a:off x="3110144" y="2214"/>
          <a:ext cx="1926148" cy="115568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Parents are essential members of the IEP team and play a critical role in decision-making throughout the process.</a:t>
          </a:r>
        </a:p>
      </dsp:txBody>
      <dsp:txXfrm>
        <a:off x="3110144" y="2214"/>
        <a:ext cx="1926148" cy="1155688"/>
      </dsp:txXfrm>
    </dsp:sp>
    <dsp:sp modelId="{4AA75040-4D50-4EE9-AF9B-BB50E39B7F0B}">
      <dsp:nvSpPr>
        <dsp:cNvPr id="0" name=""/>
        <dsp:cNvSpPr/>
      </dsp:nvSpPr>
      <dsp:spPr>
        <a:xfrm>
          <a:off x="7403655" y="534338"/>
          <a:ext cx="412414" cy="91440"/>
        </a:xfrm>
        <a:custGeom>
          <a:avLst/>
          <a:gdLst/>
          <a:ahLst/>
          <a:cxnLst/>
          <a:rect l="0" t="0" r="0" b="0"/>
          <a:pathLst>
            <a:path>
              <a:moveTo>
                <a:pt x="0" y="45720"/>
              </a:moveTo>
              <a:lnTo>
                <a:pt x="412414"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8787" y="577841"/>
        <a:ext cx="22150" cy="4434"/>
      </dsp:txXfrm>
    </dsp:sp>
    <dsp:sp modelId="{0D6D73BD-6790-4764-9418-0A180E68BF0C}">
      <dsp:nvSpPr>
        <dsp:cNvPr id="0" name=""/>
        <dsp:cNvSpPr/>
      </dsp:nvSpPr>
      <dsp:spPr>
        <a:xfrm>
          <a:off x="5479307" y="2214"/>
          <a:ext cx="1926148" cy="115568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Understanding the referral, evaluation, eligibility, and IEP development process helps families advocate effectively for their children. </a:t>
          </a:r>
        </a:p>
      </dsp:txBody>
      <dsp:txXfrm>
        <a:off x="5479307" y="2214"/>
        <a:ext cx="1926148" cy="1155688"/>
      </dsp:txXfrm>
    </dsp:sp>
    <dsp:sp modelId="{218712D1-360C-45FF-AB50-CCB0E1DAAC99}">
      <dsp:nvSpPr>
        <dsp:cNvPr id="0" name=""/>
        <dsp:cNvSpPr/>
      </dsp:nvSpPr>
      <dsp:spPr>
        <a:xfrm>
          <a:off x="1704056" y="1156103"/>
          <a:ext cx="7107487" cy="412414"/>
        </a:xfrm>
        <a:custGeom>
          <a:avLst/>
          <a:gdLst/>
          <a:ahLst/>
          <a:cxnLst/>
          <a:rect l="0" t="0" r="0" b="0"/>
          <a:pathLst>
            <a:path>
              <a:moveTo>
                <a:pt x="7107487" y="0"/>
              </a:moveTo>
              <a:lnTo>
                <a:pt x="7107487" y="223307"/>
              </a:lnTo>
              <a:lnTo>
                <a:pt x="0" y="223307"/>
              </a:lnTo>
              <a:lnTo>
                <a:pt x="0" y="412414"/>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9767" y="1360093"/>
        <a:ext cx="356064" cy="4434"/>
      </dsp:txXfrm>
    </dsp:sp>
    <dsp:sp modelId="{EAB67BF4-CA7D-4D4B-B447-1DA951352C24}">
      <dsp:nvSpPr>
        <dsp:cNvPr id="0" name=""/>
        <dsp:cNvSpPr/>
      </dsp:nvSpPr>
      <dsp:spPr>
        <a:xfrm>
          <a:off x="7848469" y="2214"/>
          <a:ext cx="1926148" cy="115568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Evaluations identify a child's strengths, needs, and supports required for educational success. </a:t>
          </a:r>
        </a:p>
      </dsp:txBody>
      <dsp:txXfrm>
        <a:off x="7848469" y="2214"/>
        <a:ext cx="1926148" cy="1155688"/>
      </dsp:txXfrm>
    </dsp:sp>
    <dsp:sp modelId="{98B8ACF3-25C3-4E55-9755-431F37911C83}">
      <dsp:nvSpPr>
        <dsp:cNvPr id="0" name=""/>
        <dsp:cNvSpPr/>
      </dsp:nvSpPr>
      <dsp:spPr>
        <a:xfrm>
          <a:off x="2665330" y="2133041"/>
          <a:ext cx="412414" cy="91440"/>
        </a:xfrm>
        <a:custGeom>
          <a:avLst/>
          <a:gdLst/>
          <a:ahLst/>
          <a:cxnLst/>
          <a:rect l="0" t="0" r="0" b="0"/>
          <a:pathLst>
            <a:path>
              <a:moveTo>
                <a:pt x="0" y="45720"/>
              </a:moveTo>
              <a:lnTo>
                <a:pt x="412414"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0462" y="2176544"/>
        <a:ext cx="22150" cy="4434"/>
      </dsp:txXfrm>
    </dsp:sp>
    <dsp:sp modelId="{226C96E2-550E-4A09-A6E1-2E96D1E57E7B}">
      <dsp:nvSpPr>
        <dsp:cNvPr id="0" name=""/>
        <dsp:cNvSpPr/>
      </dsp:nvSpPr>
      <dsp:spPr>
        <a:xfrm>
          <a:off x="740982" y="1600917"/>
          <a:ext cx="1926148" cy="115568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The IEP is a living document that outlines individualized goals, services, accommodations, and progress monitoring. </a:t>
          </a:r>
        </a:p>
      </dsp:txBody>
      <dsp:txXfrm>
        <a:off x="740982" y="1600917"/>
        <a:ext cx="1926148" cy="1155688"/>
      </dsp:txXfrm>
    </dsp:sp>
    <dsp:sp modelId="{A76DB63D-1CB2-43EC-8C1D-2CC78584C63E}">
      <dsp:nvSpPr>
        <dsp:cNvPr id="0" name=""/>
        <dsp:cNvSpPr/>
      </dsp:nvSpPr>
      <dsp:spPr>
        <a:xfrm>
          <a:off x="5034492" y="2133041"/>
          <a:ext cx="412414" cy="91440"/>
        </a:xfrm>
        <a:custGeom>
          <a:avLst/>
          <a:gdLst/>
          <a:ahLst/>
          <a:cxnLst/>
          <a:rect l="0" t="0" r="0" b="0"/>
          <a:pathLst>
            <a:path>
              <a:moveTo>
                <a:pt x="0" y="45720"/>
              </a:moveTo>
              <a:lnTo>
                <a:pt x="412414"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624" y="2176544"/>
        <a:ext cx="22150" cy="4434"/>
      </dsp:txXfrm>
    </dsp:sp>
    <dsp:sp modelId="{361011BC-A92F-48BA-8009-3F7D2337BBB9}">
      <dsp:nvSpPr>
        <dsp:cNvPr id="0" name=""/>
        <dsp:cNvSpPr/>
      </dsp:nvSpPr>
      <dsp:spPr>
        <a:xfrm>
          <a:off x="3110144" y="1600917"/>
          <a:ext cx="1926148" cy="115568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Students should receive services in the Least Restrictive Environment (LRE), promoting inclusion whenever appropriate. </a:t>
          </a:r>
        </a:p>
      </dsp:txBody>
      <dsp:txXfrm>
        <a:off x="3110144" y="1600917"/>
        <a:ext cx="1926148" cy="1155688"/>
      </dsp:txXfrm>
    </dsp:sp>
    <dsp:sp modelId="{3C675932-5F47-4605-A2DA-6D3E676C286E}">
      <dsp:nvSpPr>
        <dsp:cNvPr id="0" name=""/>
        <dsp:cNvSpPr/>
      </dsp:nvSpPr>
      <dsp:spPr>
        <a:xfrm>
          <a:off x="7403655" y="2133041"/>
          <a:ext cx="412414" cy="91440"/>
        </a:xfrm>
        <a:custGeom>
          <a:avLst/>
          <a:gdLst/>
          <a:ahLst/>
          <a:cxnLst/>
          <a:rect l="0" t="0" r="0" b="0"/>
          <a:pathLst>
            <a:path>
              <a:moveTo>
                <a:pt x="0" y="45720"/>
              </a:moveTo>
              <a:lnTo>
                <a:pt x="412414"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98787" y="2176544"/>
        <a:ext cx="22150" cy="4434"/>
      </dsp:txXfrm>
    </dsp:sp>
    <dsp:sp modelId="{15E35054-34EC-4528-A562-9B0FCE62A8F9}">
      <dsp:nvSpPr>
        <dsp:cNvPr id="0" name=""/>
        <dsp:cNvSpPr/>
      </dsp:nvSpPr>
      <dsp:spPr>
        <a:xfrm>
          <a:off x="5479307" y="1600917"/>
          <a:ext cx="1926148" cy="115568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Regular communication and progress monitoring ensure that services remain effective and responsive to student needs.</a:t>
          </a:r>
        </a:p>
      </dsp:txBody>
      <dsp:txXfrm>
        <a:off x="5479307" y="1600917"/>
        <a:ext cx="1926148" cy="1155688"/>
      </dsp:txXfrm>
    </dsp:sp>
    <dsp:sp modelId="{BCA30701-799B-4F41-BAAF-F6D416CFF757}">
      <dsp:nvSpPr>
        <dsp:cNvPr id="0" name=""/>
        <dsp:cNvSpPr/>
      </dsp:nvSpPr>
      <dsp:spPr>
        <a:xfrm>
          <a:off x="1704056" y="2754806"/>
          <a:ext cx="7107487" cy="412414"/>
        </a:xfrm>
        <a:custGeom>
          <a:avLst/>
          <a:gdLst/>
          <a:ahLst/>
          <a:cxnLst/>
          <a:rect l="0" t="0" r="0" b="0"/>
          <a:pathLst>
            <a:path>
              <a:moveTo>
                <a:pt x="7107487" y="0"/>
              </a:moveTo>
              <a:lnTo>
                <a:pt x="7107487" y="223307"/>
              </a:lnTo>
              <a:lnTo>
                <a:pt x="0" y="223307"/>
              </a:lnTo>
              <a:lnTo>
                <a:pt x="0" y="412414"/>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9767" y="2958796"/>
        <a:ext cx="356064" cy="4434"/>
      </dsp:txXfrm>
    </dsp:sp>
    <dsp:sp modelId="{B1926821-CC3C-4B08-9669-43B2CFE0AE4F}">
      <dsp:nvSpPr>
        <dsp:cNvPr id="0" name=""/>
        <dsp:cNvSpPr/>
      </dsp:nvSpPr>
      <dsp:spPr>
        <a:xfrm>
          <a:off x="7848469" y="1600917"/>
          <a:ext cx="1926148" cy="115568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Families should know their rights, procedural safeguards, and available resources to make informed decisions. </a:t>
          </a:r>
        </a:p>
      </dsp:txBody>
      <dsp:txXfrm>
        <a:off x="7848469" y="1600917"/>
        <a:ext cx="1926148" cy="1155688"/>
      </dsp:txXfrm>
    </dsp:sp>
    <dsp:sp modelId="{E5175D01-BF11-46DA-884E-3E61DE859405}">
      <dsp:nvSpPr>
        <dsp:cNvPr id="0" name=""/>
        <dsp:cNvSpPr/>
      </dsp:nvSpPr>
      <dsp:spPr>
        <a:xfrm>
          <a:off x="2665330" y="3731745"/>
          <a:ext cx="412414" cy="91440"/>
        </a:xfrm>
        <a:custGeom>
          <a:avLst/>
          <a:gdLst/>
          <a:ahLst/>
          <a:cxnLst/>
          <a:rect l="0" t="0" r="0" b="0"/>
          <a:pathLst>
            <a:path>
              <a:moveTo>
                <a:pt x="0" y="45720"/>
              </a:moveTo>
              <a:lnTo>
                <a:pt x="412414"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60462" y="3775247"/>
        <a:ext cx="22150" cy="4434"/>
      </dsp:txXfrm>
    </dsp:sp>
    <dsp:sp modelId="{C507C9D8-1C80-4B22-99EB-1671D63C1C5D}">
      <dsp:nvSpPr>
        <dsp:cNvPr id="0" name=""/>
        <dsp:cNvSpPr/>
      </dsp:nvSpPr>
      <dsp:spPr>
        <a:xfrm>
          <a:off x="740982" y="3199620"/>
          <a:ext cx="1926148" cy="115568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Collaboration between educators, service providers, and families leads to the best outcomes for students.</a:t>
          </a:r>
        </a:p>
      </dsp:txBody>
      <dsp:txXfrm>
        <a:off x="740982" y="3199620"/>
        <a:ext cx="1926148" cy="1155688"/>
      </dsp:txXfrm>
    </dsp:sp>
    <dsp:sp modelId="{CFB93863-8098-4B85-A2AF-5DB277562325}">
      <dsp:nvSpPr>
        <dsp:cNvPr id="0" name=""/>
        <dsp:cNvSpPr/>
      </dsp:nvSpPr>
      <dsp:spPr>
        <a:xfrm>
          <a:off x="3110144" y="3199620"/>
          <a:ext cx="1926148" cy="115568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83" tIns="99071" rIns="94383" bIns="99071" numCol="1" spcCol="1270" anchor="ctr" anchorCtr="0">
          <a:noAutofit/>
        </a:bodyPr>
        <a:lstStyle/>
        <a:p>
          <a:pPr marL="0" lvl="0" indent="0" algn="ctr" defTabSz="533400">
            <a:lnSpc>
              <a:spcPct val="90000"/>
            </a:lnSpc>
            <a:spcBef>
              <a:spcPct val="0"/>
            </a:spcBef>
            <a:spcAft>
              <a:spcPct val="35000"/>
            </a:spcAft>
            <a:buNone/>
          </a:pPr>
          <a:r>
            <a:rPr lang="en-US" sz="1200" kern="1200"/>
            <a:t>Every child has unique strengths and deserves individualized support to reach their fullest potential.</a:t>
          </a:r>
        </a:p>
      </dsp:txBody>
      <dsp:txXfrm>
        <a:off x="3110144" y="3199620"/>
        <a:ext cx="1926148" cy="11556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2F905BBD-BD17-4A6F-B9FA-DB020C5B11ED}" type="datetimeFigureOut">
              <a:t>10/20/2026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68B60870-5107-4CF8-92AA-8877CF20DD5E}" type="slidenum">
              <a:t>‹#›</a:t>
            </a:fld>
            <a:endParaRPr lang="en-US"/>
          </a:p>
        </p:txBody>
      </p:sp>
    </p:spTree>
    <p:extLst>
      <p:ext uri="{BB962C8B-B14F-4D97-AF65-F5344CB8AC3E}">
        <p14:creationId xmlns:p14="http://schemas.microsoft.com/office/powerpoint/2010/main" val="1004801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AC1A-369F-E192-78F3-77A8B39A2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794E4-3DD8-F335-4D0E-ADB518608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BCD2B1-3DC7-D1EF-874A-924608986C35}"/>
              </a:ext>
            </a:extLst>
          </p:cNvPr>
          <p:cNvSpPr>
            <a:spLocks noGrp="1"/>
          </p:cNvSpPr>
          <p:nvPr>
            <p:ph type="body" idx="1"/>
          </p:nvPr>
        </p:nvSpPr>
        <p:spPr/>
        <p:txBody>
          <a:bodyPr/>
          <a:lstStyle/>
          <a:p>
            <a:r>
              <a:rPr lang="en-US" dirty="0"/>
              <a:t>[Sources]
Content summarized from IEP Roadmap PDF.</a:t>
            </a:r>
          </a:p>
        </p:txBody>
      </p:sp>
      <p:sp>
        <p:nvSpPr>
          <p:cNvPr id="4" name="Slide Number Placeholder 3">
            <a:extLst>
              <a:ext uri="{FF2B5EF4-FFF2-40B4-BE49-F238E27FC236}">
                <a16:creationId xmlns:a16="http://schemas.microsoft.com/office/drawing/2014/main" id="{53FFA52A-E57E-CF4C-6102-9CECA322A523}"/>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771258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Content summarized from IEP Roadmap PDF.</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 0"/>
          <p:cNvSpPr/>
          <p:nvPr/>
        </p:nvSpPr>
        <p:spPr>
          <a:xfrm>
            <a:off x="259240" y="2037134"/>
            <a:ext cx="4360886" cy="2760098"/>
          </a:xfrm>
          <a:prstGeom prst="rect">
            <a:avLst/>
          </a:prstGeom>
        </p:spPr>
        <p:txBody>
          <a:bodyPr vert="horz" lIns="91440" tIns="45720" rIns="91440" bIns="45720" rtlCol="0" anchor="ctr">
            <a:normAutofit/>
          </a:bodyPr>
          <a:lstStyle/>
          <a:p>
            <a:pPr marL="0" indent="0" algn="ctr">
              <a:lnSpc>
                <a:spcPct val="90000"/>
              </a:lnSpc>
              <a:spcBef>
                <a:spcPct val="0"/>
              </a:spcBef>
              <a:spcAft>
                <a:spcPts val="600"/>
              </a:spcAft>
            </a:pPr>
            <a:r>
              <a:rPr lang="en-US" sz="4000" b="1" kern="1200" dirty="0">
                <a:solidFill>
                  <a:schemeClr val="tx2"/>
                </a:solidFill>
                <a:latin typeface="+mj-lt"/>
                <a:ea typeface="+mj-ea"/>
                <a:cs typeface="+mj-cs"/>
              </a:rPr>
              <a:t>Special Education Roadmap</a:t>
            </a:r>
            <a:endParaRPr lang="en-US" sz="4000" kern="1200" dirty="0">
              <a:solidFill>
                <a:schemeClr val="tx2"/>
              </a:solidFill>
              <a:latin typeface="+mj-lt"/>
              <a:ea typeface="+mj-ea"/>
              <a:cs typeface="+mj-cs"/>
            </a:endParaRPr>
          </a:p>
        </p:txBody>
      </p:sp>
      <p:sp>
        <p:nvSpPr>
          <p:cNvPr id="3" name="Text 1"/>
          <p:cNvSpPr/>
          <p:nvPr/>
        </p:nvSpPr>
        <p:spPr>
          <a:xfrm>
            <a:off x="6090574" y="801866"/>
            <a:ext cx="5306084" cy="5230634"/>
          </a:xfrm>
          <a:prstGeom prst="rect">
            <a:avLst/>
          </a:prstGeom>
          <a:noFill/>
          <a:ln>
            <a:noFill/>
          </a:ln>
        </p:spPr>
        <p:txBody>
          <a:bodyPr vert="horz" lIns="91440" tIns="45720" rIns="91440" bIns="45720" rtlCol="0" anchor="ctr">
            <a:normAutofit/>
          </a:bodyPr>
          <a:lstStyle/>
          <a:p>
            <a:pPr algn="ctr">
              <a:lnSpc>
                <a:spcPct val="90000"/>
              </a:lnSpc>
              <a:spcAft>
                <a:spcPts val="600"/>
              </a:spcAft>
            </a:pPr>
            <a:r>
              <a:rPr lang="en-US" sz="3200" dirty="0">
                <a:solidFill>
                  <a:schemeClr val="tx2"/>
                </a:solidFill>
              </a:rPr>
              <a:t>Supporting Educators and </a:t>
            </a:r>
          </a:p>
          <a:p>
            <a:pPr algn="ctr">
              <a:lnSpc>
                <a:spcPct val="90000"/>
              </a:lnSpc>
              <a:spcAft>
                <a:spcPts val="600"/>
              </a:spcAft>
            </a:pPr>
            <a:r>
              <a:rPr lang="en-US" sz="3200" dirty="0">
                <a:solidFill>
                  <a:schemeClr val="tx2"/>
                </a:solidFill>
              </a:rPr>
              <a:t>Parents on a Path of Success</a:t>
            </a:r>
            <a:endParaRPr lang="en-US"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extBox 1">
            <a:extLst>
              <a:ext uri="{FF2B5EF4-FFF2-40B4-BE49-F238E27FC236}">
                <a16:creationId xmlns:a16="http://schemas.microsoft.com/office/drawing/2014/main" id="{585BA052-14EA-683E-F58C-5F2023615C70}"/>
              </a:ext>
            </a:extLst>
          </p:cNvPr>
          <p:cNvGraphicFramePr/>
          <p:nvPr/>
        </p:nvGraphicFramePr>
        <p:xfrm>
          <a:off x="1155940" y="1017917"/>
          <a:ext cx="9307902" cy="4955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8224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838200" y="365125"/>
            <a:ext cx="10515600" cy="1325563"/>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5400" b="1" kern="1200" dirty="0">
                <a:solidFill>
                  <a:schemeClr val="tx1"/>
                </a:solidFill>
                <a:latin typeface="+mj-lt"/>
                <a:ea typeface="+mj-ea"/>
                <a:cs typeface="+mj-cs"/>
              </a:rPr>
              <a:t>IDEA Foundations</a:t>
            </a:r>
            <a:endParaRPr lang="en-US" sz="5400" kern="1200" dirty="0">
              <a:solidFill>
                <a:schemeClr val="tx1"/>
              </a:solidFill>
              <a:latin typeface="+mj-lt"/>
              <a:ea typeface="+mj-ea"/>
              <a:cs typeface="+mj-cs"/>
            </a:endParaRPr>
          </a:p>
        </p:txBody>
      </p:sp>
      <p:sp>
        <p:nvSpPr>
          <p:cNvPr id="1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1"/>
          <p:cNvSpPr/>
          <p:nvPr/>
        </p:nvSpPr>
        <p:spPr>
          <a:xfrm>
            <a:off x="838200" y="1929384"/>
            <a:ext cx="10515600" cy="4251960"/>
          </a:xfrm>
          <a:prstGeom prst="rect">
            <a:avLst/>
          </a:prstGeom>
        </p:spPr>
        <p:txBody>
          <a:bodyPr vert="horz" lIns="91440" tIns="45720" rIns="91440" bIns="45720" rtlCol="0">
            <a:normAutofit lnSpcReduction="10000"/>
          </a:bodyPr>
          <a:lstStyle/>
          <a:p>
            <a:pPr>
              <a:lnSpc>
                <a:spcPct val="90000"/>
              </a:lnSpc>
              <a:spcAft>
                <a:spcPts val="600"/>
              </a:spcAft>
            </a:pPr>
            <a:r>
              <a:rPr lang="en-US" sz="1900" b="1" dirty="0"/>
              <a:t>• FAPE: </a:t>
            </a:r>
            <a:r>
              <a:rPr lang="en-US" sz="1900" dirty="0"/>
              <a:t>Every child with a disability has the right to a free appropriate public education that meets their unique needs.</a:t>
            </a:r>
          </a:p>
          <a:p>
            <a:pPr>
              <a:lnSpc>
                <a:spcPct val="90000"/>
              </a:lnSpc>
              <a:spcAft>
                <a:spcPts val="600"/>
              </a:spcAft>
            </a:pPr>
            <a:r>
              <a:rPr lang="en-US" sz="1900" dirty="0"/>
              <a:t>FAPE 22: Students with disabilities can keep receiving special education services through age 21 (up until their 22nd birthday).</a:t>
            </a:r>
          </a:p>
          <a:p>
            <a:pPr>
              <a:lnSpc>
                <a:spcPct val="90000"/>
              </a:lnSpc>
              <a:spcAft>
                <a:spcPts val="600"/>
              </a:spcAft>
            </a:pPr>
            <a:endParaRPr lang="en-US" sz="1900" dirty="0"/>
          </a:p>
          <a:p>
            <a:pPr>
              <a:lnSpc>
                <a:spcPct val="90000"/>
              </a:lnSpc>
              <a:spcAft>
                <a:spcPts val="600"/>
              </a:spcAft>
            </a:pPr>
            <a:r>
              <a:rPr lang="en-US" sz="1900" dirty="0"/>
              <a:t>• </a:t>
            </a:r>
            <a:r>
              <a:rPr lang="en-US" sz="1900" b="1" dirty="0"/>
              <a:t>LRE (Least Restrictive Environment):</a:t>
            </a:r>
            <a:r>
              <a:rPr lang="en-US" sz="1900" dirty="0"/>
              <a:t> Children with disabilities should learn alongside classmates without disabilities as much as possible.</a:t>
            </a:r>
          </a:p>
          <a:p>
            <a:pPr>
              <a:lnSpc>
                <a:spcPct val="90000"/>
              </a:lnSpc>
              <a:spcAft>
                <a:spcPts val="600"/>
              </a:spcAft>
            </a:pPr>
            <a:endParaRPr lang="en-US" sz="1900" dirty="0"/>
          </a:p>
          <a:p>
            <a:pPr>
              <a:lnSpc>
                <a:spcPct val="90000"/>
              </a:lnSpc>
              <a:spcAft>
                <a:spcPts val="600"/>
              </a:spcAft>
            </a:pPr>
            <a:r>
              <a:rPr lang="en-US" sz="1900" dirty="0"/>
              <a:t>• </a:t>
            </a:r>
            <a:r>
              <a:rPr lang="en-US" sz="1900" b="1" dirty="0"/>
              <a:t>Procedural Safeguards:</a:t>
            </a:r>
            <a:r>
              <a:rPr lang="en-US" sz="1900" dirty="0"/>
              <a:t> IDEA protects the rights of students and families by ensuring that parents can be involved in decision-making, they can appeal decisions they disagree with and access necessary resources at any time. </a:t>
            </a:r>
          </a:p>
          <a:p>
            <a:pPr>
              <a:lnSpc>
                <a:spcPct val="90000"/>
              </a:lnSpc>
              <a:spcAft>
                <a:spcPts val="600"/>
              </a:spcAft>
            </a:pPr>
            <a:endParaRPr lang="en-US" sz="1900" b="1" dirty="0"/>
          </a:p>
          <a:p>
            <a:pPr>
              <a:lnSpc>
                <a:spcPct val="90000"/>
              </a:lnSpc>
              <a:spcAft>
                <a:spcPts val="600"/>
              </a:spcAft>
            </a:pPr>
            <a:r>
              <a:rPr lang="en-US" sz="1900" dirty="0"/>
              <a:t>• </a:t>
            </a:r>
            <a:r>
              <a:rPr lang="en-US" sz="1900" b="1" dirty="0"/>
              <a:t>Related Services:</a:t>
            </a:r>
            <a:r>
              <a:rPr lang="en-US" sz="1900" dirty="0"/>
              <a:t> like speech therapy, physical therapy, occupational therapy or counseling, that supports a child so they can learn and grow at school.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638881" y="417576"/>
            <a:ext cx="10909640" cy="1249394"/>
          </a:xfrm>
          <a:prstGeom prst="rect">
            <a:avLst/>
          </a:prstGeom>
        </p:spPr>
        <p:txBody>
          <a:bodyPr vert="horz" lIns="91440" tIns="45720" rIns="91440" bIns="45720" rtlCol="0" anchor="ctr">
            <a:normAutofit/>
          </a:bodyPr>
          <a:lstStyle/>
          <a:p>
            <a:pPr marL="0" indent="0" algn="ctr">
              <a:lnSpc>
                <a:spcPct val="90000"/>
              </a:lnSpc>
              <a:spcBef>
                <a:spcPct val="0"/>
              </a:spcBef>
              <a:spcAft>
                <a:spcPts val="600"/>
              </a:spcAft>
            </a:pPr>
            <a:r>
              <a:rPr lang="en-US" sz="6600" b="1" kern="1200" dirty="0">
                <a:solidFill>
                  <a:schemeClr val="tx1"/>
                </a:solidFill>
                <a:latin typeface="+mj-lt"/>
                <a:ea typeface="+mj-ea"/>
                <a:cs typeface="+mj-cs"/>
              </a:rPr>
              <a:t>Referral Process</a:t>
            </a:r>
          </a:p>
        </p:txBody>
      </p:sp>
      <p:sp>
        <p:nvSpPr>
          <p:cNvPr id="15"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08F06E3-0788-0007-515A-080E46E3A5C8}"/>
              </a:ext>
            </a:extLst>
          </p:cNvPr>
          <p:cNvPicPr>
            <a:picLocks noChangeAspect="1"/>
          </p:cNvPicPr>
          <p:nvPr/>
        </p:nvPicPr>
        <p:blipFill>
          <a:blip r:embed="rId3"/>
          <a:srcRect b="19928"/>
          <a:stretch>
            <a:fillRect/>
          </a:stretch>
        </p:blipFill>
        <p:spPr>
          <a:xfrm>
            <a:off x="1226096" y="2633472"/>
            <a:ext cx="9736760" cy="358635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0">
            <a:extLst>
              <a:ext uri="{FF2B5EF4-FFF2-40B4-BE49-F238E27FC236}">
                <a16:creationId xmlns:a16="http://schemas.microsoft.com/office/drawing/2014/main" id="{92907178-101E-9F77-C892-0EACED47B768}"/>
              </a:ext>
            </a:extLst>
          </p:cNvPr>
          <p:cNvSpPr/>
          <p:nvPr/>
        </p:nvSpPr>
        <p:spPr>
          <a:xfrm>
            <a:off x="838200" y="365125"/>
            <a:ext cx="10515600" cy="1325563"/>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5400" b="1" kern="1200">
                <a:solidFill>
                  <a:schemeClr val="tx1"/>
                </a:solidFill>
                <a:latin typeface="+mj-lt"/>
                <a:ea typeface="+mj-ea"/>
                <a:cs typeface="+mj-cs"/>
              </a:rPr>
              <a:t>Referral Process cont.</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BD638A0-3C11-A28D-1178-5B21334837B2}"/>
              </a:ext>
            </a:extLst>
          </p:cNvPr>
          <p:cNvSpPr txBox="1"/>
          <p:nvPr/>
        </p:nvSpPr>
        <p:spPr>
          <a:xfrm>
            <a:off x="838200" y="1929384"/>
            <a:ext cx="10515600" cy="4251960"/>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200"/>
              <a:t>Submit a written request </a:t>
            </a:r>
          </a:p>
          <a:p>
            <a:pPr marL="342900" indent="-228600">
              <a:lnSpc>
                <a:spcPct val="90000"/>
              </a:lnSpc>
              <a:spcAft>
                <a:spcPts val="600"/>
              </a:spcAft>
              <a:buFont typeface="Arial" panose="020B0604020202020204" pitchFamily="34" charset="0"/>
              <a:buChar char="•"/>
            </a:pPr>
            <a:r>
              <a:rPr lang="en-US" sz="2200"/>
              <a:t>Include supporting information</a:t>
            </a:r>
          </a:p>
          <a:p>
            <a:pPr marL="342900" indent="-228600">
              <a:lnSpc>
                <a:spcPct val="90000"/>
              </a:lnSpc>
              <a:spcAft>
                <a:spcPts val="600"/>
              </a:spcAft>
              <a:buFont typeface="Arial" panose="020B0604020202020204" pitchFamily="34" charset="0"/>
              <a:buChar char="•"/>
            </a:pPr>
            <a:r>
              <a:rPr lang="en-US" sz="2200"/>
              <a:t>Consent for evaluation</a:t>
            </a:r>
          </a:p>
        </p:txBody>
      </p:sp>
      <p:sp>
        <p:nvSpPr>
          <p:cNvPr id="6" name="TextBox 5">
            <a:extLst>
              <a:ext uri="{FF2B5EF4-FFF2-40B4-BE49-F238E27FC236}">
                <a16:creationId xmlns:a16="http://schemas.microsoft.com/office/drawing/2014/main" id="{2EA4274E-47F9-F9F5-E1B4-F39633C276B7}"/>
              </a:ext>
            </a:extLst>
          </p:cNvPr>
          <p:cNvSpPr txBox="1"/>
          <p:nvPr/>
        </p:nvSpPr>
        <p:spPr>
          <a:xfrm>
            <a:off x="1732547" y="3669403"/>
            <a:ext cx="9304421" cy="2400657"/>
          </a:xfrm>
          <a:prstGeom prst="rect">
            <a:avLst/>
          </a:prstGeom>
          <a:noFill/>
        </p:spPr>
        <p:txBody>
          <a:bodyPr wrap="square" rtlCol="0">
            <a:spAutoFit/>
          </a:bodyPr>
          <a:lstStyle/>
          <a:p>
            <a:pPr>
              <a:spcAft>
                <a:spcPts val="600"/>
              </a:spcAft>
            </a:pPr>
            <a:r>
              <a:rPr lang="en-US" sz="2000" dirty="0"/>
              <a:t>Once a referral is made, schools must adhere to specific timelines that are set by IDEA: </a:t>
            </a:r>
            <a:br>
              <a:rPr lang="en-US" sz="2000" dirty="0"/>
            </a:br>
            <a:endParaRPr lang="en-US" sz="2000" dirty="0"/>
          </a:p>
          <a:p>
            <a:pPr>
              <a:spcAft>
                <a:spcPts val="600"/>
              </a:spcAft>
            </a:pPr>
            <a:r>
              <a:rPr lang="en-US" sz="2000" dirty="0"/>
              <a:t> - Within </a:t>
            </a:r>
            <a:r>
              <a:rPr lang="en-US" sz="2000" b="1" dirty="0"/>
              <a:t>15 days</a:t>
            </a:r>
            <a:r>
              <a:rPr lang="en-US" sz="2000" dirty="0"/>
              <a:t> of the referral, the school must provide parents with a formal response, either agreeing to proceed with the evaluation or denying the request, with a clear explanation.</a:t>
            </a:r>
          </a:p>
          <a:p>
            <a:pPr>
              <a:spcAft>
                <a:spcPts val="600"/>
              </a:spcAft>
            </a:pPr>
            <a:r>
              <a:rPr lang="en-US" sz="2000" dirty="0"/>
              <a:t>- Within </a:t>
            </a:r>
            <a:r>
              <a:rPr lang="en-US" sz="2000" b="1" dirty="0"/>
              <a:t>60 days, </a:t>
            </a:r>
            <a:r>
              <a:rPr lang="en-US" sz="2000" dirty="0"/>
              <a:t>once parental consent is obtained, the school has to complete the initial evaluation and determine eligibility for special education services. </a:t>
            </a:r>
          </a:p>
        </p:txBody>
      </p:sp>
    </p:spTree>
    <p:extLst>
      <p:ext uri="{BB962C8B-B14F-4D97-AF65-F5344CB8AC3E}">
        <p14:creationId xmlns:p14="http://schemas.microsoft.com/office/powerpoint/2010/main" val="398839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ext 0"/>
          <p:cNvSpPr/>
          <p:nvPr/>
        </p:nvSpPr>
        <p:spPr>
          <a:xfrm>
            <a:off x="804672" y="1401859"/>
            <a:ext cx="4130185" cy="4054282"/>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6600" b="1" kern="1200" dirty="0">
                <a:solidFill>
                  <a:schemeClr val="tx2"/>
                </a:solidFill>
                <a:latin typeface="+mj-lt"/>
                <a:ea typeface="+mj-ea"/>
                <a:cs typeface="+mj-cs"/>
              </a:rPr>
              <a:t>Evaluation </a:t>
            </a:r>
          </a:p>
          <a:p>
            <a:pPr marL="0" indent="0">
              <a:lnSpc>
                <a:spcPct val="90000"/>
              </a:lnSpc>
              <a:spcBef>
                <a:spcPct val="0"/>
              </a:spcBef>
              <a:spcAft>
                <a:spcPts val="600"/>
              </a:spcAft>
            </a:pPr>
            <a:r>
              <a:rPr lang="en-US" sz="6600" b="1" kern="1200" dirty="0">
                <a:solidFill>
                  <a:schemeClr val="tx2"/>
                </a:solidFill>
                <a:latin typeface="+mj-lt"/>
                <a:ea typeface="+mj-ea"/>
                <a:cs typeface="+mj-cs"/>
              </a:rPr>
              <a:t>&amp; Eligibility</a:t>
            </a:r>
            <a:endParaRPr lang="en-US" sz="6600" kern="1200" dirty="0">
              <a:solidFill>
                <a:schemeClr val="tx2"/>
              </a:solidFill>
              <a:latin typeface="+mj-lt"/>
              <a:ea typeface="+mj-ea"/>
              <a:cs typeface="+mj-cs"/>
            </a:endParaRPr>
          </a:p>
        </p:txBody>
      </p:sp>
      <p:grpSp>
        <p:nvGrpSpPr>
          <p:cNvPr id="52" name="Group 51">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3839" y="0"/>
            <a:ext cx="4324865" cy="2641149"/>
            <a:chOff x="6867015" y="-1"/>
            <a:chExt cx="5324985" cy="3251912"/>
          </a:xfrm>
          <a:solidFill>
            <a:schemeClr val="accent5">
              <a:alpha val="10000"/>
            </a:schemeClr>
          </a:solidFill>
        </p:grpSpPr>
        <p:sp>
          <p:nvSpPr>
            <p:cNvPr id="53" name="Freeform: Shape 52">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 1"/>
          <p:cNvSpPr/>
          <p:nvPr/>
        </p:nvSpPr>
        <p:spPr>
          <a:xfrm>
            <a:off x="6271993" y="1553134"/>
            <a:ext cx="4511842" cy="3751732"/>
          </a:xfrm>
          <a:prstGeom prst="rect">
            <a:avLst/>
          </a:prstGeom>
        </p:spPr>
        <p:txBody>
          <a:bodyPr vert="horz" lIns="91440" tIns="45720" rIns="91440" bIns="45720" rtlCol="0" anchor="ctr">
            <a:normAutofit/>
          </a:bodyPr>
          <a:lstStyle/>
          <a:p>
            <a:pPr>
              <a:lnSpc>
                <a:spcPct val="90000"/>
              </a:lnSpc>
              <a:spcAft>
                <a:spcPts val="600"/>
              </a:spcAft>
            </a:pPr>
            <a:r>
              <a:rPr lang="en-US" sz="2400" dirty="0">
                <a:solidFill>
                  <a:schemeClr val="tx2"/>
                </a:solidFill>
              </a:rPr>
              <a:t>• Purpose of Evaluation</a:t>
            </a:r>
          </a:p>
          <a:p>
            <a:pPr>
              <a:lnSpc>
                <a:spcPct val="90000"/>
              </a:lnSpc>
              <a:spcAft>
                <a:spcPts val="600"/>
              </a:spcAft>
            </a:pPr>
            <a:r>
              <a:rPr lang="en-US" sz="2400" dirty="0">
                <a:solidFill>
                  <a:schemeClr val="tx2"/>
                </a:solidFill>
              </a:rPr>
              <a:t>• Parental Consent and Rights</a:t>
            </a:r>
          </a:p>
          <a:p>
            <a:pPr>
              <a:lnSpc>
                <a:spcPct val="90000"/>
              </a:lnSpc>
              <a:spcAft>
                <a:spcPts val="600"/>
              </a:spcAft>
            </a:pPr>
            <a:r>
              <a:rPr lang="en-US" sz="2400" dirty="0">
                <a:solidFill>
                  <a:schemeClr val="tx2"/>
                </a:solidFill>
              </a:rPr>
              <a:t>• Areas of Assessment </a:t>
            </a:r>
          </a:p>
          <a:p>
            <a:pPr>
              <a:lnSpc>
                <a:spcPct val="90000"/>
              </a:lnSpc>
              <a:spcAft>
                <a:spcPts val="600"/>
              </a:spcAft>
            </a:pPr>
            <a:r>
              <a:rPr lang="en-US" sz="2400" dirty="0">
                <a:solidFill>
                  <a:schemeClr val="tx2"/>
                </a:solidFill>
              </a:rPr>
              <a:t>• Assessment Tools</a:t>
            </a:r>
          </a:p>
          <a:p>
            <a:pPr>
              <a:lnSpc>
                <a:spcPct val="90000"/>
              </a:lnSpc>
              <a:spcAft>
                <a:spcPts val="600"/>
              </a:spcAft>
            </a:pPr>
            <a:r>
              <a:rPr lang="en-US" sz="2400" dirty="0">
                <a:solidFill>
                  <a:schemeClr val="tx2"/>
                </a:solidFill>
              </a:rPr>
              <a:t>• Eligibility</a:t>
            </a:r>
          </a:p>
        </p:txBody>
      </p:sp>
      <p:grpSp>
        <p:nvGrpSpPr>
          <p:cNvPr id="45" name="Group 44">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535970" y="4114799"/>
            <a:ext cx="3655725" cy="2743201"/>
            <a:chOff x="-305" y="-1"/>
            <a:chExt cx="3832880" cy="2876136"/>
          </a:xfrm>
        </p:grpSpPr>
        <p:sp>
          <p:nvSpPr>
            <p:cNvPr id="46" name="Freeform: Shape 45">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8" name="Group 17">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9" name="Freeform: Shape 18">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TextBox 8">
            <a:extLst>
              <a:ext uri="{FF2B5EF4-FFF2-40B4-BE49-F238E27FC236}">
                <a16:creationId xmlns:a16="http://schemas.microsoft.com/office/drawing/2014/main" id="{B0C3CF4E-6087-AEDE-204F-619DA5263C8A}"/>
              </a:ext>
            </a:extLst>
          </p:cNvPr>
          <p:cNvSpPr txBox="1"/>
          <p:nvPr/>
        </p:nvSpPr>
        <p:spPr>
          <a:xfrm>
            <a:off x="183931" y="1422801"/>
            <a:ext cx="3855720" cy="437197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6000" u="sng" kern="1200" dirty="0">
                <a:solidFill>
                  <a:schemeClr val="tx2"/>
                </a:solidFill>
                <a:latin typeface="+mj-lt"/>
                <a:ea typeface="+mj-ea"/>
                <a:cs typeface="+mj-cs"/>
              </a:rPr>
              <a:t>Purpose of Evaluation</a:t>
            </a:r>
            <a:endParaRPr lang="en-US" sz="6000" kern="1200" dirty="0">
              <a:solidFill>
                <a:schemeClr val="tx2"/>
              </a:solidFill>
              <a:latin typeface="+mj-lt"/>
              <a:ea typeface="+mj-ea"/>
              <a:cs typeface="+mj-cs"/>
            </a:endParaRPr>
          </a:p>
        </p:txBody>
      </p:sp>
      <p:sp>
        <p:nvSpPr>
          <p:cNvPr id="5" name="TextBox 4">
            <a:extLst>
              <a:ext uri="{FF2B5EF4-FFF2-40B4-BE49-F238E27FC236}">
                <a16:creationId xmlns:a16="http://schemas.microsoft.com/office/drawing/2014/main" id="{14BF8C1E-F839-5A07-CABB-15DDAA687A13}"/>
              </a:ext>
            </a:extLst>
          </p:cNvPr>
          <p:cNvSpPr txBox="1"/>
          <p:nvPr/>
        </p:nvSpPr>
        <p:spPr>
          <a:xfrm>
            <a:off x="5967663" y="2677438"/>
            <a:ext cx="2486527" cy="1554272"/>
          </a:xfrm>
          <a:prstGeom prst="rect">
            <a:avLst/>
          </a:prstGeom>
          <a:noFill/>
        </p:spPr>
        <p:txBody>
          <a:bodyPr wrap="square" rtlCol="0">
            <a:spAutoFit/>
          </a:bodyPr>
          <a:lstStyle/>
          <a:p>
            <a:pPr algn="ctr">
              <a:spcAft>
                <a:spcPts val="600"/>
              </a:spcAft>
            </a:pPr>
            <a:r>
              <a:rPr lang="en-US" b="1" dirty="0">
                <a:solidFill>
                  <a:schemeClr val="bg1"/>
                </a:solidFill>
              </a:rPr>
              <a:t>Understand</a:t>
            </a:r>
            <a:r>
              <a:rPr lang="en-US" dirty="0">
                <a:solidFill>
                  <a:schemeClr val="bg1"/>
                </a:solidFill>
              </a:rPr>
              <a:t> the child’s specific strengths, challenges and areas of need</a:t>
            </a:r>
            <a:endParaRPr lang="en-US">
              <a:solidFill>
                <a:schemeClr val="bg1"/>
              </a:solidFill>
            </a:endParaRPr>
          </a:p>
          <a:p>
            <a:pPr>
              <a:spcAft>
                <a:spcPts val="600"/>
              </a:spcAft>
            </a:pPr>
            <a:endParaRPr lang="en-US"/>
          </a:p>
        </p:txBody>
      </p:sp>
      <p:sp>
        <p:nvSpPr>
          <p:cNvPr id="8" name="TextBox 7">
            <a:extLst>
              <a:ext uri="{FF2B5EF4-FFF2-40B4-BE49-F238E27FC236}">
                <a16:creationId xmlns:a16="http://schemas.microsoft.com/office/drawing/2014/main" id="{C14D0ED0-7119-1DA7-9DBC-4A93D37095A0}"/>
              </a:ext>
            </a:extLst>
          </p:cNvPr>
          <p:cNvSpPr txBox="1"/>
          <p:nvPr/>
        </p:nvSpPr>
        <p:spPr>
          <a:xfrm>
            <a:off x="5406190" y="977731"/>
            <a:ext cx="6096000" cy="4421275"/>
          </a:xfrm>
          <a:prstGeom prst="rect">
            <a:avLst/>
          </a:prstGeom>
          <a:noFill/>
        </p:spPr>
        <p:txBody>
          <a:bodyPr wrap="square">
            <a:spAutoFit/>
          </a:bodyPr>
          <a:lstStyle/>
          <a:p>
            <a:pPr marL="0" marR="0">
              <a:lnSpc>
                <a:spcPct val="115000"/>
              </a:lnSpc>
              <a:spcAft>
                <a:spcPts val="800"/>
              </a:spcAft>
              <a:buNone/>
            </a:pP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effectLst/>
                <a:latin typeface="Aptos" panose="020B0004020202020204" pitchFamily="34" charset="0"/>
                <a:ea typeface="Aptos" panose="020B0004020202020204" pitchFamily="34" charset="0"/>
                <a:cs typeface="Times New Roman" panose="02020603050405020304" pitchFamily="18" charset="0"/>
              </a:rPr>
              <a:t>Identify</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if a child has a disability that impacts their educational performance.</a:t>
            </a:r>
          </a:p>
          <a:p>
            <a:pPr marL="0" marR="0">
              <a:lnSpc>
                <a:spcPct val="115000"/>
              </a:lnSpc>
              <a:spcAft>
                <a:spcPts val="800"/>
              </a:spcAft>
              <a:buNone/>
            </a:pP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effectLst/>
                <a:latin typeface="Aptos" panose="020B0004020202020204" pitchFamily="34" charset="0"/>
                <a:ea typeface="Aptos" panose="020B0004020202020204" pitchFamily="34" charset="0"/>
                <a:cs typeface="Times New Roman" panose="02020603050405020304" pitchFamily="18" charset="0"/>
              </a:rPr>
              <a:t>Understand</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the child’s specific strengths, challenges and areas of need.</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r>
              <a:rPr lang="en-US" sz="2400" b="1" kern="100" dirty="0">
                <a:effectLst/>
                <a:latin typeface="Aptos" panose="020B0004020202020204" pitchFamily="34" charset="0"/>
                <a:ea typeface="Aptos" panose="020B0004020202020204" pitchFamily="34" charset="0"/>
                <a:cs typeface="Times New Roman" panose="02020603050405020304" pitchFamily="18" charset="0"/>
              </a:rPr>
              <a:t>Provide</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 foundation for developing an effective IEP that outlines targeted goals, accommodations and services. </a:t>
            </a:r>
          </a:p>
        </p:txBody>
      </p:sp>
    </p:spTree>
    <p:extLst>
      <p:ext uri="{BB962C8B-B14F-4D97-AF65-F5344CB8AC3E}">
        <p14:creationId xmlns:p14="http://schemas.microsoft.com/office/powerpoint/2010/main" val="3571834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81531C-D122-636B-681B-00551B54082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17B3EDD-9F7A-8C67-990D-3934F68543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A27F837-DFC0-DAEA-7247-33A35E0AF0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8" name="Group 17">
            <a:extLst>
              <a:ext uri="{FF2B5EF4-FFF2-40B4-BE49-F238E27FC236}">
                <a16:creationId xmlns:a16="http://schemas.microsoft.com/office/drawing/2014/main" id="{1282F0F7-54C5-25D0-08C4-A5C734988E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9" name="Freeform: Shape 18">
              <a:extLst>
                <a:ext uri="{FF2B5EF4-FFF2-40B4-BE49-F238E27FC236}">
                  <a16:creationId xmlns:a16="http://schemas.microsoft.com/office/drawing/2014/main" id="{F3E570B7-44FE-86F6-0B6A-87E21CF36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68B69655-1938-D867-D8B8-E7E4234E6C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872DB542-81BB-384D-97E0-E00F73A45F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2EFEF830-5E2B-D5A0-415C-2AEE20B9F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TextBox 8">
            <a:extLst>
              <a:ext uri="{FF2B5EF4-FFF2-40B4-BE49-F238E27FC236}">
                <a16:creationId xmlns:a16="http://schemas.microsoft.com/office/drawing/2014/main" id="{1AE4297D-323E-A062-911E-354FF6A8D15C}"/>
              </a:ext>
            </a:extLst>
          </p:cNvPr>
          <p:cNvSpPr txBox="1"/>
          <p:nvPr/>
        </p:nvSpPr>
        <p:spPr>
          <a:xfrm>
            <a:off x="-231958" y="1562233"/>
            <a:ext cx="5031880" cy="437197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u="sng" kern="1200" dirty="0">
                <a:solidFill>
                  <a:schemeClr val="tx2"/>
                </a:solidFill>
                <a:latin typeface="+mj-lt"/>
                <a:ea typeface="+mj-ea"/>
                <a:cs typeface="+mj-cs"/>
              </a:rPr>
              <a:t>Parental Consent </a:t>
            </a:r>
          </a:p>
          <a:p>
            <a:pPr algn="ctr">
              <a:lnSpc>
                <a:spcPct val="90000"/>
              </a:lnSpc>
              <a:spcBef>
                <a:spcPct val="0"/>
              </a:spcBef>
              <a:spcAft>
                <a:spcPts val="600"/>
              </a:spcAft>
            </a:pPr>
            <a:r>
              <a:rPr lang="en-US" sz="4800" u="sng" kern="1200" dirty="0">
                <a:solidFill>
                  <a:schemeClr val="tx2"/>
                </a:solidFill>
                <a:latin typeface="+mj-lt"/>
                <a:ea typeface="+mj-ea"/>
                <a:cs typeface="+mj-cs"/>
              </a:rPr>
              <a:t>&amp; Rights</a:t>
            </a:r>
            <a:endParaRPr lang="en-US" sz="4800" kern="1200" dirty="0">
              <a:solidFill>
                <a:schemeClr val="tx2"/>
              </a:solidFill>
              <a:latin typeface="+mj-lt"/>
              <a:ea typeface="+mj-ea"/>
              <a:cs typeface="+mj-cs"/>
            </a:endParaRPr>
          </a:p>
        </p:txBody>
      </p:sp>
      <p:sp>
        <p:nvSpPr>
          <p:cNvPr id="5" name="TextBox 4">
            <a:extLst>
              <a:ext uri="{FF2B5EF4-FFF2-40B4-BE49-F238E27FC236}">
                <a16:creationId xmlns:a16="http://schemas.microsoft.com/office/drawing/2014/main" id="{DC42BA7A-B6C6-6BF5-8A36-4296AEEF5756}"/>
              </a:ext>
            </a:extLst>
          </p:cNvPr>
          <p:cNvSpPr txBox="1"/>
          <p:nvPr/>
        </p:nvSpPr>
        <p:spPr>
          <a:xfrm>
            <a:off x="5967663" y="2677438"/>
            <a:ext cx="2486527" cy="1554272"/>
          </a:xfrm>
          <a:prstGeom prst="rect">
            <a:avLst/>
          </a:prstGeom>
          <a:noFill/>
        </p:spPr>
        <p:txBody>
          <a:bodyPr wrap="square" rtlCol="0">
            <a:spAutoFit/>
          </a:bodyPr>
          <a:lstStyle/>
          <a:p>
            <a:pPr algn="ctr">
              <a:spcAft>
                <a:spcPts val="600"/>
              </a:spcAft>
            </a:pPr>
            <a:r>
              <a:rPr lang="en-US" b="1" dirty="0">
                <a:solidFill>
                  <a:schemeClr val="bg1"/>
                </a:solidFill>
              </a:rPr>
              <a:t>Understand</a:t>
            </a:r>
            <a:r>
              <a:rPr lang="en-US" dirty="0">
                <a:solidFill>
                  <a:schemeClr val="bg1"/>
                </a:solidFill>
              </a:rPr>
              <a:t> the child’s specific strengths, challenges and areas of need</a:t>
            </a:r>
            <a:endParaRPr lang="en-US">
              <a:solidFill>
                <a:schemeClr val="bg1"/>
              </a:solidFill>
            </a:endParaRPr>
          </a:p>
          <a:p>
            <a:pPr>
              <a:spcAft>
                <a:spcPts val="600"/>
              </a:spcAft>
            </a:pPr>
            <a:endParaRPr lang="en-US"/>
          </a:p>
        </p:txBody>
      </p:sp>
      <p:sp>
        <p:nvSpPr>
          <p:cNvPr id="8" name="TextBox 7">
            <a:extLst>
              <a:ext uri="{FF2B5EF4-FFF2-40B4-BE49-F238E27FC236}">
                <a16:creationId xmlns:a16="http://schemas.microsoft.com/office/drawing/2014/main" id="{491B2875-CD8A-1122-44AC-4AC206B80902}"/>
              </a:ext>
            </a:extLst>
          </p:cNvPr>
          <p:cNvSpPr txBox="1"/>
          <p:nvPr/>
        </p:nvSpPr>
        <p:spPr>
          <a:xfrm>
            <a:off x="5338974" y="847464"/>
            <a:ext cx="7033332" cy="5095306"/>
          </a:xfrm>
          <a:prstGeom prst="rect">
            <a:avLst/>
          </a:prstGeom>
          <a:noFill/>
        </p:spPr>
        <p:txBody>
          <a:bodyPr wrap="square">
            <a:spAutoFit/>
          </a:bodyPr>
          <a:lstStyle/>
          <a:p>
            <a:pPr marL="0" marR="0">
              <a:lnSpc>
                <a:spcPct val="115000"/>
              </a:lnSpc>
              <a:spcAft>
                <a:spcPts val="800"/>
              </a:spcAft>
              <a:buNone/>
            </a:pPr>
            <a:r>
              <a:rPr lang="en-US" sz="2800" kern="100" dirty="0">
                <a:effectLst/>
                <a:latin typeface="Aptos" panose="020B0004020202020204" pitchFamily="34" charset="0"/>
                <a:ea typeface="Aptos" panose="020B0004020202020204" pitchFamily="34" charset="0"/>
                <a:cs typeface="Times New Roman" panose="02020603050405020304" pitchFamily="18" charset="0"/>
              </a:rPr>
              <a:t>Parents have the right to:</a:t>
            </a:r>
          </a:p>
          <a:p>
            <a:r>
              <a:rPr lang="en-US" sz="2800" b="1" dirty="0"/>
              <a:t>REVIEW</a:t>
            </a:r>
            <a:r>
              <a:rPr lang="en-US" sz="2800" dirty="0"/>
              <a:t> – the purpose of each assessment</a:t>
            </a:r>
          </a:p>
          <a:p>
            <a:r>
              <a:rPr lang="en-US" sz="2800" b="1" dirty="0"/>
              <a:t>RECEIVE</a:t>
            </a:r>
            <a:r>
              <a:rPr lang="en-US" sz="2800" dirty="0"/>
              <a:t> – copies of the evaluation results</a:t>
            </a:r>
          </a:p>
          <a:p>
            <a:r>
              <a:rPr lang="en-US" sz="2800" b="1" dirty="0"/>
              <a:t>REQUEST</a:t>
            </a:r>
            <a:r>
              <a:rPr lang="en-US" sz="2800" dirty="0"/>
              <a:t> – independent evaluations if you disagree with the findings</a:t>
            </a:r>
          </a:p>
          <a:p>
            <a:endParaRPr lang="en-US" dirty="0"/>
          </a:p>
          <a:p>
            <a:endParaRPr lang="en-US" dirty="0"/>
          </a:p>
          <a:p>
            <a:r>
              <a:rPr lang="en-US" sz="2800" dirty="0"/>
              <a:t>HAVING KNOWLEDGE OF YOUR RIGHTS ensures transparency and empowers you to make informed decisions about your child’s education. </a:t>
            </a:r>
          </a:p>
          <a:p>
            <a:pPr marL="0" marR="0">
              <a:lnSpc>
                <a:spcPct val="115000"/>
              </a:lnSpc>
              <a:spcAft>
                <a:spcPts val="800"/>
              </a:spcAft>
              <a:buNone/>
            </a:pP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4491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4D67A86-CFCE-43E1-E497-C82A65683AA5}"/>
              </a:ext>
            </a:extLst>
          </p:cNvPr>
          <p:cNvPicPr>
            <a:picLocks noChangeAspect="1"/>
          </p:cNvPicPr>
          <p:nvPr/>
        </p:nvPicPr>
        <p:blipFill>
          <a:blip r:embed="rId2"/>
          <a:stretch>
            <a:fillRect/>
          </a:stretch>
        </p:blipFill>
        <p:spPr>
          <a:xfrm>
            <a:off x="4150734" y="882078"/>
            <a:ext cx="5879751"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D3B4A76-8DF5-03C9-393A-AA384151464C}"/>
              </a:ext>
            </a:extLst>
          </p:cNvPr>
          <p:cNvSpPr txBox="1"/>
          <p:nvPr/>
        </p:nvSpPr>
        <p:spPr>
          <a:xfrm>
            <a:off x="419387" y="2790447"/>
            <a:ext cx="3785936" cy="1754326"/>
          </a:xfrm>
          <a:prstGeom prst="rect">
            <a:avLst/>
          </a:prstGeom>
          <a:noFill/>
        </p:spPr>
        <p:txBody>
          <a:bodyPr wrap="square" rtlCol="0">
            <a:spAutoFit/>
          </a:bodyPr>
          <a:lstStyle/>
          <a:p>
            <a:r>
              <a:rPr lang="en-US" sz="5400" dirty="0">
                <a:latin typeface="+mj-lt"/>
              </a:rPr>
              <a:t>Areas of Assessment</a:t>
            </a:r>
          </a:p>
        </p:txBody>
      </p:sp>
    </p:spTree>
    <p:extLst>
      <p:ext uri="{BB962C8B-B14F-4D97-AF65-F5344CB8AC3E}">
        <p14:creationId xmlns:p14="http://schemas.microsoft.com/office/powerpoint/2010/main" val="800242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3" name="Freeform: Shape 12">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BAAD4-6F22-C589-02CE-8778F9269C6C}"/>
              </a:ext>
            </a:extLst>
          </p:cNvPr>
          <p:cNvPicPr>
            <a:picLocks noChangeAspect="1"/>
          </p:cNvPicPr>
          <p:nvPr/>
        </p:nvPicPr>
        <p:blipFill>
          <a:blip r:embed="rId2"/>
          <a:srcRect t="23626"/>
          <a:stretch>
            <a:fillRect/>
          </a:stretch>
        </p:blipFill>
        <p:spPr>
          <a:xfrm>
            <a:off x="578262" y="150043"/>
            <a:ext cx="6437352" cy="5571065"/>
          </a:xfrm>
          <a:prstGeom prst="rect">
            <a:avLst/>
          </a:prstGeom>
          <a:ln>
            <a:noFill/>
          </a:ln>
        </p:spPr>
      </p:pic>
      <p:sp>
        <p:nvSpPr>
          <p:cNvPr id="4" name="TextBox 3">
            <a:extLst>
              <a:ext uri="{FF2B5EF4-FFF2-40B4-BE49-F238E27FC236}">
                <a16:creationId xmlns:a16="http://schemas.microsoft.com/office/drawing/2014/main" id="{1182243F-4930-7D87-856F-89E3624DC118}"/>
              </a:ext>
            </a:extLst>
          </p:cNvPr>
          <p:cNvSpPr txBox="1"/>
          <p:nvPr/>
        </p:nvSpPr>
        <p:spPr>
          <a:xfrm>
            <a:off x="7397703" y="2551837"/>
            <a:ext cx="3785936" cy="1754326"/>
          </a:xfrm>
          <a:prstGeom prst="rect">
            <a:avLst/>
          </a:prstGeom>
          <a:noFill/>
        </p:spPr>
        <p:txBody>
          <a:bodyPr wrap="square" rtlCol="0">
            <a:spAutoFit/>
          </a:bodyPr>
          <a:lstStyle/>
          <a:p>
            <a:pPr algn="r"/>
            <a:r>
              <a:rPr lang="en-US" sz="5400" dirty="0">
                <a:latin typeface="+mj-lt"/>
              </a:rPr>
              <a:t>Tools of Assessment</a:t>
            </a:r>
          </a:p>
        </p:txBody>
      </p:sp>
    </p:spTree>
    <p:extLst>
      <p:ext uri="{BB962C8B-B14F-4D97-AF65-F5344CB8AC3E}">
        <p14:creationId xmlns:p14="http://schemas.microsoft.com/office/powerpoint/2010/main" val="3605629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extBox 1">
            <a:extLst>
              <a:ext uri="{FF2B5EF4-FFF2-40B4-BE49-F238E27FC236}">
                <a16:creationId xmlns:a16="http://schemas.microsoft.com/office/drawing/2014/main" id="{5E80A716-2583-9C28-C9CE-78AAEDDD4A66}"/>
              </a:ext>
            </a:extLst>
          </p:cNvPr>
          <p:cNvSpPr txBox="1"/>
          <p:nvPr/>
        </p:nvSpPr>
        <p:spPr>
          <a:xfrm>
            <a:off x="1179226" y="1280679"/>
            <a:ext cx="9833548" cy="13255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kern="1200">
                <a:solidFill>
                  <a:schemeClr val="tx2"/>
                </a:solidFill>
                <a:latin typeface="+mj-lt"/>
                <a:ea typeface="+mj-ea"/>
                <a:cs typeface="+mj-cs"/>
              </a:rPr>
              <a:t>Understanding </a:t>
            </a:r>
            <a:br>
              <a:rPr lang="en-US" sz="3600" kern="1200">
                <a:solidFill>
                  <a:schemeClr val="tx2"/>
                </a:solidFill>
                <a:latin typeface="+mj-lt"/>
                <a:ea typeface="+mj-ea"/>
                <a:cs typeface="+mj-cs"/>
              </a:rPr>
            </a:br>
            <a:r>
              <a:rPr lang="en-US" sz="3600" kern="1200">
                <a:solidFill>
                  <a:schemeClr val="tx2"/>
                </a:solidFill>
                <a:latin typeface="+mj-lt"/>
                <a:ea typeface="+mj-ea"/>
                <a:cs typeface="+mj-cs"/>
              </a:rPr>
              <a:t>Eligibility </a:t>
            </a:r>
          </a:p>
        </p:txBody>
      </p:sp>
      <p:grpSp>
        <p:nvGrpSpPr>
          <p:cNvPr id="22" name="Group 2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23" name="Freeform: Shape 2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E69D0FD4-75B8-2633-F4B2-2F48DDC94021}"/>
              </a:ext>
            </a:extLst>
          </p:cNvPr>
          <p:cNvSpPr txBox="1"/>
          <p:nvPr/>
        </p:nvSpPr>
        <p:spPr>
          <a:xfrm>
            <a:off x="1179226" y="2890979"/>
            <a:ext cx="9833548" cy="269397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dirty="0">
                <a:solidFill>
                  <a:schemeClr val="tx2"/>
                </a:solidFill>
              </a:rPr>
              <a:t>The criterion for special education is based on the federal law Individuals with Disabilities Education Act (IDEA). IDEA sets federal guidelines to ensure students with disabilities receive a universal basic level of service and protection at school. </a:t>
            </a:r>
          </a:p>
          <a:p>
            <a:pPr indent="-228600">
              <a:lnSpc>
                <a:spcPct val="90000"/>
              </a:lnSpc>
              <a:spcAft>
                <a:spcPts val="600"/>
              </a:spcAft>
              <a:buFont typeface="Arial" panose="020B0604020202020204" pitchFamily="34" charset="0"/>
              <a:buChar char="•"/>
            </a:pPr>
            <a:endParaRPr lang="en-US" dirty="0">
              <a:solidFill>
                <a:schemeClr val="tx2"/>
              </a:solidFill>
            </a:endParaRPr>
          </a:p>
          <a:p>
            <a:pPr indent="-228600">
              <a:lnSpc>
                <a:spcPct val="90000"/>
              </a:lnSpc>
              <a:spcAft>
                <a:spcPts val="600"/>
              </a:spcAft>
              <a:buFont typeface="Arial" panose="020B0604020202020204" pitchFamily="34" charset="0"/>
              <a:buChar char="•"/>
            </a:pPr>
            <a:r>
              <a:rPr lang="en-US" dirty="0">
                <a:solidFill>
                  <a:schemeClr val="tx2"/>
                </a:solidFill>
              </a:rPr>
              <a:t>These guidelines are used by the IEP team, Individualized Education Program team. This team includes various school professionals, like teachers, special education experts, and the student’s parents or legal guardians.</a:t>
            </a:r>
          </a:p>
          <a:p>
            <a:pPr indent="-228600">
              <a:lnSpc>
                <a:spcPct val="90000"/>
              </a:lnSpc>
              <a:spcAft>
                <a:spcPts val="600"/>
              </a:spcAft>
              <a:buFont typeface="Arial" panose="020B0604020202020204" pitchFamily="34" charset="0"/>
              <a:buChar char="•"/>
            </a:pPr>
            <a:endParaRPr lang="en-US" dirty="0">
              <a:solidFill>
                <a:schemeClr val="tx2"/>
              </a:solidFill>
            </a:endParaRPr>
          </a:p>
          <a:p>
            <a:pPr indent="-228600">
              <a:lnSpc>
                <a:spcPct val="90000"/>
              </a:lnSpc>
              <a:spcAft>
                <a:spcPts val="600"/>
              </a:spcAft>
              <a:buFont typeface="Arial" panose="020B0604020202020204" pitchFamily="34" charset="0"/>
              <a:buChar char="•"/>
            </a:pPr>
            <a:endParaRPr lang="en-US" dirty="0">
              <a:solidFill>
                <a:schemeClr val="tx2"/>
              </a:solidFill>
            </a:endParaRPr>
          </a:p>
          <a:p>
            <a:pPr indent="-228600">
              <a:lnSpc>
                <a:spcPct val="90000"/>
              </a:lnSpc>
              <a:spcAft>
                <a:spcPts val="600"/>
              </a:spcAft>
              <a:buFont typeface="Arial" panose="020B0604020202020204" pitchFamily="34" charset="0"/>
              <a:buChar char="•"/>
            </a:pPr>
            <a:endParaRPr lang="en-US" dirty="0">
              <a:solidFill>
                <a:schemeClr val="tx2"/>
              </a:solidFill>
            </a:endParaRPr>
          </a:p>
        </p:txBody>
      </p:sp>
      <p:grpSp>
        <p:nvGrpSpPr>
          <p:cNvPr id="28" name="Group 2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9" name="Freeform: Shape 2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9055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9F60CB-7D96-EBE5-DBA8-68810DDF481A}"/>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extBox 1">
            <a:extLst>
              <a:ext uri="{FF2B5EF4-FFF2-40B4-BE49-F238E27FC236}">
                <a16:creationId xmlns:a16="http://schemas.microsoft.com/office/drawing/2014/main" id="{EC23B57F-3E0B-B220-30C8-F7358F4645D7}"/>
              </a:ext>
            </a:extLst>
          </p:cNvPr>
          <p:cNvSpPr txBox="1"/>
          <p:nvPr/>
        </p:nvSpPr>
        <p:spPr>
          <a:xfrm>
            <a:off x="1179226" y="1280679"/>
            <a:ext cx="9833548" cy="13255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kern="1200">
                <a:solidFill>
                  <a:schemeClr val="tx2"/>
                </a:solidFill>
                <a:latin typeface="+mj-lt"/>
                <a:ea typeface="+mj-ea"/>
                <a:cs typeface="+mj-cs"/>
              </a:rPr>
              <a:t>Understanding </a:t>
            </a:r>
            <a:br>
              <a:rPr lang="en-US" sz="3600" kern="1200">
                <a:solidFill>
                  <a:schemeClr val="tx2"/>
                </a:solidFill>
                <a:latin typeface="+mj-lt"/>
                <a:ea typeface="+mj-ea"/>
                <a:cs typeface="+mj-cs"/>
              </a:rPr>
            </a:br>
            <a:r>
              <a:rPr lang="en-US" sz="3600" kern="1200">
                <a:solidFill>
                  <a:schemeClr val="tx2"/>
                </a:solidFill>
                <a:latin typeface="+mj-lt"/>
                <a:ea typeface="+mj-ea"/>
                <a:cs typeface="+mj-cs"/>
              </a:rPr>
              <a:t>Eligibility </a:t>
            </a:r>
          </a:p>
        </p:txBody>
      </p:sp>
      <p:grpSp>
        <p:nvGrpSpPr>
          <p:cNvPr id="22" name="Group 2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23" name="Freeform: Shape 2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1137491D-3904-A0B5-FF97-88607A966A8D}"/>
              </a:ext>
            </a:extLst>
          </p:cNvPr>
          <p:cNvSpPr txBox="1"/>
          <p:nvPr/>
        </p:nvSpPr>
        <p:spPr>
          <a:xfrm>
            <a:off x="1179226" y="2890979"/>
            <a:ext cx="9833548" cy="269397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700" dirty="0">
              <a:solidFill>
                <a:schemeClr val="tx2"/>
              </a:solidFill>
            </a:endParaRPr>
          </a:p>
          <a:p>
            <a:pPr indent="-228600">
              <a:lnSpc>
                <a:spcPct val="90000"/>
              </a:lnSpc>
              <a:spcAft>
                <a:spcPts val="600"/>
              </a:spcAft>
              <a:buFont typeface="Arial" panose="020B0604020202020204" pitchFamily="34" charset="0"/>
              <a:buChar char="•"/>
            </a:pPr>
            <a:r>
              <a:rPr lang="en-US" sz="1700" dirty="0">
                <a:solidFill>
                  <a:schemeClr val="tx2"/>
                </a:solidFill>
              </a:rPr>
              <a:t>Educational Eligibility means; that the student has a disability that significantly impacts their ability to learn and benefit from their education. For an individual to receive special education services, their condition needs to directly affect their ability to access classroom curriculum and instruction. </a:t>
            </a:r>
          </a:p>
          <a:p>
            <a:pPr indent="-228600">
              <a:lnSpc>
                <a:spcPct val="90000"/>
              </a:lnSpc>
              <a:spcAft>
                <a:spcPts val="600"/>
              </a:spcAft>
              <a:buFont typeface="Arial" panose="020B0604020202020204" pitchFamily="34" charset="0"/>
              <a:buChar char="•"/>
            </a:pPr>
            <a:endParaRPr lang="en-US" sz="1700" dirty="0">
              <a:solidFill>
                <a:schemeClr val="tx2"/>
              </a:solidFill>
            </a:endParaRPr>
          </a:p>
          <a:p>
            <a:pPr indent="-228600">
              <a:lnSpc>
                <a:spcPct val="90000"/>
              </a:lnSpc>
              <a:spcAft>
                <a:spcPts val="600"/>
              </a:spcAft>
              <a:buFont typeface="Arial" panose="020B0604020202020204" pitchFamily="34" charset="0"/>
              <a:buChar char="•"/>
            </a:pPr>
            <a:r>
              <a:rPr lang="en-US" sz="1700" dirty="0">
                <a:solidFill>
                  <a:schemeClr val="tx2"/>
                </a:solidFill>
              </a:rPr>
              <a:t>If a child is found eligible: </a:t>
            </a:r>
            <a:br>
              <a:rPr lang="en-US" sz="1700" dirty="0">
                <a:solidFill>
                  <a:schemeClr val="tx2"/>
                </a:solidFill>
              </a:rPr>
            </a:br>
            <a:r>
              <a:rPr lang="en-US" sz="1700" dirty="0">
                <a:solidFill>
                  <a:schemeClr val="tx2"/>
                </a:solidFill>
              </a:rPr>
              <a:t>At the preschool level (CPSE), a child will fall under the “Preschooler with a Disability” category. </a:t>
            </a:r>
          </a:p>
          <a:p>
            <a:pPr indent="-228600">
              <a:lnSpc>
                <a:spcPct val="90000"/>
              </a:lnSpc>
              <a:spcAft>
                <a:spcPts val="600"/>
              </a:spcAft>
              <a:buFont typeface="Arial" panose="020B0604020202020204" pitchFamily="34" charset="0"/>
              <a:buChar char="•"/>
            </a:pPr>
            <a:r>
              <a:rPr lang="en-US" sz="1700" dirty="0">
                <a:solidFill>
                  <a:schemeClr val="tx2"/>
                </a:solidFill>
              </a:rPr>
              <a:t>At the school age level and beyond (CSE), eligibility requires an individual to meet the criteria outlined in one or more of the 13 disability categories listed in IDEA.</a:t>
            </a:r>
          </a:p>
          <a:p>
            <a:pPr indent="-228600">
              <a:lnSpc>
                <a:spcPct val="90000"/>
              </a:lnSpc>
              <a:spcAft>
                <a:spcPts val="600"/>
              </a:spcAft>
              <a:buFont typeface="Arial" panose="020B0604020202020204" pitchFamily="34" charset="0"/>
              <a:buChar char="•"/>
            </a:pPr>
            <a:endParaRPr lang="en-US" sz="1700" dirty="0">
              <a:solidFill>
                <a:schemeClr val="tx2"/>
              </a:solidFill>
            </a:endParaRPr>
          </a:p>
          <a:p>
            <a:pPr indent="-228600">
              <a:lnSpc>
                <a:spcPct val="90000"/>
              </a:lnSpc>
              <a:spcAft>
                <a:spcPts val="600"/>
              </a:spcAft>
              <a:buFont typeface="Arial" panose="020B0604020202020204" pitchFamily="34" charset="0"/>
              <a:buChar char="•"/>
            </a:pPr>
            <a:endParaRPr lang="en-US" sz="1700" dirty="0">
              <a:solidFill>
                <a:schemeClr val="tx2"/>
              </a:solidFill>
            </a:endParaRPr>
          </a:p>
          <a:p>
            <a:pPr indent="-228600">
              <a:lnSpc>
                <a:spcPct val="90000"/>
              </a:lnSpc>
              <a:spcAft>
                <a:spcPts val="600"/>
              </a:spcAft>
              <a:buFont typeface="Arial" panose="020B0604020202020204" pitchFamily="34" charset="0"/>
              <a:buChar char="•"/>
            </a:pPr>
            <a:endParaRPr lang="en-US" sz="1700" dirty="0">
              <a:solidFill>
                <a:schemeClr val="tx2"/>
              </a:solidFill>
            </a:endParaRPr>
          </a:p>
          <a:p>
            <a:pPr indent="-228600">
              <a:lnSpc>
                <a:spcPct val="90000"/>
              </a:lnSpc>
              <a:spcAft>
                <a:spcPts val="600"/>
              </a:spcAft>
              <a:buFont typeface="Arial" panose="020B0604020202020204" pitchFamily="34" charset="0"/>
              <a:buChar char="•"/>
            </a:pPr>
            <a:endParaRPr lang="en-US" sz="1700" dirty="0">
              <a:solidFill>
                <a:schemeClr val="tx2"/>
              </a:solidFill>
            </a:endParaRPr>
          </a:p>
        </p:txBody>
      </p:sp>
      <p:grpSp>
        <p:nvGrpSpPr>
          <p:cNvPr id="28" name="Group 2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9" name="Freeform: Shape 2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6415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4053CBF-3932-45FF-8285-EE5146085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E751C04-BEA6-446B-A678-9C74819EBD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id="{2625A013-D9BE-43C4-AF21-6F2B003EF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7875715-EC2E-457F-851D-F6C817685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F7E41CC6-0C83-40EE-80BB-79394D9E9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0603498-5DFE-4D26-BFB5-C9269C9BD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0"/>
          <p:cNvSpPr/>
          <p:nvPr/>
        </p:nvSpPr>
        <p:spPr>
          <a:xfrm>
            <a:off x="3050412" y="1077903"/>
            <a:ext cx="5754696" cy="1837349"/>
          </a:xfrm>
          <a:prstGeom prst="rect">
            <a:avLst/>
          </a:prstGeom>
        </p:spPr>
        <p:txBody>
          <a:bodyPr vert="horz" lIns="91440" tIns="45720" rIns="91440" bIns="45720" rtlCol="0" anchor="ctr">
            <a:normAutofit/>
          </a:bodyPr>
          <a:lstStyle/>
          <a:p>
            <a:pPr marL="0" indent="0" algn="ctr">
              <a:lnSpc>
                <a:spcPct val="90000"/>
              </a:lnSpc>
              <a:spcBef>
                <a:spcPct val="0"/>
              </a:spcBef>
              <a:spcAft>
                <a:spcPts val="600"/>
              </a:spcAft>
            </a:pPr>
            <a:r>
              <a:rPr lang="en-US" sz="6600" b="1" kern="1200" dirty="0">
                <a:solidFill>
                  <a:schemeClr val="tx2"/>
                </a:solidFill>
                <a:latin typeface="+mj-lt"/>
                <a:ea typeface="+mj-ea"/>
                <a:cs typeface="+mj-cs"/>
              </a:rPr>
              <a:t>IEP Process</a:t>
            </a:r>
            <a:endParaRPr lang="en-US" sz="6600" kern="1200" dirty="0">
              <a:solidFill>
                <a:schemeClr val="tx2"/>
              </a:solidFill>
              <a:latin typeface="+mj-lt"/>
              <a:ea typeface="+mj-ea"/>
              <a:cs typeface="+mj-cs"/>
            </a:endParaRPr>
          </a:p>
        </p:txBody>
      </p:sp>
      <p:sp>
        <p:nvSpPr>
          <p:cNvPr id="3" name="Text 1"/>
          <p:cNvSpPr/>
          <p:nvPr/>
        </p:nvSpPr>
        <p:spPr>
          <a:xfrm>
            <a:off x="3050412" y="2979336"/>
            <a:ext cx="5709721" cy="2430864"/>
          </a:xfrm>
          <a:prstGeom prst="rect">
            <a:avLst/>
          </a:prstGeom>
        </p:spPr>
        <p:txBody>
          <a:bodyPr vert="horz" lIns="91440" tIns="45720" rIns="91440" bIns="45720" rtlCol="0" anchor="t">
            <a:normAutofit/>
          </a:bodyPr>
          <a:lstStyle/>
          <a:p>
            <a:pPr>
              <a:lnSpc>
                <a:spcPct val="90000"/>
              </a:lnSpc>
              <a:spcAft>
                <a:spcPts val="600"/>
              </a:spcAft>
            </a:pPr>
            <a:r>
              <a:rPr lang="en-US" sz="2800" b="1" dirty="0">
                <a:solidFill>
                  <a:schemeClr val="tx2"/>
                </a:solidFill>
              </a:rPr>
              <a:t>Referral &amp; Evaluation </a:t>
            </a:r>
          </a:p>
          <a:p>
            <a:pPr>
              <a:lnSpc>
                <a:spcPct val="90000"/>
              </a:lnSpc>
              <a:spcAft>
                <a:spcPts val="600"/>
              </a:spcAft>
            </a:pPr>
            <a:r>
              <a:rPr lang="en-US" sz="2800" dirty="0">
                <a:solidFill>
                  <a:schemeClr val="tx2"/>
                </a:solidFill>
              </a:rPr>
              <a:t>IEP Meeting</a:t>
            </a:r>
          </a:p>
          <a:p>
            <a:pPr>
              <a:lnSpc>
                <a:spcPct val="90000"/>
              </a:lnSpc>
              <a:spcAft>
                <a:spcPts val="600"/>
              </a:spcAft>
            </a:pPr>
            <a:r>
              <a:rPr lang="en-US" sz="2800" dirty="0">
                <a:solidFill>
                  <a:schemeClr val="tx2"/>
                </a:solidFill>
              </a:rPr>
              <a:t>Implementation</a:t>
            </a:r>
          </a:p>
          <a:p>
            <a:pPr>
              <a:lnSpc>
                <a:spcPct val="90000"/>
              </a:lnSpc>
              <a:spcAft>
                <a:spcPts val="600"/>
              </a:spcAft>
            </a:pPr>
            <a:r>
              <a:rPr lang="en-US" sz="2800" dirty="0">
                <a:solidFill>
                  <a:schemeClr val="tx2"/>
                </a:solidFill>
              </a:rPr>
              <a:t>Ongoing Review</a:t>
            </a:r>
          </a:p>
        </p:txBody>
      </p:sp>
      <p:grpSp>
        <p:nvGrpSpPr>
          <p:cNvPr id="18" name="Group 17">
            <a:extLst>
              <a:ext uri="{FF2B5EF4-FFF2-40B4-BE49-F238E27FC236}">
                <a16:creationId xmlns:a16="http://schemas.microsoft.com/office/drawing/2014/main" id="{B63ACBA3-DEFD-4C6D-BBA0-64468FA99C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id="{62F7819D-2B89-4D80-A1C3-8B318116BA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B7065990-2350-41B3-858B-20EF8744F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DA7EC7-CAA0-4665-AA29-BFBA806EC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B1132A14-489F-4CED-B626-2A1711C98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Graphic 5" descr="Badge Tick1 outline">
            <a:extLst>
              <a:ext uri="{FF2B5EF4-FFF2-40B4-BE49-F238E27FC236}">
                <a16:creationId xmlns:a16="http://schemas.microsoft.com/office/drawing/2014/main" id="{ECC70AF1-F45F-1D32-6A23-6C9A09324D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4863" y="2891588"/>
            <a:ext cx="537411" cy="53741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ooks stacked on a wooden table">
            <a:extLst>
              <a:ext uri="{FF2B5EF4-FFF2-40B4-BE49-F238E27FC236}">
                <a16:creationId xmlns:a16="http://schemas.microsoft.com/office/drawing/2014/main" id="{CA266614-CC75-3A10-1BB5-1B0E295B4FAF}"/>
              </a:ext>
            </a:extLst>
          </p:cNvPr>
          <p:cNvPicPr>
            <a:picLocks noChangeAspect="1"/>
          </p:cNvPicPr>
          <p:nvPr/>
        </p:nvPicPr>
        <p:blipFill>
          <a:blip r:embed="rId3"/>
          <a:srcRect l="45945" r="1396" b="-2"/>
          <a:stretch>
            <a:fillRect/>
          </a:stretch>
        </p:blipFill>
        <p:spPr>
          <a:xfrm>
            <a:off x="-1" y="-2"/>
            <a:ext cx="5410198" cy="6858002"/>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6115317" y="405685"/>
            <a:ext cx="5464968" cy="1559301"/>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4000" b="1">
                <a:latin typeface="+mj-lt"/>
                <a:ea typeface="+mj-ea"/>
                <a:cs typeface="+mj-cs"/>
              </a:rPr>
              <a:t>Key IEP Components</a:t>
            </a:r>
            <a:endParaRPr lang="en-US" sz="4000">
              <a:latin typeface="+mj-lt"/>
              <a:ea typeface="+mj-ea"/>
              <a:cs typeface="+mj-cs"/>
            </a:endParaRPr>
          </a:p>
        </p:txBody>
      </p:sp>
      <p:sp>
        <p:nvSpPr>
          <p:cNvPr id="4" name="TextBox 3">
            <a:extLst>
              <a:ext uri="{FF2B5EF4-FFF2-40B4-BE49-F238E27FC236}">
                <a16:creationId xmlns:a16="http://schemas.microsoft.com/office/drawing/2014/main" id="{3162C318-94BA-989E-C6D2-5CBCCB18A399}"/>
              </a:ext>
            </a:extLst>
          </p:cNvPr>
          <p:cNvSpPr txBox="1"/>
          <p:nvPr/>
        </p:nvSpPr>
        <p:spPr>
          <a:xfrm>
            <a:off x="5906769" y="2386412"/>
            <a:ext cx="5247340" cy="349687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600" dirty="0"/>
              <a:t>New York State (NYS) regulations defines an IEP as a written, legal document for a student with a disability that is developed, reviewed and revised by a Committee on Special Education, Subcommittee on Special Education or Committee on Preschool Special Education.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The Individualized Education Program (IEP) is the cornerstone of the special education process for each individual student with a disability.</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r>
              <a:rPr lang="en-US" sz="1600" dirty="0"/>
              <a:t>Through an IEP, educators, parents and other professionals collaborate to create a customized plan that supports the student’s academic, behavioral and emotional development. </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DC586B-B494-BE31-BB54-1B561EF83F2E}"/>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0C0B85CA-388D-DFA5-7739-D7CCF09D0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ooks stacked on a wooden table">
            <a:extLst>
              <a:ext uri="{FF2B5EF4-FFF2-40B4-BE49-F238E27FC236}">
                <a16:creationId xmlns:a16="http://schemas.microsoft.com/office/drawing/2014/main" id="{3F644CC8-358B-CCA1-FB81-BE7EE2E5F104}"/>
              </a:ext>
            </a:extLst>
          </p:cNvPr>
          <p:cNvPicPr>
            <a:picLocks noChangeAspect="1"/>
          </p:cNvPicPr>
          <p:nvPr/>
        </p:nvPicPr>
        <p:blipFill>
          <a:blip r:embed="rId3"/>
          <a:srcRect l="45945" r="1396" b="-2"/>
          <a:stretch>
            <a:fillRect/>
          </a:stretch>
        </p:blipFill>
        <p:spPr>
          <a:xfrm>
            <a:off x="-1" y="-2"/>
            <a:ext cx="5410198" cy="6858002"/>
          </a:xfrm>
          <a:prstGeom prst="rect">
            <a:avLst/>
          </a:prstGeom>
        </p:spPr>
      </p:pic>
      <p:sp useBgFill="1">
        <p:nvSpPr>
          <p:cNvPr id="12" name="Rectangle 11">
            <a:extLst>
              <a:ext uri="{FF2B5EF4-FFF2-40B4-BE49-F238E27FC236}">
                <a16:creationId xmlns:a16="http://schemas.microsoft.com/office/drawing/2014/main" id="{2083880D-14C2-04D9-0BE0-3F9EB7FDF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5B8D8C4-5120-C1E7-7922-6E3438645145}"/>
              </a:ext>
            </a:extLst>
          </p:cNvPr>
          <p:cNvSpPr txBox="1"/>
          <p:nvPr/>
        </p:nvSpPr>
        <p:spPr>
          <a:xfrm>
            <a:off x="5906769" y="2386412"/>
            <a:ext cx="5247340" cy="349687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endParaRPr lang="en-US" sz="1600" dirty="0"/>
          </a:p>
        </p:txBody>
      </p:sp>
      <p:sp>
        <p:nvSpPr>
          <p:cNvPr id="5" name="TextBox 4">
            <a:extLst>
              <a:ext uri="{FF2B5EF4-FFF2-40B4-BE49-F238E27FC236}">
                <a16:creationId xmlns:a16="http://schemas.microsoft.com/office/drawing/2014/main" id="{8A753E53-7233-2592-CA20-BFFA0BC95A37}"/>
              </a:ext>
            </a:extLst>
          </p:cNvPr>
          <p:cNvSpPr txBox="1"/>
          <p:nvPr/>
        </p:nvSpPr>
        <p:spPr>
          <a:xfrm>
            <a:off x="5704965" y="185725"/>
            <a:ext cx="4778544" cy="2451953"/>
          </a:xfrm>
          <a:prstGeom prst="rect">
            <a:avLst/>
          </a:prstGeom>
          <a:noFill/>
        </p:spPr>
        <p:txBody>
          <a:bodyPr wrap="square">
            <a:spAutoFit/>
          </a:bodyPr>
          <a:lstStyle/>
          <a:p>
            <a:pPr>
              <a:spcAft>
                <a:spcPts val="800"/>
              </a:spcAft>
            </a:pPr>
            <a:r>
              <a:rPr lang="en-US" kern="100" dirty="0">
                <a:ea typeface="Aptos" panose="020B0004020202020204" pitchFamily="34" charset="0"/>
                <a:cs typeface="Times New Roman" panose="02020603050405020304" pitchFamily="18" charset="0"/>
              </a:rPr>
              <a:t>• Evaluation Results / Testing Results </a:t>
            </a:r>
          </a:p>
          <a:p>
            <a:pPr marL="0" marR="0">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Present Levels of Performance</a:t>
            </a:r>
          </a:p>
          <a:p>
            <a:pPr marL="0" marR="0">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Annual Goals</a:t>
            </a:r>
          </a:p>
          <a:p>
            <a:pPr marL="0" marR="0">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Services &amp; Supports (PT, SLP, OT)</a:t>
            </a:r>
          </a:p>
          <a:p>
            <a:pPr marL="0" marR="0">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Accommodations/Modifications</a:t>
            </a:r>
          </a:p>
          <a:p>
            <a:r>
              <a:rPr lang="en-US" dirty="0"/>
              <a:t>• Progress Monitoring</a:t>
            </a:r>
          </a:p>
          <a:p>
            <a:pPr marL="0" marR="0">
              <a:lnSpc>
                <a:spcPct val="100000"/>
              </a:lnSpc>
              <a:spcAft>
                <a:spcPts val="8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C2192061-24EB-08A6-CFB9-14126255F330}"/>
              </a:ext>
            </a:extLst>
          </p:cNvPr>
          <p:cNvSpPr txBox="1"/>
          <p:nvPr/>
        </p:nvSpPr>
        <p:spPr>
          <a:xfrm>
            <a:off x="5796832" y="2670347"/>
            <a:ext cx="5797224" cy="3600986"/>
          </a:xfrm>
          <a:prstGeom prst="rect">
            <a:avLst/>
          </a:prstGeom>
          <a:noFill/>
        </p:spPr>
        <p:txBody>
          <a:bodyPr wrap="square" rtlCol="0">
            <a:spAutoFit/>
          </a:bodyPr>
          <a:lstStyle/>
          <a:p>
            <a:r>
              <a:rPr lang="en-US" sz="2400" b="1" dirty="0"/>
              <a:t>Services under FAPE</a:t>
            </a:r>
            <a:br>
              <a:rPr lang="en-US" sz="2400" b="1" dirty="0"/>
            </a:br>
            <a:endParaRPr lang="en-US" b="1" dirty="0"/>
          </a:p>
          <a:p>
            <a:r>
              <a:rPr lang="en-US" b="1" dirty="0"/>
              <a:t>Transportation</a:t>
            </a:r>
          </a:p>
          <a:p>
            <a:r>
              <a:rPr lang="en-US" b="1" dirty="0"/>
              <a:t>Medical Support</a:t>
            </a:r>
          </a:p>
          <a:p>
            <a:r>
              <a:rPr lang="en-US" b="1" dirty="0"/>
              <a:t>LRE in addition to Core (SLP, OT, PT.):</a:t>
            </a:r>
          </a:p>
          <a:p>
            <a:r>
              <a:rPr lang="en-US" dirty="0"/>
              <a:t>Hearing Education and Hearing Assistive Tech (HAT)</a:t>
            </a:r>
          </a:p>
          <a:p>
            <a:r>
              <a:rPr lang="en-US" dirty="0"/>
              <a:t>Vision Education </a:t>
            </a:r>
          </a:p>
          <a:p>
            <a:r>
              <a:rPr lang="en-US" dirty="0"/>
              <a:t>Assistive Technology </a:t>
            </a:r>
          </a:p>
          <a:p>
            <a:r>
              <a:rPr lang="en-US" dirty="0"/>
              <a:t>Parent Counseling and Training</a:t>
            </a:r>
          </a:p>
          <a:p>
            <a:endParaRPr lang="en-US" dirty="0"/>
          </a:p>
          <a:p>
            <a:r>
              <a:rPr lang="en-US" sz="2400" b="1" dirty="0"/>
              <a:t>School Placement Options under FAPE</a:t>
            </a:r>
          </a:p>
          <a:p>
            <a:endParaRPr lang="en-US" dirty="0"/>
          </a:p>
        </p:txBody>
      </p:sp>
    </p:spTree>
    <p:extLst>
      <p:ext uri="{BB962C8B-B14F-4D97-AF65-F5344CB8AC3E}">
        <p14:creationId xmlns:p14="http://schemas.microsoft.com/office/powerpoint/2010/main" val="1565094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ext 0"/>
          <p:cNvSpPr/>
          <p:nvPr/>
        </p:nvSpPr>
        <p:spPr>
          <a:xfrm>
            <a:off x="804672" y="2053641"/>
            <a:ext cx="3669161" cy="2760098"/>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4800" b="1" kern="1200" dirty="0">
                <a:solidFill>
                  <a:schemeClr val="tx2"/>
                </a:solidFill>
                <a:latin typeface="+mj-lt"/>
                <a:ea typeface="+mj-ea"/>
                <a:cs typeface="+mj-cs"/>
              </a:rPr>
              <a:t>Monitoring Progress</a:t>
            </a:r>
            <a:endParaRPr lang="en-US" sz="4800" kern="1200" dirty="0">
              <a:solidFill>
                <a:schemeClr val="tx2"/>
              </a:solidFill>
              <a:latin typeface="+mj-lt"/>
              <a:ea typeface="+mj-ea"/>
              <a:cs typeface="+mj-cs"/>
            </a:endParaRPr>
          </a:p>
        </p:txBody>
      </p:sp>
      <p:sp>
        <p:nvSpPr>
          <p:cNvPr id="3" name="Text 1"/>
          <p:cNvSpPr/>
          <p:nvPr/>
        </p:nvSpPr>
        <p:spPr>
          <a:xfrm>
            <a:off x="6096000" y="813683"/>
            <a:ext cx="5306084" cy="5230634"/>
          </a:xfrm>
          <a:prstGeom prst="rect">
            <a:avLst/>
          </a:prstGeom>
          <a:noFill/>
          <a:ln>
            <a:noFill/>
          </a:ln>
        </p:spPr>
        <p:txBody>
          <a:bodyPr vert="horz" lIns="91440" tIns="45720" rIns="91440" bIns="45720" rtlCol="0" anchor="ctr">
            <a:normAutofit/>
          </a:bodyPr>
          <a:lstStyle/>
          <a:p>
            <a:pPr>
              <a:lnSpc>
                <a:spcPct val="90000"/>
              </a:lnSpc>
              <a:spcAft>
                <a:spcPts val="600"/>
              </a:spcAft>
            </a:pPr>
            <a:r>
              <a:rPr lang="en-US" sz="2800" dirty="0">
                <a:solidFill>
                  <a:schemeClr val="tx2"/>
                </a:solidFill>
              </a:rPr>
              <a:t>• Progress reports</a:t>
            </a:r>
          </a:p>
          <a:p>
            <a:pPr>
              <a:lnSpc>
                <a:spcPct val="90000"/>
              </a:lnSpc>
              <a:spcAft>
                <a:spcPts val="600"/>
              </a:spcAft>
            </a:pPr>
            <a:r>
              <a:rPr lang="en-US" sz="2800" dirty="0">
                <a:solidFill>
                  <a:schemeClr val="tx2"/>
                </a:solidFill>
              </a:rPr>
              <a:t>• Data logs</a:t>
            </a:r>
          </a:p>
          <a:p>
            <a:pPr>
              <a:lnSpc>
                <a:spcPct val="90000"/>
              </a:lnSpc>
              <a:spcAft>
                <a:spcPts val="600"/>
              </a:spcAft>
            </a:pPr>
            <a:r>
              <a:rPr lang="en-US" sz="2800" dirty="0">
                <a:solidFill>
                  <a:schemeClr val="tx2"/>
                </a:solidFill>
              </a:rPr>
              <a:t>• Work samples</a:t>
            </a:r>
          </a:p>
          <a:p>
            <a:pPr>
              <a:lnSpc>
                <a:spcPct val="90000"/>
              </a:lnSpc>
              <a:spcAft>
                <a:spcPts val="600"/>
              </a:spcAft>
            </a:pPr>
            <a:r>
              <a:rPr lang="en-US" sz="2800" dirty="0">
                <a:solidFill>
                  <a:schemeClr val="tx2"/>
                </a:solidFill>
              </a:rPr>
              <a:t>• Communication </a:t>
            </a:r>
          </a:p>
          <a:p>
            <a:pPr>
              <a:lnSpc>
                <a:spcPct val="90000"/>
              </a:lnSpc>
              <a:spcAft>
                <a:spcPts val="600"/>
              </a:spcAft>
            </a:pPr>
            <a:r>
              <a:rPr lang="en-US" sz="2800" dirty="0">
                <a:solidFill>
                  <a:schemeClr val="tx2"/>
                </a:solidFill>
              </a:rPr>
              <a:t>• Request Changes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841248" y="256032"/>
            <a:ext cx="10506456" cy="1014984"/>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4400" b="1" kern="1200">
                <a:solidFill>
                  <a:schemeClr val="tx1"/>
                </a:solidFill>
                <a:latin typeface="+mj-lt"/>
                <a:ea typeface="+mj-ea"/>
                <a:cs typeface="+mj-cs"/>
              </a:rPr>
              <a:t>Key Takeaways</a:t>
            </a:r>
            <a:endParaRPr lang="en-US" sz="4400" kern="1200">
              <a:solidFill>
                <a:schemeClr val="tx1"/>
              </a:solidFill>
              <a:latin typeface="+mj-lt"/>
              <a:ea typeface="+mj-ea"/>
              <a:cs typeface="+mj-cs"/>
            </a:endParaRPr>
          </a:p>
        </p:txBody>
      </p:sp>
      <p:sp>
        <p:nvSpPr>
          <p:cNvPr id="13" name="Rectangle 1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6" name="TextBox 3">
            <a:extLst>
              <a:ext uri="{FF2B5EF4-FFF2-40B4-BE49-F238E27FC236}">
                <a16:creationId xmlns:a16="http://schemas.microsoft.com/office/drawing/2014/main" id="{298F1D7E-68CD-DF4B-8B1D-B64F12915242}"/>
              </a:ext>
            </a:extLst>
          </p:cNvPr>
          <p:cNvGraphicFramePr/>
          <p:nvPr>
            <p:extLst>
              <p:ext uri="{D42A27DB-BD31-4B8C-83A1-F6EECF244321}">
                <p14:modId xmlns:p14="http://schemas.microsoft.com/office/powerpoint/2010/main" val="197474698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5D17B2F7-EAD4-55CE-946C-FE1C0957BC00}"/>
              </a:ext>
            </a:extLst>
          </p:cNvPr>
          <p:cNvSpPr txBox="1"/>
          <p:nvPr/>
        </p:nvSpPr>
        <p:spPr>
          <a:xfrm>
            <a:off x="6581434" y="5416441"/>
            <a:ext cx="4772366" cy="1384995"/>
          </a:xfrm>
          <a:prstGeom prst="rect">
            <a:avLst/>
          </a:prstGeom>
          <a:noFill/>
        </p:spPr>
        <p:txBody>
          <a:bodyPr wrap="square" rtlCol="0">
            <a:spAutoFit/>
          </a:bodyPr>
          <a:lstStyle/>
          <a:p>
            <a:r>
              <a:rPr lang="en-US" sz="1100" dirty="0">
                <a:solidFill>
                  <a:schemeClr val="tx1">
                    <a:lumMod val="65000"/>
                    <a:lumOff val="35000"/>
                  </a:schemeClr>
                </a:solidFill>
              </a:rPr>
              <a:t>Resources:</a:t>
            </a:r>
            <a:br>
              <a:rPr lang="en-US" sz="1100" dirty="0">
                <a:solidFill>
                  <a:schemeClr val="tx1">
                    <a:lumMod val="65000"/>
                    <a:lumOff val="35000"/>
                  </a:schemeClr>
                </a:solidFill>
              </a:rPr>
            </a:br>
            <a:r>
              <a:rPr lang="en-US" sz="1100" dirty="0">
                <a:solidFill>
                  <a:schemeClr val="tx1">
                    <a:lumMod val="65000"/>
                    <a:lumOff val="35000"/>
                  </a:schemeClr>
                </a:solidFill>
              </a:rPr>
              <a:t>Leech, J., Dennison, M., &amp; Mott, M. (2025). </a:t>
            </a:r>
            <a:r>
              <a:rPr lang="en-US" sz="1100" i="1" dirty="0">
                <a:solidFill>
                  <a:schemeClr val="tx1">
                    <a:lumMod val="65000"/>
                    <a:lumOff val="35000"/>
                  </a:schemeClr>
                </a:solidFill>
              </a:rPr>
              <a:t>The IEP roadmap: Supporting educators and parents on a path of success</a:t>
            </a:r>
            <a:r>
              <a:rPr lang="en-US" sz="1100" dirty="0">
                <a:solidFill>
                  <a:schemeClr val="tx1">
                    <a:lumMod val="65000"/>
                    <a:lumOff val="35000"/>
                  </a:schemeClr>
                </a:solidFill>
              </a:rPr>
              <a:t>. </a:t>
            </a:r>
            <a:r>
              <a:rPr lang="en-US" sz="1100" dirty="0" err="1">
                <a:solidFill>
                  <a:schemeClr val="tx1">
                    <a:lumMod val="65000"/>
                    <a:lumOff val="35000"/>
                  </a:schemeClr>
                </a:solidFill>
              </a:rPr>
              <a:t>AdaptEd</a:t>
            </a:r>
            <a:r>
              <a:rPr lang="en-US" sz="1100" dirty="0">
                <a:solidFill>
                  <a:schemeClr val="tx1">
                    <a:lumMod val="65000"/>
                    <a:lumOff val="35000"/>
                  </a:schemeClr>
                </a:solidFill>
              </a:rPr>
              <a:t> 4 Special Ed.</a:t>
            </a:r>
          </a:p>
          <a:p>
            <a:r>
              <a:rPr lang="en-US" sz="1100" dirty="0">
                <a:solidFill>
                  <a:schemeClr val="tx1">
                    <a:lumMod val="65000"/>
                    <a:lumOff val="35000"/>
                  </a:schemeClr>
                </a:solidFill>
              </a:rPr>
              <a:t> </a:t>
            </a:r>
            <a:br>
              <a:rPr lang="en-US" sz="1100" dirty="0">
                <a:solidFill>
                  <a:schemeClr val="tx1">
                    <a:lumMod val="65000"/>
                    <a:lumOff val="35000"/>
                  </a:schemeClr>
                </a:solidFill>
              </a:rPr>
            </a:br>
            <a:r>
              <a:rPr lang="en-US" sz="1100" dirty="0">
                <a:solidFill>
                  <a:schemeClr val="tx1">
                    <a:lumMod val="65000"/>
                    <a:lumOff val="35000"/>
                  </a:schemeClr>
                </a:solidFill>
              </a:rPr>
              <a:t>Wright, P. W. D., &amp; Wright, P. D. (2023). </a:t>
            </a:r>
            <a:r>
              <a:rPr lang="en-US" sz="1100" i="1" dirty="0" err="1">
                <a:solidFill>
                  <a:schemeClr val="tx1">
                    <a:lumMod val="65000"/>
                    <a:lumOff val="35000"/>
                  </a:schemeClr>
                </a:solidFill>
              </a:rPr>
              <a:t>Wrightslaw</a:t>
            </a:r>
            <a:r>
              <a:rPr lang="en-US" sz="1100" i="1" dirty="0">
                <a:solidFill>
                  <a:schemeClr val="tx1">
                    <a:lumMod val="65000"/>
                    <a:lumOff val="35000"/>
                  </a:schemeClr>
                </a:solidFill>
              </a:rPr>
              <a:t>: Special education law</a:t>
            </a:r>
            <a:r>
              <a:rPr lang="en-US" sz="1100" dirty="0">
                <a:solidFill>
                  <a:schemeClr val="tx1">
                    <a:lumMod val="65000"/>
                    <a:lumOff val="35000"/>
                  </a:schemeClr>
                </a:solidFill>
              </a:rPr>
              <a:t> (3rd ed.). Harbor House Law Press.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DB50DD-93E7-80E4-841B-794337EE64B6}"/>
              </a:ext>
            </a:extLst>
          </p:cNvPr>
          <p:cNvSpPr txBox="1"/>
          <p:nvPr/>
        </p:nvSpPr>
        <p:spPr>
          <a:xfrm>
            <a:off x="1203157" y="1397673"/>
            <a:ext cx="9611381" cy="3785652"/>
          </a:xfrm>
          <a:prstGeom prst="rect">
            <a:avLst/>
          </a:prstGeom>
          <a:noFill/>
        </p:spPr>
        <p:txBody>
          <a:bodyPr wrap="square" rtlCol="0">
            <a:spAutoFit/>
          </a:bodyPr>
          <a:lstStyle/>
          <a:p>
            <a:r>
              <a:rPr lang="en-US" sz="6000" dirty="0"/>
              <a:t>"Sometimes real superheroes live in the hearts of small children fighting big battles." 						— Anonymous</a:t>
            </a:r>
          </a:p>
        </p:txBody>
      </p:sp>
    </p:spTree>
    <p:extLst>
      <p:ext uri="{BB962C8B-B14F-4D97-AF65-F5344CB8AC3E}">
        <p14:creationId xmlns:p14="http://schemas.microsoft.com/office/powerpoint/2010/main" val="1660824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8A215F9-3DFE-E71B-FCDB-682B7FFEDDFA}"/>
              </a:ext>
            </a:extLst>
          </p:cNvPr>
          <p:cNvPicPr>
            <a:picLocks noChangeAspect="1"/>
          </p:cNvPicPr>
          <p:nvPr/>
        </p:nvPicPr>
        <p:blipFill>
          <a:blip r:embed="rId2"/>
          <a:stretch>
            <a:fillRect/>
          </a:stretch>
        </p:blipFill>
        <p:spPr>
          <a:xfrm>
            <a:off x="1209100" y="643467"/>
            <a:ext cx="9773799"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2C35F94-D93A-6268-353E-34EA1E54EA13}"/>
              </a:ext>
            </a:extLst>
          </p:cNvPr>
          <p:cNvSpPr txBox="1"/>
          <p:nvPr/>
        </p:nvSpPr>
        <p:spPr>
          <a:xfrm>
            <a:off x="6366605" y="5101270"/>
            <a:ext cx="3289851" cy="461665"/>
          </a:xfrm>
          <a:prstGeom prst="rect">
            <a:avLst/>
          </a:prstGeom>
          <a:noFill/>
        </p:spPr>
        <p:txBody>
          <a:bodyPr wrap="square" rtlCol="0">
            <a:spAutoFit/>
          </a:bodyPr>
          <a:lstStyle/>
          <a:p>
            <a:r>
              <a:rPr lang="en-US" sz="2400" dirty="0">
                <a:solidFill>
                  <a:schemeClr val="bg1"/>
                </a:solidFill>
                <a:latin typeface="Corbel Light" panose="020B0303020204020204" pitchFamily="34" charset="0"/>
              </a:rPr>
              <a:t>nmege@stmaryskids.org</a:t>
            </a:r>
          </a:p>
        </p:txBody>
      </p:sp>
    </p:spTree>
    <p:extLst>
      <p:ext uri="{BB962C8B-B14F-4D97-AF65-F5344CB8AC3E}">
        <p14:creationId xmlns:p14="http://schemas.microsoft.com/office/powerpoint/2010/main" val="10538105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ADF8E1CAECA048B7064CA4042733B6" ma:contentTypeVersion="12" ma:contentTypeDescription="Create a new document." ma:contentTypeScope="" ma:versionID="61651304f7f887c76ce3ce79e34548c1">
  <xsd:schema xmlns:xsd="http://www.w3.org/2001/XMLSchema" xmlns:xs="http://www.w3.org/2001/XMLSchema" xmlns:p="http://schemas.microsoft.com/office/2006/metadata/properties" xmlns:ns2="b3fb61b3-af20-4f2d-8366-fcce5dd0e515" xmlns:ns3="320b9f3e-aa64-4a55-a976-a149c221660f" targetNamespace="http://schemas.microsoft.com/office/2006/metadata/properties" ma:root="true" ma:fieldsID="c96cff5eaec95f29aa50df46987ff7db" ns2:_="" ns3:_="">
    <xsd:import namespace="b3fb61b3-af20-4f2d-8366-fcce5dd0e515"/>
    <xsd:import namespace="320b9f3e-aa64-4a55-a976-a149c22166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b61b3-af20-4f2d-8366-fcce5dd0e5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977924-7c32-44b8-9273-7ba7699abd43"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0b9f3e-aa64-4a55-a976-a149c221660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95a81f5-d973-43c5-a481-730623c89879}" ma:internalName="TaxCatchAll" ma:showField="CatchAllData" ma:web="320b9f3e-aa64-4a55-a976-a149c22166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20b9f3e-aa64-4a55-a976-a149c221660f" xsi:nil="true"/>
    <lcf76f155ced4ddcb4097134ff3c332f xmlns="b3fb61b3-af20-4f2d-8366-fcce5dd0e51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62FEF8F-2BF7-4753-B21D-C8E4503CC801}"/>
</file>

<file path=customXml/itemProps2.xml><?xml version="1.0" encoding="utf-8"?>
<ds:datastoreItem xmlns:ds="http://schemas.openxmlformats.org/officeDocument/2006/customXml" ds:itemID="{D044AD67-8C4C-4B52-A011-217218FA652E}"/>
</file>

<file path=customXml/itemProps3.xml><?xml version="1.0" encoding="utf-8"?>
<ds:datastoreItem xmlns:ds="http://schemas.openxmlformats.org/officeDocument/2006/customXml" ds:itemID="{48C30988-CB60-47F8-963F-1D9963EEE9B0}"/>
</file>

<file path=docProps/app.xml><?xml version="1.0" encoding="utf-8"?>
<Properties xmlns="http://schemas.openxmlformats.org/officeDocument/2006/extended-properties" xmlns:vt="http://schemas.openxmlformats.org/officeDocument/2006/docPropsVTypes">
  <TotalTime>9957</TotalTime>
  <Words>1242</Words>
  <Application>Microsoft Office PowerPoint</Application>
  <PresentationFormat>Widescreen</PresentationFormat>
  <Paragraphs>124</Paragraphs>
  <Slides>19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Calibri</vt:lpstr>
      <vt:lpstr>Calibri Light</vt:lpstr>
      <vt:lpstr>Corbel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Caracappa-Mege, Nicole</dc:creator>
  <cp:lastModifiedBy>Speller, Nancy</cp:lastModifiedBy>
  <cp:revision>15</cp:revision>
  <dcterms:created xsi:type="dcterms:W3CDTF">2026-09-09T15:59:15Z</dcterms:created>
  <dcterms:modified xsi:type="dcterms:W3CDTF">2026-10-20T15:58:01Z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0x010100ADADF8E1CAECA048B7064CA4042733B6</vt:lpwstr>
  </property>
  <property fmtid="{D5CDD505-2E9C-101B-9397-08002B2CF9AE}" pid="3" name="MediaServiceImageTags">
    <vt:lpwstr/>
  </property>
</Properties>
</file>